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325" r:id="rId2"/>
    <p:sldId id="319" r:id="rId3"/>
    <p:sldId id="328" r:id="rId4"/>
    <p:sldId id="329" r:id="rId5"/>
    <p:sldId id="299" r:id="rId6"/>
    <p:sldId id="302" r:id="rId7"/>
    <p:sldId id="301" r:id="rId8"/>
    <p:sldId id="304" r:id="rId9"/>
    <p:sldId id="343" r:id="rId10"/>
    <p:sldId id="332" r:id="rId11"/>
    <p:sldId id="333" r:id="rId12"/>
    <p:sldId id="310" r:id="rId13"/>
    <p:sldId id="336" r:id="rId14"/>
    <p:sldId id="338" r:id="rId15"/>
    <p:sldId id="341" r:id="rId16"/>
    <p:sldId id="316" r:id="rId17"/>
  </p:sldIdLst>
  <p:sldSz cx="9144000" cy="5143500" type="screen16x9"/>
  <p:notesSz cx="6669088"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132" autoAdjust="0"/>
    <p:restoredTop sz="94660"/>
  </p:normalViewPr>
  <p:slideViewPr>
    <p:cSldViewPr>
      <p:cViewPr varScale="1">
        <p:scale>
          <a:sx n="149" d="100"/>
          <a:sy n="149" d="100"/>
        </p:scale>
        <p:origin x="132" y="198"/>
      </p:cViewPr>
      <p:guideLst>
        <p:guide orient="horz" pos="2160"/>
        <p:guide pos="2880"/>
        <p:guide orient="horz" pos="16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1682D905-7C49-462B-A51C-4ED0E345D9A1}" type="datetimeFigureOut">
              <a:rPr lang="ru-RU" smtClean="0"/>
              <a:t>22.12.2020</a:t>
            </a:fld>
            <a:endParaRPr lang="ru-RU"/>
          </a:p>
        </p:txBody>
      </p:sp>
      <p:sp>
        <p:nvSpPr>
          <p:cNvPr id="4" name="Нижний колонтитул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DC709189-87DD-4FBD-943F-8B7DBBF49AAF}" type="slidenum">
              <a:rPr lang="ru-RU" smtClean="0"/>
              <a:t>‹#›</a:t>
            </a:fld>
            <a:endParaRPr lang="ru-RU"/>
          </a:p>
        </p:txBody>
      </p:sp>
    </p:spTree>
    <p:extLst>
      <p:ext uri="{BB962C8B-B14F-4D97-AF65-F5344CB8AC3E}">
        <p14:creationId xmlns:p14="http://schemas.microsoft.com/office/powerpoint/2010/main" val="31059223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777607" y="0"/>
            <a:ext cx="2889938" cy="496411"/>
          </a:xfrm>
          <a:prstGeom prst="rect">
            <a:avLst/>
          </a:prstGeom>
        </p:spPr>
        <p:txBody>
          <a:bodyPr vert="horz" lIns="91440" tIns="45720" rIns="91440" bIns="45720" rtlCol="0"/>
          <a:lstStyle>
            <a:lvl1pPr algn="r">
              <a:defRPr sz="1200"/>
            </a:lvl1pPr>
          </a:lstStyle>
          <a:p>
            <a:fld id="{BDCED0EB-5019-4A2C-B80B-9392DEF0AA3E}" type="datetimeFigureOut">
              <a:rPr lang="ru-RU" smtClean="0"/>
              <a:t>22.12.2020</a:t>
            </a:fld>
            <a:endParaRPr lang="ru-RU"/>
          </a:p>
        </p:txBody>
      </p:sp>
      <p:sp>
        <p:nvSpPr>
          <p:cNvPr id="4" name="Образ слайда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66909" y="4715907"/>
            <a:ext cx="5335270" cy="4467701"/>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30091"/>
            <a:ext cx="2889938" cy="49641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777607" y="9430091"/>
            <a:ext cx="2889938" cy="496411"/>
          </a:xfrm>
          <a:prstGeom prst="rect">
            <a:avLst/>
          </a:prstGeom>
        </p:spPr>
        <p:txBody>
          <a:bodyPr vert="horz" lIns="91440" tIns="45720" rIns="91440" bIns="45720" rtlCol="0" anchor="b"/>
          <a:lstStyle>
            <a:lvl1pPr algn="r">
              <a:defRPr sz="1200"/>
            </a:lvl1pPr>
          </a:lstStyle>
          <a:p>
            <a:fld id="{D1AB40EE-A6EC-4B73-88E0-5866E1FD1753}" type="slidenum">
              <a:rPr lang="ru-RU" smtClean="0"/>
              <a:t>‹#›</a:t>
            </a:fld>
            <a:endParaRPr lang="ru-RU"/>
          </a:p>
        </p:txBody>
      </p:sp>
    </p:spTree>
    <p:extLst>
      <p:ext uri="{BB962C8B-B14F-4D97-AF65-F5344CB8AC3E}">
        <p14:creationId xmlns:p14="http://schemas.microsoft.com/office/powerpoint/2010/main" val="373101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22.12.2020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22.12.2020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22.12.2020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22.12.2020</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atokina@kimep.kz" TargetMode="External"/><Relationship Id="rId2" Type="http://schemas.openxmlformats.org/officeDocument/2006/relationships/hyperlink" Target="mailto:advising@kimep.kz" TargetMode="External"/><Relationship Id="rId1" Type="http://schemas.openxmlformats.org/officeDocument/2006/relationships/slideLayout" Target="../slideLayouts/slideLayout2.xml"/><Relationship Id="rId4" Type="http://schemas.openxmlformats.org/officeDocument/2006/relationships/hyperlink" Target="https://www.kimep.kz/current-students/ru/e-orientation/"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mailto:finaid@kimep.kz"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kimep.kz/ext/application/online/ru-R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https://mail.google.com/mail/images/cleardot.gif" TargetMode="Externa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wlp@kimep.kz"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uao@kimep.kz"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inur@kimep.k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bcb-upm@kimep.k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css_coordinator@kimep.kz"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vmariya@kimep.kz"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869" y="-12236"/>
            <a:ext cx="8619022" cy="411509"/>
          </a:xfrm>
        </p:spPr>
        <p:txBody>
          <a:bodyPr>
            <a:normAutofit fontScale="90000"/>
          </a:bodyPr>
          <a:lstStyle/>
          <a:p>
            <a:r>
              <a:rPr lang="ru-RU" sz="2800" b="1" dirty="0" smtClean="0"/>
              <a:t>Преимущества обучения в КИМЭП</a:t>
            </a:r>
            <a:endParaRPr lang="en-US" sz="2800" b="1" dirty="0"/>
          </a:p>
        </p:txBody>
      </p:sp>
      <p:graphicFrame>
        <p:nvGraphicFramePr>
          <p:cNvPr id="4" name="Content Placeholder 3"/>
          <p:cNvGraphicFramePr>
            <a:graphicFrameLocks noGrp="1"/>
          </p:cNvGraphicFramePr>
          <p:nvPr>
            <p:ph idx="1"/>
            <p:extLst/>
          </p:nvPr>
        </p:nvGraphicFramePr>
        <p:xfrm>
          <a:off x="239061" y="396881"/>
          <a:ext cx="1728192" cy="2114170"/>
        </p:xfrm>
        <a:graphic>
          <a:graphicData uri="http://schemas.openxmlformats.org/drawingml/2006/table">
            <a:tbl>
              <a:tblPr firstRow="1" bandRow="1">
                <a:tableStyleId>{5C22544A-7EE6-4342-B048-85BDC9FD1C3A}</a:tableStyleId>
              </a:tblPr>
              <a:tblGrid>
                <a:gridCol w="1728192"/>
              </a:tblGrid>
              <a:tr h="2114170">
                <a:tc>
                  <a:txBody>
                    <a:bodyPr/>
                    <a:lstStyle/>
                    <a:p>
                      <a:r>
                        <a:rPr lang="ru-RU" sz="1400" b="1" dirty="0" smtClean="0">
                          <a:solidFill>
                            <a:schemeClr val="bg1"/>
                          </a:solidFill>
                        </a:rPr>
                        <a:t>Интерактивная педагогика:</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135</a:t>
                      </a:r>
                      <a:r>
                        <a:rPr lang="ru-RU" sz="1000" b="1" dirty="0" smtClean="0">
                          <a:solidFill>
                            <a:schemeClr val="tx1"/>
                          </a:solidFill>
                        </a:rPr>
                        <a:t> преподавателей из 1</a:t>
                      </a:r>
                      <a:r>
                        <a:rPr lang="en-US" sz="1000" b="1" dirty="0" smtClean="0">
                          <a:solidFill>
                            <a:schemeClr val="tx1"/>
                          </a:solidFill>
                        </a:rPr>
                        <a:t>8</a:t>
                      </a:r>
                      <a:r>
                        <a:rPr lang="ru-RU" sz="1000" b="1" dirty="0" smtClean="0">
                          <a:solidFill>
                            <a:schemeClr val="tx1"/>
                          </a:solidFill>
                        </a:rPr>
                        <a:t> стран мира (Северная Америка, Европа, Великобритания,</a:t>
                      </a:r>
                      <a:r>
                        <a:rPr lang="ru-RU" sz="1000" b="1" baseline="0" dirty="0" smtClean="0">
                          <a:solidFill>
                            <a:schemeClr val="tx1"/>
                          </a:solidFill>
                        </a:rPr>
                        <a:t> Юго-Восточная Азия, СНГ, Казахстан)</a:t>
                      </a:r>
                      <a:r>
                        <a:rPr lang="ru-RU" sz="1000" b="1" dirty="0" smtClean="0">
                          <a:solidFill>
                            <a:schemeClr val="tx1"/>
                          </a:solidFill>
                        </a:rPr>
                        <a:t>: 82</a:t>
                      </a:r>
                      <a:r>
                        <a:rPr lang="ru-RU" sz="1000" b="1" baseline="0" dirty="0" smtClean="0">
                          <a:solidFill>
                            <a:schemeClr val="tx1"/>
                          </a:solidFill>
                        </a:rPr>
                        <a:t>% со степенью </a:t>
                      </a:r>
                      <a:r>
                        <a:rPr lang="en-US" sz="1000" b="1" baseline="0" dirty="0" smtClean="0">
                          <a:solidFill>
                            <a:schemeClr val="tx1"/>
                          </a:solidFill>
                        </a:rPr>
                        <a:t>PhD, DBA, JD</a:t>
                      </a:r>
                      <a:r>
                        <a:rPr lang="ru-RU" sz="1000" b="1" baseline="0" dirty="0" smtClean="0">
                          <a:solidFill>
                            <a:schemeClr val="tx1"/>
                          </a:solidFill>
                        </a:rPr>
                        <a:t>, кандидаты и доктора наук</a:t>
                      </a:r>
                      <a:r>
                        <a:rPr lang="en-US" sz="1000" b="1" baseline="0" dirty="0" smtClean="0">
                          <a:solidFill>
                            <a:schemeClr val="tx1"/>
                          </a:solidFill>
                        </a:rPr>
                        <a:t>; </a:t>
                      </a:r>
                      <a:r>
                        <a:rPr lang="ru-RU" sz="1000" b="1" baseline="0" dirty="0" smtClean="0">
                          <a:solidFill>
                            <a:schemeClr val="tx1"/>
                          </a:solidFill>
                        </a:rPr>
                        <a:t>18</a:t>
                      </a:r>
                      <a:r>
                        <a:rPr lang="en-US" sz="1000" b="1" baseline="0" dirty="0" smtClean="0">
                          <a:solidFill>
                            <a:schemeClr val="tx1"/>
                          </a:solidFill>
                        </a:rPr>
                        <a:t>% </a:t>
                      </a:r>
                      <a:r>
                        <a:rPr lang="ru-RU" sz="1000" b="1" baseline="0" dirty="0" smtClean="0">
                          <a:solidFill>
                            <a:schemeClr val="tx1"/>
                          </a:solidFill>
                        </a:rPr>
                        <a:t>обладают степенью магистра.</a:t>
                      </a:r>
                      <a:endParaRPr lang="en-US" dirty="0"/>
                    </a:p>
                  </a:txBody>
                  <a:tcPr>
                    <a:solidFill>
                      <a:schemeClr val="accent5">
                        <a:lumMod val="60000"/>
                        <a:lumOff val="40000"/>
                      </a:schemeClr>
                    </a:solidFill>
                  </a:tcPr>
                </a:tc>
              </a:tr>
            </a:tbl>
          </a:graphicData>
        </a:graphic>
      </p:graphicFrame>
      <p:graphicFrame>
        <p:nvGraphicFramePr>
          <p:cNvPr id="5" name="Table 4"/>
          <p:cNvGraphicFramePr>
            <a:graphicFrameLocks noGrp="1"/>
          </p:cNvGraphicFramePr>
          <p:nvPr>
            <p:extLst/>
          </p:nvPr>
        </p:nvGraphicFramePr>
        <p:xfrm>
          <a:off x="1953988" y="407213"/>
          <a:ext cx="1931189" cy="2114170"/>
        </p:xfrm>
        <a:graphic>
          <a:graphicData uri="http://schemas.openxmlformats.org/drawingml/2006/table">
            <a:tbl>
              <a:tblPr firstRow="1" bandRow="1">
                <a:tableStyleId>{5C22544A-7EE6-4342-B048-85BDC9FD1C3A}</a:tableStyleId>
              </a:tblPr>
              <a:tblGrid>
                <a:gridCol w="1931189"/>
              </a:tblGrid>
              <a:tr h="2114170">
                <a:tc>
                  <a:txBody>
                    <a:bodyPr/>
                    <a:lstStyle/>
                    <a:p>
                      <a:r>
                        <a:rPr lang="ru-RU" sz="1400" b="1" dirty="0" smtClean="0">
                          <a:solidFill>
                            <a:schemeClr val="bg1"/>
                          </a:solidFill>
                        </a:rPr>
                        <a:t>Высокий уровень трудоустройства:</a:t>
                      </a:r>
                    </a:p>
                    <a:p>
                      <a:pPr algn="l"/>
                      <a:r>
                        <a:rPr lang="ru-RU" sz="1100" b="1" dirty="0" smtClean="0">
                          <a:solidFill>
                            <a:schemeClr val="tx1"/>
                          </a:solidFill>
                        </a:rPr>
                        <a:t>Статистика: не менее 90 %  выпускников  трудоустроены в течение</a:t>
                      </a:r>
                      <a:r>
                        <a:rPr lang="ru-RU" sz="1100" b="1" baseline="0" dirty="0" smtClean="0">
                          <a:solidFill>
                            <a:schemeClr val="tx1"/>
                          </a:solidFill>
                        </a:rPr>
                        <a:t> 6 месяцев после выпуска</a:t>
                      </a:r>
                      <a:r>
                        <a:rPr lang="en-US" sz="1100" b="1" baseline="0" dirty="0" smtClean="0">
                          <a:solidFill>
                            <a:schemeClr val="tx1"/>
                          </a:solidFill>
                        </a:rPr>
                        <a:t> </a:t>
                      </a:r>
                      <a:r>
                        <a:rPr lang="ru-RU" sz="1100" b="1" baseline="0" dirty="0" smtClean="0">
                          <a:solidFill>
                            <a:schemeClr val="tx1"/>
                          </a:solidFill>
                        </a:rPr>
                        <a:t>в ведущих казахстанских и международных компаниях и организациях на территории Казахстана</a:t>
                      </a:r>
                      <a:r>
                        <a:rPr lang="en-US" sz="1100" b="1" baseline="0" dirty="0" smtClean="0">
                          <a:solidFill>
                            <a:schemeClr val="tx1"/>
                          </a:solidFill>
                        </a:rPr>
                        <a:t> </a:t>
                      </a:r>
                      <a:r>
                        <a:rPr lang="ru-RU" sz="1100" b="1" baseline="0" dirty="0" smtClean="0">
                          <a:solidFill>
                            <a:schemeClr val="tx1"/>
                          </a:solidFill>
                        </a:rPr>
                        <a:t>и за рубежом.</a:t>
                      </a:r>
                      <a:endParaRPr lang="en-US" sz="1100" dirty="0"/>
                    </a:p>
                  </a:txBody>
                  <a:tcPr>
                    <a:solidFill>
                      <a:schemeClr val="tx2">
                        <a:lumMod val="40000"/>
                        <a:lumOff val="60000"/>
                      </a:schemeClr>
                    </a:solidFill>
                  </a:tcPr>
                </a:tc>
              </a:tr>
            </a:tbl>
          </a:graphicData>
        </a:graphic>
      </p:graphicFrame>
      <p:graphicFrame>
        <p:nvGraphicFramePr>
          <p:cNvPr id="6" name="Table 5"/>
          <p:cNvGraphicFramePr>
            <a:graphicFrameLocks noGrp="1"/>
          </p:cNvGraphicFramePr>
          <p:nvPr>
            <p:extLst/>
          </p:nvPr>
        </p:nvGraphicFramePr>
        <p:xfrm>
          <a:off x="3899357" y="415448"/>
          <a:ext cx="2027878" cy="2114168"/>
        </p:xfrm>
        <a:graphic>
          <a:graphicData uri="http://schemas.openxmlformats.org/drawingml/2006/table">
            <a:tbl>
              <a:tblPr firstRow="1" bandRow="1">
                <a:tableStyleId>{5C22544A-7EE6-4342-B048-85BDC9FD1C3A}</a:tableStyleId>
              </a:tblPr>
              <a:tblGrid>
                <a:gridCol w="2027878"/>
              </a:tblGrid>
              <a:tr h="2114168">
                <a:tc>
                  <a:txBody>
                    <a:bodyPr/>
                    <a:lstStyle/>
                    <a:p>
                      <a:r>
                        <a:rPr lang="ru-RU" sz="1400" dirty="0" smtClean="0">
                          <a:solidFill>
                            <a:schemeClr val="bg1"/>
                          </a:solidFill>
                        </a:rPr>
                        <a:t>Кредитная технология обучения:</a:t>
                      </a:r>
                    </a:p>
                    <a:p>
                      <a:endParaRPr lang="ru-RU"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tx1"/>
                          </a:solidFill>
                        </a:rPr>
                        <a:t>Для получения диплома необходимо освоить 146 кредитов (порядка 48 предметов) независимо от выбора программы бакалавриата.</a:t>
                      </a:r>
                      <a:endParaRPr lang="en-US" sz="1200" b="1" dirty="0" smtClean="0">
                        <a:solidFill>
                          <a:schemeClr val="tx1"/>
                        </a:solidFill>
                      </a:endParaRPr>
                    </a:p>
                    <a:p>
                      <a:endParaRPr lang="en-US" sz="1200" dirty="0"/>
                    </a:p>
                  </a:txBody>
                  <a:tcPr>
                    <a:solidFill>
                      <a:schemeClr val="accent4">
                        <a:lumMod val="60000"/>
                        <a:lumOff val="40000"/>
                      </a:schemeClr>
                    </a:solidFill>
                  </a:tcPr>
                </a:tc>
              </a:tr>
            </a:tbl>
          </a:graphicData>
        </a:graphic>
      </p:graphicFrame>
      <p:graphicFrame>
        <p:nvGraphicFramePr>
          <p:cNvPr id="7" name="Table 6"/>
          <p:cNvGraphicFramePr>
            <a:graphicFrameLocks noGrp="1"/>
          </p:cNvGraphicFramePr>
          <p:nvPr>
            <p:extLst/>
          </p:nvPr>
        </p:nvGraphicFramePr>
        <p:xfrm>
          <a:off x="5928149" y="407214"/>
          <a:ext cx="2945243" cy="2592726"/>
        </p:xfrm>
        <a:graphic>
          <a:graphicData uri="http://schemas.openxmlformats.org/drawingml/2006/table">
            <a:tbl>
              <a:tblPr firstRow="1" bandRow="1">
                <a:tableStyleId>{5C22544A-7EE6-4342-B048-85BDC9FD1C3A}</a:tableStyleId>
              </a:tblPr>
              <a:tblGrid>
                <a:gridCol w="2945243"/>
              </a:tblGrid>
              <a:tr h="2592726">
                <a:tc>
                  <a:txBody>
                    <a:bodyPr/>
                    <a:lstStyle/>
                    <a:p>
                      <a:pPr marL="0" algn="l" defTabSz="914400" rtl="0" eaLnBrk="1" latinLnBrk="0" hangingPunct="1"/>
                      <a:r>
                        <a:rPr lang="ru-RU" sz="1400" b="1" kern="1200" dirty="0" smtClean="0">
                          <a:solidFill>
                            <a:schemeClr val="bg1"/>
                          </a:solidFill>
                          <a:latin typeface="+mn-lt"/>
                          <a:ea typeface="+mn-ea"/>
                          <a:cs typeface="+mn-cs"/>
                        </a:rPr>
                        <a:t>Международная программа обмена:</a:t>
                      </a:r>
                    </a:p>
                    <a:p>
                      <a:pPr algn="just"/>
                      <a:r>
                        <a:rPr lang="ru-RU" sz="1000" b="1" dirty="0" smtClean="0">
                          <a:solidFill>
                            <a:schemeClr val="tx1"/>
                          </a:solidFill>
                        </a:rPr>
                        <a:t>Более 170 партнерских вузов по</a:t>
                      </a:r>
                      <a:r>
                        <a:rPr lang="ru-RU" sz="1000" b="1" baseline="0" dirty="0" smtClean="0">
                          <a:solidFill>
                            <a:schemeClr val="tx1"/>
                          </a:solidFill>
                        </a:rPr>
                        <a:t> всему миру</a:t>
                      </a:r>
                      <a:r>
                        <a:rPr lang="ru-RU" sz="1000" b="1" dirty="0" smtClean="0">
                          <a:solidFill>
                            <a:schemeClr val="tx1"/>
                          </a:solidFill>
                        </a:rPr>
                        <a:t>, программ двойного димплома</a:t>
                      </a:r>
                      <a:r>
                        <a:rPr lang="en-US" sz="1000" b="1" dirty="0" smtClean="0">
                          <a:solidFill>
                            <a:schemeClr val="tx1"/>
                          </a:solidFill>
                        </a:rPr>
                        <a:t> </a:t>
                      </a:r>
                      <a:r>
                        <a:rPr lang="ru-RU" sz="1000" b="1" dirty="0" smtClean="0">
                          <a:solidFill>
                            <a:schemeClr val="tx1"/>
                          </a:solidFill>
                        </a:rPr>
                        <a:t>по</a:t>
                      </a:r>
                      <a:r>
                        <a:rPr lang="ru-RU" sz="1000" b="1" baseline="0" dirty="0" smtClean="0">
                          <a:solidFill>
                            <a:schemeClr val="tx1"/>
                          </a:solidFill>
                        </a:rPr>
                        <a:t> 7 специализациям </a:t>
                      </a:r>
                      <a:r>
                        <a:rPr lang="ru-RU" sz="1000" b="1" dirty="0" smtClean="0">
                          <a:solidFill>
                            <a:schemeClr val="tx1"/>
                          </a:solidFill>
                        </a:rPr>
                        <a:t>с </a:t>
                      </a:r>
                      <a:r>
                        <a:rPr lang="en-US" sz="1000" b="1" dirty="0" smtClean="0">
                          <a:solidFill>
                            <a:schemeClr val="tx1"/>
                          </a:solidFill>
                        </a:rPr>
                        <a:t>4</a:t>
                      </a:r>
                      <a:r>
                        <a:rPr lang="ru-RU" sz="1000" b="1" dirty="0" smtClean="0">
                          <a:solidFill>
                            <a:schemeClr val="tx1"/>
                          </a:solidFill>
                        </a:rPr>
                        <a:t> ведущими университетами Европы и Южной Кореи.</a:t>
                      </a:r>
                    </a:p>
                    <a:p>
                      <a:pPr algn="just"/>
                      <a:r>
                        <a:rPr lang="ru-RU" sz="1000" b="1" dirty="0" smtClean="0">
                          <a:solidFill>
                            <a:schemeClr val="tx1"/>
                          </a:solidFill>
                        </a:rPr>
                        <a:t>В среднем 200 студентов КИМЭП</a:t>
                      </a:r>
                      <a:r>
                        <a:rPr lang="ru-RU" sz="1000" b="1" baseline="0" dirty="0" smtClean="0">
                          <a:solidFill>
                            <a:schemeClr val="tx1"/>
                          </a:solidFill>
                        </a:rPr>
                        <a:t> в год обучаются по программам обмена и в летних школах. </a:t>
                      </a:r>
                    </a:p>
                    <a:p>
                      <a:pPr algn="just"/>
                      <a:r>
                        <a:rPr lang="ru-RU" sz="1000" b="1" baseline="0" dirty="0" smtClean="0">
                          <a:solidFill>
                            <a:schemeClr val="tx1"/>
                          </a:solidFill>
                        </a:rPr>
                        <a:t>В этом году КИМЭП внедрил программу онлайн мобильности с ведущими университетами за рубежом. </a:t>
                      </a:r>
                    </a:p>
                    <a:p>
                      <a:pPr algn="just"/>
                      <a:r>
                        <a:rPr lang="ru-RU" sz="1000" b="1" baseline="0" dirty="0" smtClean="0">
                          <a:solidFill>
                            <a:schemeClr val="tx1"/>
                          </a:solidFill>
                        </a:rPr>
                        <a:t>У студентов есть возможность учиться бесплатно за счет международных проектов, таких как </a:t>
                      </a:r>
                      <a:r>
                        <a:rPr lang="en-US" sz="1000" b="1" baseline="0" dirty="0" smtClean="0">
                          <a:solidFill>
                            <a:schemeClr val="tx1"/>
                          </a:solidFill>
                        </a:rPr>
                        <a:t>Erasmus+, Global Korean Scholarship, </a:t>
                      </a:r>
                      <a:r>
                        <a:rPr lang="en-US" sz="1000" b="1" baseline="0" dirty="0" err="1" smtClean="0">
                          <a:solidFill>
                            <a:schemeClr val="tx1"/>
                          </a:solidFill>
                        </a:rPr>
                        <a:t>Mevlana</a:t>
                      </a:r>
                      <a:r>
                        <a:rPr lang="en-US" sz="1000" b="1" baseline="0" dirty="0" smtClean="0">
                          <a:solidFill>
                            <a:schemeClr val="tx1"/>
                          </a:solidFill>
                        </a:rPr>
                        <a:t>, Ernst Mach OEAD)</a:t>
                      </a:r>
                      <a:endParaRPr lang="en-US" sz="1000" dirty="0"/>
                    </a:p>
                  </a:txBody>
                  <a:tcPr>
                    <a:solidFill>
                      <a:schemeClr val="accent2">
                        <a:lumMod val="60000"/>
                        <a:lumOff val="40000"/>
                      </a:schemeClr>
                    </a:solidFill>
                  </a:tcPr>
                </a:tc>
              </a:tr>
            </a:tbl>
          </a:graphicData>
        </a:graphic>
      </p:graphicFrame>
      <p:graphicFrame>
        <p:nvGraphicFramePr>
          <p:cNvPr id="8" name="Table 7"/>
          <p:cNvGraphicFramePr>
            <a:graphicFrameLocks noGrp="1"/>
          </p:cNvGraphicFramePr>
          <p:nvPr>
            <p:extLst/>
          </p:nvPr>
        </p:nvGraphicFramePr>
        <p:xfrm>
          <a:off x="221444" y="3273050"/>
          <a:ext cx="2844316" cy="1682011"/>
        </p:xfrm>
        <a:graphic>
          <a:graphicData uri="http://schemas.openxmlformats.org/drawingml/2006/table">
            <a:tbl>
              <a:tblPr firstRow="1" bandRow="1">
                <a:tableStyleId>{5C22544A-7EE6-4342-B048-85BDC9FD1C3A}</a:tableStyleId>
              </a:tblPr>
              <a:tblGrid>
                <a:gridCol w="2844316"/>
              </a:tblGrid>
              <a:tr h="1682011">
                <a:tc>
                  <a:txBody>
                    <a:bodyPr/>
                    <a:lstStyle/>
                    <a:p>
                      <a:pPr marL="0" algn="l" defTabSz="914400" rtl="0" eaLnBrk="1" latinLnBrk="0" hangingPunct="1"/>
                      <a:r>
                        <a:rPr lang="ru-RU" sz="1400" b="1" kern="1200" dirty="0" smtClean="0">
                          <a:solidFill>
                            <a:schemeClr val="bg1"/>
                          </a:solidFill>
                          <a:latin typeface="+mn-lt"/>
                          <a:ea typeface="+mn-ea"/>
                          <a:cs typeface="+mn-cs"/>
                        </a:rPr>
                        <a:t>Национальная и международная аккредитация:</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900" b="1" dirty="0" smtClean="0">
                          <a:solidFill>
                            <a:schemeClr val="tx1"/>
                          </a:solidFill>
                        </a:rPr>
                        <a:t>Признание дипломов на казахстанском и международном уровне (</a:t>
                      </a:r>
                      <a:r>
                        <a:rPr lang="en-US" sz="900" b="1" dirty="0" smtClean="0">
                          <a:solidFill>
                            <a:schemeClr val="tx1"/>
                          </a:solidFill>
                        </a:rPr>
                        <a:t>FIBAA,</a:t>
                      </a:r>
                      <a:r>
                        <a:rPr lang="en-US" sz="900" b="1" baseline="0" dirty="0" smtClean="0">
                          <a:solidFill>
                            <a:schemeClr val="tx1"/>
                          </a:solidFill>
                        </a:rPr>
                        <a:t> IQAA)</a:t>
                      </a:r>
                      <a:r>
                        <a:rPr lang="ru-RU" sz="900" b="1" baseline="0"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900" b="1" baseline="0" dirty="0" smtClean="0">
                          <a:solidFill>
                            <a:schemeClr val="tx1"/>
                          </a:solidFill>
                        </a:rPr>
                        <a:t>Вуз №1 в категории лучших гуманитарно-экономических вузов Казахстана согласно рейтингу казахстанского независимого агентства (НКАОКО).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900" b="1" baseline="0" dirty="0" smtClean="0">
                          <a:solidFill>
                            <a:schemeClr val="tx1"/>
                          </a:solidFill>
                        </a:rPr>
                        <a:t>КИМЭП является лидером по развитию науки и инноваций и лидером по репутационной оценке работодателей.</a:t>
                      </a:r>
                      <a:endParaRPr lang="en-US" sz="900" dirty="0"/>
                    </a:p>
                  </a:txBody>
                  <a:tcPr>
                    <a:solidFill>
                      <a:schemeClr val="bg2">
                        <a:lumMod val="50000"/>
                      </a:schemeClr>
                    </a:solidFill>
                  </a:tcPr>
                </a:tc>
              </a:tr>
            </a:tbl>
          </a:graphicData>
        </a:graphic>
      </p:graphicFrame>
      <p:graphicFrame>
        <p:nvGraphicFramePr>
          <p:cNvPr id="9" name="Content Placeholder 3"/>
          <p:cNvGraphicFramePr>
            <a:graphicFrameLocks/>
          </p:cNvGraphicFramePr>
          <p:nvPr>
            <p:extLst/>
          </p:nvPr>
        </p:nvGraphicFramePr>
        <p:xfrm>
          <a:off x="3084286" y="3273051"/>
          <a:ext cx="2842034" cy="1682011"/>
        </p:xfrm>
        <a:graphic>
          <a:graphicData uri="http://schemas.openxmlformats.org/drawingml/2006/table">
            <a:tbl>
              <a:tblPr firstRow="1" bandRow="1">
                <a:tableStyleId>{5C22544A-7EE6-4342-B048-85BDC9FD1C3A}</a:tableStyleId>
              </a:tblPr>
              <a:tblGrid>
                <a:gridCol w="2842034"/>
              </a:tblGrid>
              <a:tr h="1682011">
                <a:tc>
                  <a:txBody>
                    <a:bodyPr/>
                    <a:lstStyle/>
                    <a:p>
                      <a:r>
                        <a:rPr lang="ru-RU" sz="1400" dirty="0" smtClean="0"/>
                        <a:t>Составление индивидуального расписания:</a:t>
                      </a:r>
                    </a:p>
                    <a:p>
                      <a:r>
                        <a:rPr lang="ru-RU" sz="1000" b="1" dirty="0" smtClean="0">
                          <a:solidFill>
                            <a:schemeClr val="tx1"/>
                          </a:solidFill>
                        </a:rPr>
                        <a:t>Студенты могут</a:t>
                      </a:r>
                      <a:r>
                        <a:rPr lang="ru-RU" sz="1000" b="1" baseline="0" dirty="0" smtClean="0">
                          <a:solidFill>
                            <a:schemeClr val="tx1"/>
                          </a:solidFill>
                        </a:rPr>
                        <a:t> составить расписание до или после обеда, могут учиться каждый день или 2 раза в неделю в зависимости от академической нагрузки. Максимальная нагрузка в семестр: 6 академических предметов + физическая культура (21 кредит)</a:t>
                      </a:r>
                      <a:endParaRPr lang="en-US" sz="1000" dirty="0"/>
                    </a:p>
                  </a:txBody>
                  <a:tcPr>
                    <a:solidFill>
                      <a:schemeClr val="accent6">
                        <a:lumMod val="75000"/>
                      </a:schemeClr>
                    </a:solidFill>
                  </a:tcPr>
                </a:tc>
              </a:tr>
            </a:tbl>
          </a:graphicData>
        </a:graphic>
      </p:graphicFrame>
      <p:graphicFrame>
        <p:nvGraphicFramePr>
          <p:cNvPr id="10" name="Table 9"/>
          <p:cNvGraphicFramePr>
            <a:graphicFrameLocks noGrp="1"/>
          </p:cNvGraphicFramePr>
          <p:nvPr>
            <p:extLst/>
          </p:nvPr>
        </p:nvGraphicFramePr>
        <p:xfrm>
          <a:off x="5944846" y="2999940"/>
          <a:ext cx="2929933" cy="1955122"/>
        </p:xfrm>
        <a:graphic>
          <a:graphicData uri="http://schemas.openxmlformats.org/drawingml/2006/table">
            <a:tbl>
              <a:tblPr firstRow="1" bandRow="1">
                <a:tableStyleId>{5C22544A-7EE6-4342-B048-85BDC9FD1C3A}</a:tableStyleId>
              </a:tblPr>
              <a:tblGrid>
                <a:gridCol w="2929933"/>
              </a:tblGrid>
              <a:tr h="1955122">
                <a:tc>
                  <a:txBody>
                    <a:bodyPr/>
                    <a:lstStyle/>
                    <a:p>
                      <a:r>
                        <a:rPr lang="ru-RU" sz="1400" dirty="0" smtClean="0">
                          <a:solidFill>
                            <a:schemeClr val="bg1"/>
                          </a:solidFill>
                        </a:rPr>
                        <a:t>Возможность получения сразу нескольких специализаций:</a:t>
                      </a:r>
                    </a:p>
                    <a:p>
                      <a:r>
                        <a:rPr lang="ru-RU" sz="1200" b="1" kern="1200" dirty="0" smtClean="0">
                          <a:solidFill>
                            <a:schemeClr val="tx1"/>
                          </a:solidFill>
                          <a:latin typeface="+mn-lt"/>
                          <a:ea typeface="+mn-ea"/>
                          <a:cs typeface="+mn-cs"/>
                        </a:rPr>
                        <a:t>Каждый студент имеет возможность</a:t>
                      </a:r>
                      <a:r>
                        <a:rPr lang="ru-RU" sz="1200" b="1" kern="1200" baseline="0" dirty="0" smtClean="0">
                          <a:solidFill>
                            <a:schemeClr val="tx1"/>
                          </a:solidFill>
                          <a:latin typeface="+mn-lt"/>
                          <a:ea typeface="+mn-ea"/>
                          <a:cs typeface="+mn-cs"/>
                        </a:rPr>
                        <a:t> получения нескольких специализаций в рамках своего факультета, а также других академических направлений, которые предлагает КИМЭП. Это расширяет границы выбора профессии и трудоустройства.</a:t>
                      </a:r>
                      <a:endParaRPr lang="en-US" sz="1200" b="1" kern="1200" dirty="0">
                        <a:solidFill>
                          <a:schemeClr val="tx1"/>
                        </a:solidFill>
                        <a:latin typeface="+mn-lt"/>
                        <a:ea typeface="+mn-ea"/>
                        <a:cs typeface="+mn-cs"/>
                      </a:endParaRPr>
                    </a:p>
                  </a:txBody>
                  <a:tcPr>
                    <a:solidFill>
                      <a:srgbClr val="00B0F0"/>
                    </a:solidFill>
                  </a:tcPr>
                </a:tc>
              </a:tr>
            </a:tbl>
          </a:graphicData>
        </a:graphic>
      </p:graphicFrame>
      <p:graphicFrame>
        <p:nvGraphicFramePr>
          <p:cNvPr id="11" name="Content Placeholder 3"/>
          <p:cNvGraphicFramePr>
            <a:graphicFrameLocks/>
          </p:cNvGraphicFramePr>
          <p:nvPr>
            <p:extLst/>
          </p:nvPr>
        </p:nvGraphicFramePr>
        <p:xfrm>
          <a:off x="230479" y="2526931"/>
          <a:ext cx="5689089" cy="762000"/>
        </p:xfrm>
        <a:graphic>
          <a:graphicData uri="http://schemas.openxmlformats.org/drawingml/2006/table">
            <a:tbl>
              <a:tblPr firstRow="1" bandRow="1">
                <a:tableStyleId>{5C22544A-7EE6-4342-B048-85BDC9FD1C3A}</a:tableStyleId>
              </a:tblPr>
              <a:tblGrid>
                <a:gridCol w="5689089"/>
              </a:tblGrid>
              <a:tr h="636763">
                <a:tc>
                  <a:txBody>
                    <a:bodyPr/>
                    <a:lstStyle/>
                    <a:p>
                      <a:r>
                        <a:rPr lang="ru-RU" sz="1100" b="1" dirty="0" smtClean="0">
                          <a:solidFill>
                            <a:schemeClr val="bg1"/>
                          </a:solidFill>
                        </a:rPr>
                        <a:t>Насыщенная студенческая жизнь:</a:t>
                      </a:r>
                      <a:r>
                        <a:rPr lang="en-US" sz="1100" b="1" dirty="0" smtClean="0">
                          <a:solidFill>
                            <a:schemeClr val="bg1"/>
                          </a:solidFill>
                        </a:rPr>
                        <a:t> </a:t>
                      </a:r>
                      <a:r>
                        <a:rPr lang="ru-RU" sz="1100" b="1" dirty="0" smtClean="0">
                          <a:solidFill>
                            <a:schemeClr val="bg1"/>
                          </a:solidFill>
                        </a:rPr>
                        <a:t>более</a:t>
                      </a:r>
                      <a:r>
                        <a:rPr lang="ru-RU" sz="1100" b="1" baseline="0" dirty="0" smtClean="0">
                          <a:solidFill>
                            <a:schemeClr val="bg1"/>
                          </a:solidFill>
                        </a:rPr>
                        <a:t> 30 организаций – </a:t>
                      </a:r>
                      <a:r>
                        <a:rPr lang="en-US" sz="1100" b="1" baseline="0" dirty="0" smtClean="0">
                          <a:solidFill>
                            <a:schemeClr val="bg1"/>
                          </a:solidFill>
                        </a:rPr>
                        <a:t>KADA, KIMEP Times, KELT, Art Revolution, KIMEP Pie,</a:t>
                      </a:r>
                      <a:r>
                        <a:rPr lang="ru-RU" sz="1100" b="1" baseline="0" dirty="0" smtClean="0">
                          <a:solidFill>
                            <a:schemeClr val="bg1"/>
                          </a:solidFill>
                        </a:rPr>
                        <a:t>  </a:t>
                      </a:r>
                      <a:r>
                        <a:rPr lang="en-US" sz="1100" b="1" baseline="0" dirty="0" smtClean="0">
                          <a:solidFill>
                            <a:schemeClr val="bg1"/>
                          </a:solidFill>
                        </a:rPr>
                        <a:t>KIMEP Geeks, Intellectual Debate Club, KIMEP Accounting and Finance Club, KISA, KIMEP Friends, KASD, Chess team, KIMEP gift,  Buddies of international students, Legal Clinic, Legal Book Club, Legal Movie Discussion Club, etc.</a:t>
                      </a:r>
                      <a:endParaRPr lang="ru-RU" sz="1100" b="1" dirty="0" smtClean="0">
                        <a:solidFill>
                          <a:schemeClr val="bg1"/>
                        </a:solidFill>
                      </a:endParaRPr>
                    </a:p>
                  </a:txBody>
                  <a:tcPr>
                    <a:solidFill>
                      <a:schemeClr val="accent2"/>
                    </a:solidFill>
                  </a:tcPr>
                </a:tc>
              </a:tr>
            </a:tbl>
          </a:graphicData>
        </a:graphic>
      </p:graphicFrame>
    </p:spTree>
    <p:extLst>
      <p:ext uri="{BB962C8B-B14F-4D97-AF65-F5344CB8AC3E}">
        <p14:creationId xmlns:p14="http://schemas.microsoft.com/office/powerpoint/2010/main" val="2979909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07483"/>
            <a:ext cx="8052014" cy="736075"/>
          </a:xfrm>
        </p:spPr>
        <p:txBody>
          <a:bodyPr>
            <a:normAutofit/>
          </a:bodyPr>
          <a:lstStyle/>
          <a:p>
            <a:r>
              <a:rPr lang="ru-RU" sz="3200" b="1" dirty="0" smtClean="0"/>
              <a:t>Зачисление в состав студентов 2021</a:t>
            </a:r>
            <a:endParaRPr lang="en-US" sz="3200" b="1" dirty="0"/>
          </a:p>
        </p:txBody>
      </p:sp>
      <p:graphicFrame>
        <p:nvGraphicFramePr>
          <p:cNvPr id="4" name="Content Placeholder 3"/>
          <p:cNvGraphicFramePr>
            <a:graphicFrameLocks noGrp="1"/>
          </p:cNvGraphicFramePr>
          <p:nvPr>
            <p:ph idx="1"/>
            <p:extLst/>
          </p:nvPr>
        </p:nvGraphicFramePr>
        <p:xfrm>
          <a:off x="251521" y="843558"/>
          <a:ext cx="2471610" cy="2978655"/>
        </p:xfrm>
        <a:graphic>
          <a:graphicData uri="http://schemas.openxmlformats.org/drawingml/2006/table">
            <a:tbl>
              <a:tblPr firstRow="1" bandRow="1">
                <a:tableStyleId>{5C22544A-7EE6-4342-B048-85BDC9FD1C3A}</a:tableStyleId>
              </a:tblPr>
              <a:tblGrid>
                <a:gridCol w="2471610"/>
              </a:tblGrid>
              <a:tr h="2978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dirty="0" smtClean="0"/>
                        <a:t>Полный пакет документов, включающий </a:t>
                      </a:r>
                      <a:r>
                        <a:rPr lang="ru-RU" sz="1600" b="1" dirty="0" smtClean="0">
                          <a:solidFill>
                            <a:srgbClr val="FF0000"/>
                          </a:solidFill>
                        </a:rPr>
                        <a:t>оригиналы аттестата/диплома</a:t>
                      </a:r>
                      <a:r>
                        <a:rPr lang="ru-RU" sz="16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600" dirty="0" smtClean="0"/>
                        <a:t>об окончании школы/колледжа и </a:t>
                      </a:r>
                      <a:r>
                        <a:rPr lang="ru-RU" sz="1600" b="1" dirty="0" smtClean="0">
                          <a:solidFill>
                            <a:srgbClr val="FF0000"/>
                          </a:solidFill>
                        </a:rPr>
                        <a:t>сертификата ЕНТ (</a:t>
                      </a:r>
                      <a:r>
                        <a:rPr lang="ru-RU" sz="1600" b="1" baseline="0" dirty="0" smtClean="0">
                          <a:solidFill>
                            <a:srgbClr val="FF0000"/>
                          </a:solidFill>
                        </a:rPr>
                        <a:t>цифровой формат)</a:t>
                      </a:r>
                      <a:r>
                        <a:rPr lang="ru-RU" sz="1600" b="1" dirty="0" smtClean="0">
                          <a:solidFill>
                            <a:srgbClr val="FF0000"/>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600" dirty="0" smtClean="0"/>
                        <a:t>до 10</a:t>
                      </a:r>
                      <a:r>
                        <a:rPr lang="ru-RU" sz="1600" b="1" dirty="0" smtClean="0">
                          <a:solidFill>
                            <a:srgbClr val="FF0000"/>
                          </a:solidFill>
                        </a:rPr>
                        <a:t> августа</a:t>
                      </a:r>
                    </a:p>
                    <a:p>
                      <a:endParaRPr lang="en-US" sz="1800" b="1" dirty="0"/>
                    </a:p>
                  </a:txBody>
                  <a:tcPr>
                    <a:solidFill>
                      <a:schemeClr val="accent6"/>
                    </a:solidFill>
                  </a:tcPr>
                </a:tc>
              </a:tr>
            </a:tbl>
          </a:graphicData>
        </a:graphic>
      </p:graphicFrame>
      <p:graphicFrame>
        <p:nvGraphicFramePr>
          <p:cNvPr id="5" name="Content Placeholder 3"/>
          <p:cNvGraphicFramePr>
            <a:graphicFrameLocks/>
          </p:cNvGraphicFramePr>
          <p:nvPr>
            <p:extLst/>
          </p:nvPr>
        </p:nvGraphicFramePr>
        <p:xfrm>
          <a:off x="2768710" y="843558"/>
          <a:ext cx="2386608" cy="1233861"/>
        </p:xfrm>
        <a:graphic>
          <a:graphicData uri="http://schemas.openxmlformats.org/drawingml/2006/table">
            <a:tbl>
              <a:tblPr firstRow="1" bandRow="1">
                <a:tableStyleId>{5C22544A-7EE6-4342-B048-85BDC9FD1C3A}</a:tableStyleId>
              </a:tblPr>
              <a:tblGrid>
                <a:gridCol w="2386608"/>
              </a:tblGrid>
              <a:tr h="1233861">
                <a:tc>
                  <a:txBody>
                    <a:bodyPr/>
                    <a:lstStyle/>
                    <a:p>
                      <a:r>
                        <a:rPr lang="ru-RU" dirty="0" smtClean="0"/>
                        <a:t>Самый крайний срок подачи оригиналов документов – 24</a:t>
                      </a:r>
                      <a:r>
                        <a:rPr lang="ru-RU" baseline="0" dirty="0" smtClean="0"/>
                        <a:t> августа </a:t>
                      </a:r>
                      <a:endParaRPr lang="en-US" dirty="0"/>
                    </a:p>
                  </a:txBody>
                  <a:tcPr/>
                </a:tc>
              </a:tr>
            </a:tbl>
          </a:graphicData>
        </a:graphic>
      </p:graphicFrame>
      <p:graphicFrame>
        <p:nvGraphicFramePr>
          <p:cNvPr id="7" name="Content Placeholder 3"/>
          <p:cNvGraphicFramePr>
            <a:graphicFrameLocks/>
          </p:cNvGraphicFramePr>
          <p:nvPr>
            <p:extLst/>
          </p:nvPr>
        </p:nvGraphicFramePr>
        <p:xfrm>
          <a:off x="5230416" y="843558"/>
          <a:ext cx="3734072" cy="2664296"/>
        </p:xfrm>
        <a:graphic>
          <a:graphicData uri="http://schemas.openxmlformats.org/drawingml/2006/table">
            <a:tbl>
              <a:tblPr firstRow="1" bandRow="1">
                <a:tableStyleId>{5C22544A-7EE6-4342-B048-85BDC9FD1C3A}</a:tableStyleId>
              </a:tblPr>
              <a:tblGrid>
                <a:gridCol w="3734072"/>
              </a:tblGrid>
              <a:tr h="2664296">
                <a:tc>
                  <a:txBody>
                    <a:bodyPr/>
                    <a:lstStyle/>
                    <a:p>
                      <a:r>
                        <a:rPr lang="ru-RU" sz="1600" dirty="0" smtClean="0"/>
                        <a:t>Регистрация на предметы для первокурсников (июль-август): </a:t>
                      </a:r>
                    </a:p>
                    <a:p>
                      <a:endParaRPr lang="ru-RU" sz="1200" b="0" i="0" u="none" strike="noStrike" kern="1200" baseline="0" dirty="0" smtClean="0">
                        <a:solidFill>
                          <a:schemeClr val="lt1"/>
                        </a:solidFill>
                        <a:latin typeface="+mn-lt"/>
                        <a:ea typeface="+mn-ea"/>
                        <a:cs typeface="+mn-cs"/>
                      </a:endParaRPr>
                    </a:p>
                    <a:p>
                      <a:pPr algn="just"/>
                      <a:r>
                        <a:rPr lang="ru-RU" sz="1200" b="0" i="0" u="none" strike="noStrike" kern="1200" baseline="0" dirty="0" smtClean="0">
                          <a:solidFill>
                            <a:schemeClr val="lt1"/>
                          </a:solidFill>
                          <a:latin typeface="+mn-lt"/>
                          <a:ea typeface="+mn-ea"/>
                          <a:cs typeface="+mn-cs"/>
                        </a:rPr>
                        <a:t>*По вопросам составления расписания, расчета стоимости и регистрации на предметы необходимо обращаться в центр академической поддержки студентов по тел: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baseline="0" dirty="0" smtClean="0">
                          <a:solidFill>
                            <a:schemeClr val="lt1"/>
                          </a:solidFill>
                          <a:latin typeface="+mn-lt"/>
                          <a:ea typeface="+mn-ea"/>
                          <a:cs typeface="+mn-cs"/>
                        </a:rPr>
                        <a:t>Смагулова Сабина: +7 727 2704268 (вн.3213), </a:t>
                      </a:r>
                      <a:r>
                        <a:rPr lang="en-US" sz="1200" b="0" i="0" u="none" strike="noStrike" kern="1200" baseline="0" dirty="0" smtClean="0">
                          <a:solidFill>
                            <a:schemeClr val="lt1"/>
                          </a:solidFill>
                          <a:latin typeface="+mn-lt"/>
                          <a:ea typeface="+mn-ea"/>
                          <a:cs typeface="+mn-cs"/>
                        </a:rPr>
                        <a:t>WhatsApp:+7 701 309 17 47, </a:t>
                      </a:r>
                      <a:r>
                        <a:rPr lang="ru-RU" sz="1200" b="0" i="0" u="none" strike="noStrike" kern="1200" baseline="0" dirty="0" smtClean="0">
                          <a:solidFill>
                            <a:schemeClr val="lt1"/>
                          </a:solidFill>
                          <a:latin typeface="+mn-lt"/>
                          <a:ea typeface="+mn-ea"/>
                          <a:cs typeface="+mn-cs"/>
                          <a:hlinkClick r:id="rId2"/>
                        </a:rPr>
                        <a:t>advising@kimep.kz</a:t>
                      </a:r>
                      <a:endParaRPr lang="en-US" sz="1200" b="0" i="0" u="none" strike="noStrike" kern="1200" baseline="0" dirty="0" smtClean="0">
                        <a:solidFill>
                          <a:schemeClr val="lt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lt1"/>
                          </a:solidFill>
                          <a:latin typeface="+mn-lt"/>
                          <a:ea typeface="+mn-ea"/>
                          <a:cs typeface="+mn-cs"/>
                        </a:rPr>
                        <a:t>Aiyana </a:t>
                      </a:r>
                      <a:r>
                        <a:rPr lang="en-US" sz="1200" b="0" i="0" u="none" strike="noStrike" kern="1200" baseline="0" dirty="0" err="1" smtClean="0">
                          <a:solidFill>
                            <a:schemeClr val="lt1"/>
                          </a:solidFill>
                          <a:latin typeface="+mn-lt"/>
                          <a:ea typeface="+mn-ea"/>
                          <a:cs typeface="+mn-cs"/>
                        </a:rPr>
                        <a:t>Umbetbayeva</a:t>
                      </a:r>
                      <a:r>
                        <a:rPr lang="en-US" sz="1200" b="0" i="0" u="none" strike="noStrike" kern="1200" baseline="0" dirty="0" smtClean="0">
                          <a:solidFill>
                            <a:schemeClr val="lt1"/>
                          </a:solidFill>
                          <a:latin typeface="+mn-lt"/>
                          <a:ea typeface="+mn-ea"/>
                          <a:cs typeface="+mn-cs"/>
                        </a:rPr>
                        <a:t>: +7 727 </a:t>
                      </a:r>
                      <a:r>
                        <a:rPr lang="ru-RU" sz="1200" b="0" i="0" u="none" strike="noStrike" kern="1200" baseline="0" dirty="0" smtClean="0">
                          <a:solidFill>
                            <a:schemeClr val="lt1"/>
                          </a:solidFill>
                          <a:latin typeface="+mn-lt"/>
                          <a:ea typeface="+mn-ea"/>
                          <a:cs typeface="+mn-cs"/>
                        </a:rPr>
                        <a:t>2704</a:t>
                      </a:r>
                      <a:r>
                        <a:rPr lang="en-US" sz="1200" b="0" i="0" u="none" strike="noStrike" kern="1200" baseline="0" dirty="0" smtClean="0">
                          <a:solidFill>
                            <a:schemeClr val="lt1"/>
                          </a:solidFill>
                          <a:latin typeface="+mn-lt"/>
                          <a:ea typeface="+mn-ea"/>
                          <a:cs typeface="+mn-cs"/>
                        </a:rPr>
                        <a:t>268</a:t>
                      </a:r>
                      <a:r>
                        <a:rPr lang="ru-RU" sz="1200" b="0" i="0" u="none" strike="noStrike" kern="1200" baseline="0" dirty="0" smtClean="0">
                          <a:solidFill>
                            <a:schemeClr val="lt1"/>
                          </a:solidFill>
                          <a:latin typeface="+mn-lt"/>
                          <a:ea typeface="+mn-ea"/>
                          <a:cs typeface="+mn-cs"/>
                        </a:rPr>
                        <a:t> (вн.</a:t>
                      </a:r>
                      <a:r>
                        <a:rPr lang="en-US" sz="1200" b="0" i="0" u="none" strike="noStrike" kern="1200" baseline="0" dirty="0" smtClean="0">
                          <a:solidFill>
                            <a:schemeClr val="lt1"/>
                          </a:solidFill>
                          <a:latin typeface="+mn-lt"/>
                          <a:ea typeface="+mn-ea"/>
                          <a:cs typeface="+mn-cs"/>
                        </a:rPr>
                        <a:t>3175</a:t>
                      </a:r>
                      <a:r>
                        <a:rPr lang="ru-RU" sz="1200" b="0" i="0" u="none" strike="noStrike" kern="1200" baseline="0" dirty="0" smtClean="0">
                          <a:solidFill>
                            <a:schemeClr val="lt1"/>
                          </a:solidFill>
                          <a:latin typeface="+mn-lt"/>
                          <a:ea typeface="+mn-ea"/>
                          <a:cs typeface="+mn-cs"/>
                        </a:rPr>
                        <a:t>), </a:t>
                      </a:r>
                      <a:endParaRPr lang="en-US" sz="1200" b="0" i="0" u="none" strike="noStrike" kern="1200" baseline="0" dirty="0" smtClean="0">
                        <a:solidFill>
                          <a:schemeClr val="lt1"/>
                        </a:solidFill>
                        <a:latin typeface="+mn-lt"/>
                        <a:ea typeface="+mn-ea"/>
                        <a:cs typeface="+mn-cs"/>
                      </a:endParaRPr>
                    </a:p>
                    <a:p>
                      <a:r>
                        <a:rPr lang="en-US" sz="1200" b="0" i="0" u="none" strike="noStrike" kern="1200" baseline="0" dirty="0" smtClean="0">
                          <a:solidFill>
                            <a:schemeClr val="lt1"/>
                          </a:solidFill>
                          <a:latin typeface="+mn-lt"/>
                          <a:ea typeface="+mn-ea"/>
                          <a:cs typeface="+mn-cs"/>
                        </a:rPr>
                        <a:t>WhatsApp: +7 701 309 16 24 </a:t>
                      </a:r>
                      <a:br>
                        <a:rPr lang="en-US" sz="1200" b="0" i="0" u="none" strike="noStrike" kern="1200" baseline="0" dirty="0" smtClean="0">
                          <a:solidFill>
                            <a:schemeClr val="lt1"/>
                          </a:solidFill>
                          <a:latin typeface="+mn-lt"/>
                          <a:ea typeface="+mn-ea"/>
                          <a:cs typeface="+mn-cs"/>
                        </a:rPr>
                      </a:br>
                      <a:r>
                        <a:rPr lang="ru-RU" sz="1200" dirty="0" smtClean="0"/>
                        <a:t>Ссылка на сайт: </a:t>
                      </a:r>
                      <a:r>
                        <a:rPr lang="en-US" sz="1200" dirty="0" smtClean="0"/>
                        <a:t>https://www.kimep.kz/current-students/ru/e-orientation/</a:t>
                      </a:r>
                      <a:endParaRPr lang="en-US" sz="1200" dirty="0"/>
                    </a:p>
                  </a:txBody>
                  <a:tcPr>
                    <a:solidFill>
                      <a:srgbClr val="00B050"/>
                    </a:solidFill>
                  </a:tcPr>
                </a:tc>
              </a:tr>
            </a:tbl>
          </a:graphicData>
        </a:graphic>
      </p:graphicFrame>
      <p:graphicFrame>
        <p:nvGraphicFramePr>
          <p:cNvPr id="10" name="Content Placeholder 3"/>
          <p:cNvGraphicFramePr>
            <a:graphicFrameLocks/>
          </p:cNvGraphicFramePr>
          <p:nvPr>
            <p:extLst/>
          </p:nvPr>
        </p:nvGraphicFramePr>
        <p:xfrm>
          <a:off x="251521" y="3867893"/>
          <a:ext cx="2448271" cy="864845"/>
        </p:xfrm>
        <a:graphic>
          <a:graphicData uri="http://schemas.openxmlformats.org/drawingml/2006/table">
            <a:tbl>
              <a:tblPr firstRow="1" bandRow="1">
                <a:tableStyleId>{5C22544A-7EE6-4342-B048-85BDC9FD1C3A}</a:tableStyleId>
              </a:tblPr>
              <a:tblGrid>
                <a:gridCol w="2448271"/>
              </a:tblGrid>
              <a:tr h="864845">
                <a:tc>
                  <a:txBody>
                    <a:bodyPr/>
                    <a:lstStyle/>
                    <a:p>
                      <a:r>
                        <a:rPr lang="ru-RU" dirty="0" smtClean="0"/>
                        <a:t>Начало занятий: </a:t>
                      </a:r>
                    </a:p>
                    <a:p>
                      <a:r>
                        <a:rPr lang="ru-RU" dirty="0" smtClean="0"/>
                        <a:t>23 августа </a:t>
                      </a:r>
                      <a:endParaRPr lang="en-US" dirty="0"/>
                    </a:p>
                  </a:txBody>
                  <a:tcPr>
                    <a:solidFill>
                      <a:schemeClr val="accent3">
                        <a:lumMod val="75000"/>
                      </a:schemeClr>
                    </a:solidFill>
                  </a:tcPr>
                </a:tc>
              </a:tr>
            </a:tbl>
          </a:graphicData>
        </a:graphic>
      </p:graphicFrame>
      <p:graphicFrame>
        <p:nvGraphicFramePr>
          <p:cNvPr id="11" name="Content Placeholder 3"/>
          <p:cNvGraphicFramePr>
            <a:graphicFrameLocks/>
          </p:cNvGraphicFramePr>
          <p:nvPr>
            <p:extLst/>
          </p:nvPr>
        </p:nvGraphicFramePr>
        <p:xfrm>
          <a:off x="2786402" y="2139702"/>
          <a:ext cx="2363267" cy="1074078"/>
        </p:xfrm>
        <a:graphic>
          <a:graphicData uri="http://schemas.openxmlformats.org/drawingml/2006/table">
            <a:tbl>
              <a:tblPr firstRow="1" bandRow="1">
                <a:tableStyleId>{5C22544A-7EE6-4342-B048-85BDC9FD1C3A}</a:tableStyleId>
              </a:tblPr>
              <a:tblGrid>
                <a:gridCol w="2363267"/>
              </a:tblGrid>
              <a:tr h="1074078">
                <a:tc>
                  <a:txBody>
                    <a:bodyPr/>
                    <a:lstStyle/>
                    <a:p>
                      <a:r>
                        <a:rPr lang="ru-RU" dirty="0" smtClean="0"/>
                        <a:t>Период зачисления</a:t>
                      </a:r>
                      <a:r>
                        <a:rPr lang="ru-RU" baseline="0" dirty="0" smtClean="0"/>
                        <a:t> в состав студентов: с 10 по 25 августа </a:t>
                      </a:r>
                      <a:endParaRPr lang="en-US" dirty="0"/>
                    </a:p>
                  </a:txBody>
                  <a:tcPr>
                    <a:solidFill>
                      <a:schemeClr val="accent4">
                        <a:lumMod val="75000"/>
                      </a:schemeClr>
                    </a:solidFill>
                  </a:tcPr>
                </a:tc>
              </a:tr>
            </a:tbl>
          </a:graphicData>
        </a:graphic>
      </p:graphicFrame>
      <p:graphicFrame>
        <p:nvGraphicFramePr>
          <p:cNvPr id="13" name="Content Placeholder 3"/>
          <p:cNvGraphicFramePr>
            <a:graphicFrameLocks/>
          </p:cNvGraphicFramePr>
          <p:nvPr>
            <p:extLst/>
          </p:nvPr>
        </p:nvGraphicFramePr>
        <p:xfrm>
          <a:off x="5230416" y="3579862"/>
          <a:ext cx="3734072" cy="1080120"/>
        </p:xfrm>
        <a:graphic>
          <a:graphicData uri="http://schemas.openxmlformats.org/drawingml/2006/table">
            <a:tbl>
              <a:tblPr firstRow="1" bandRow="1">
                <a:tableStyleId>{5C22544A-7EE6-4342-B048-85BDC9FD1C3A}</a:tableStyleId>
              </a:tblPr>
              <a:tblGrid>
                <a:gridCol w="3734072"/>
              </a:tblGrid>
              <a:tr h="1080120">
                <a:tc>
                  <a:txBody>
                    <a:bodyPr/>
                    <a:lstStyle/>
                    <a:p>
                      <a:r>
                        <a:rPr lang="ru-RU" sz="1200" dirty="0" smtClean="0"/>
                        <a:t>Общежитие КИМЭП</a:t>
                      </a:r>
                      <a:endParaRPr lang="ru-RU" sz="1200" baseline="0" dirty="0" smtClean="0"/>
                    </a:p>
                    <a:p>
                      <a:r>
                        <a:rPr lang="ru-RU" sz="1200" baseline="0" dirty="0" smtClean="0"/>
                        <a:t>(пн-пт с 08.00 до 17.00; суббота с 09.00-14.00)</a:t>
                      </a:r>
                    </a:p>
                    <a:p>
                      <a:r>
                        <a:rPr lang="ru-RU" sz="1200" baseline="0" dirty="0" smtClean="0"/>
                        <a:t>Контактный тел: Асель Токина, Директор</a:t>
                      </a:r>
                    </a:p>
                    <a:p>
                      <a:r>
                        <a:rPr lang="en-US" sz="1200" b="0" i="0" kern="1200" dirty="0" smtClean="0">
                          <a:solidFill>
                            <a:schemeClr val="lt1"/>
                          </a:solidFill>
                          <a:effectLst/>
                          <a:latin typeface="+mn-lt"/>
                          <a:ea typeface="+mn-ea"/>
                          <a:cs typeface="+mn-cs"/>
                        </a:rPr>
                        <a:t>WhatsApp:+7 701 679 4709, +7 727 2374773 (</a:t>
                      </a:r>
                      <a:r>
                        <a:rPr lang="ru-RU" sz="1200" b="0" i="0" kern="1200" dirty="0" smtClean="0">
                          <a:solidFill>
                            <a:schemeClr val="lt1"/>
                          </a:solidFill>
                          <a:effectLst/>
                          <a:latin typeface="+mn-lt"/>
                          <a:ea typeface="+mn-ea"/>
                          <a:cs typeface="+mn-cs"/>
                        </a:rPr>
                        <a:t>вн.1022)</a:t>
                      </a:r>
                    </a:p>
                    <a:p>
                      <a:r>
                        <a:rPr lang="ru-RU" sz="1200" b="0" i="0" kern="1200" dirty="0" smtClean="0">
                          <a:solidFill>
                            <a:schemeClr val="lt1"/>
                          </a:solidFill>
                          <a:effectLst/>
                          <a:latin typeface="+mn-lt"/>
                          <a:ea typeface="+mn-ea"/>
                          <a:cs typeface="+mn-cs"/>
                        </a:rPr>
                        <a:t>Эл.адрес: </a:t>
                      </a:r>
                      <a:r>
                        <a:rPr lang="en-US" sz="1200" b="0" i="0" kern="1200" dirty="0" smtClean="0">
                          <a:solidFill>
                            <a:schemeClr val="lt1"/>
                          </a:solidFill>
                          <a:effectLst/>
                          <a:latin typeface="+mn-lt"/>
                          <a:ea typeface="+mn-ea"/>
                          <a:cs typeface="+mn-cs"/>
                          <a:hlinkClick r:id="rId3"/>
                        </a:rPr>
                        <a:t>atokina@kimep.kz</a:t>
                      </a:r>
                      <a:endParaRPr lang="en-US" sz="1200" dirty="0"/>
                    </a:p>
                  </a:txBody>
                  <a:tcPr>
                    <a:solidFill>
                      <a:schemeClr val="accent5">
                        <a:lumMod val="75000"/>
                      </a:schemeClr>
                    </a:solidFill>
                  </a:tcPr>
                </a:tc>
              </a:tr>
            </a:tbl>
          </a:graphicData>
        </a:graphic>
      </p:graphicFrame>
      <p:graphicFrame>
        <p:nvGraphicFramePr>
          <p:cNvPr id="14" name="Content Placeholder 3"/>
          <p:cNvGraphicFramePr>
            <a:graphicFrameLocks/>
          </p:cNvGraphicFramePr>
          <p:nvPr>
            <p:extLst/>
          </p:nvPr>
        </p:nvGraphicFramePr>
        <p:xfrm>
          <a:off x="2786402" y="3278112"/>
          <a:ext cx="2363267" cy="1454625"/>
        </p:xfrm>
        <a:graphic>
          <a:graphicData uri="http://schemas.openxmlformats.org/drawingml/2006/table">
            <a:tbl>
              <a:tblPr firstRow="1" bandRow="1">
                <a:tableStyleId>{5C22544A-7EE6-4342-B048-85BDC9FD1C3A}</a:tableStyleId>
              </a:tblPr>
              <a:tblGrid>
                <a:gridCol w="2363267"/>
              </a:tblGrid>
              <a:tr h="1454625">
                <a:tc>
                  <a:txBody>
                    <a:bodyPr/>
                    <a:lstStyle/>
                    <a:p>
                      <a:endParaRPr lang="ru-RU" sz="1200" dirty="0" smtClean="0"/>
                    </a:p>
                    <a:p>
                      <a:r>
                        <a:rPr lang="ru-RU" sz="1200" dirty="0" smtClean="0"/>
                        <a:t>Ориентационная программа для первокурсников и их родителей: </a:t>
                      </a:r>
                    </a:p>
                    <a:p>
                      <a:r>
                        <a:rPr lang="en-US" sz="1200" dirty="0" smtClean="0">
                          <a:hlinkClick r:id="rId4"/>
                        </a:rPr>
                        <a:t>https://www.kimep.kz/current-students/ru/e-orientation/</a:t>
                      </a:r>
                      <a:endParaRPr lang="en-US" sz="1200" dirty="0"/>
                    </a:p>
                  </a:txBody>
                  <a:tcPr>
                    <a:solidFill>
                      <a:schemeClr val="accent1">
                        <a:lumMod val="50000"/>
                      </a:schemeClr>
                    </a:solidFill>
                  </a:tcPr>
                </a:tc>
              </a:tr>
            </a:tbl>
          </a:graphicData>
        </a:graphic>
      </p:graphicFrame>
    </p:spTree>
    <p:extLst>
      <p:ext uri="{BB962C8B-B14F-4D97-AF65-F5344CB8AC3E}">
        <p14:creationId xmlns:p14="http://schemas.microsoft.com/office/powerpoint/2010/main" val="606093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847" y="0"/>
            <a:ext cx="8229600" cy="647333"/>
          </a:xfrm>
        </p:spPr>
        <p:txBody>
          <a:bodyPr>
            <a:normAutofit/>
          </a:bodyPr>
          <a:lstStyle/>
          <a:p>
            <a:r>
              <a:rPr lang="ru-RU" sz="3200" b="1" dirty="0" smtClean="0"/>
              <a:t>Гранты и финансовая поддержка</a:t>
            </a:r>
            <a:endParaRPr lang="en-US" sz="3200" b="1" dirty="0"/>
          </a:p>
        </p:txBody>
      </p:sp>
      <p:graphicFrame>
        <p:nvGraphicFramePr>
          <p:cNvPr id="4" name="Content Placeholder 3"/>
          <p:cNvGraphicFramePr>
            <a:graphicFrameLocks noGrp="1"/>
          </p:cNvGraphicFramePr>
          <p:nvPr>
            <p:ph idx="1"/>
            <p:extLst/>
          </p:nvPr>
        </p:nvGraphicFramePr>
        <p:xfrm>
          <a:off x="251520" y="624772"/>
          <a:ext cx="8568952" cy="1802962"/>
        </p:xfrm>
        <a:graphic>
          <a:graphicData uri="http://schemas.openxmlformats.org/drawingml/2006/table">
            <a:tbl>
              <a:tblPr firstRow="1" bandRow="1">
                <a:tableStyleId>{5C22544A-7EE6-4342-B048-85BDC9FD1C3A}</a:tableStyleId>
              </a:tblPr>
              <a:tblGrid>
                <a:gridCol w="8568952"/>
              </a:tblGrid>
              <a:tr h="18029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2000" b="1" kern="1200" dirty="0" smtClean="0">
                          <a:solidFill>
                            <a:schemeClr val="lt1"/>
                          </a:solidFill>
                          <a:effectLst/>
                          <a:latin typeface="+mn-lt"/>
                          <a:ea typeface="+mn-ea"/>
                          <a:cs typeface="+mn-cs"/>
                        </a:rPr>
                        <a:t>Отдел финансовой поддержки занимается ежегодным распределением внутренних грантов КИМЭП среди всех поступающих и текущих студентов университета, а также консультирует по вопросам финансовой поддержки университета от компаний, фондов и других спонсоров. </a:t>
                      </a:r>
                      <a:endParaRPr lang="en-US" sz="2000" b="1" kern="1200" dirty="0" smtClean="0">
                        <a:solidFill>
                          <a:schemeClr val="lt1"/>
                        </a:solidFill>
                        <a:effectLst/>
                        <a:latin typeface="+mn-lt"/>
                        <a:ea typeface="+mn-ea"/>
                        <a:cs typeface="+mn-cs"/>
                      </a:endParaRPr>
                    </a:p>
                    <a:p>
                      <a:pPr algn="ctr"/>
                      <a:endParaRPr lang="en-US" sz="2000" dirty="0"/>
                    </a:p>
                  </a:txBody>
                  <a:tcPr/>
                </a:tc>
              </a:tr>
            </a:tbl>
          </a:graphicData>
        </a:graphic>
      </p:graphicFrame>
      <p:graphicFrame>
        <p:nvGraphicFramePr>
          <p:cNvPr id="11" name="Content Placeholder 3"/>
          <p:cNvGraphicFramePr>
            <a:graphicFrameLocks/>
          </p:cNvGraphicFramePr>
          <p:nvPr>
            <p:extLst/>
          </p:nvPr>
        </p:nvGraphicFramePr>
        <p:xfrm>
          <a:off x="251520" y="3507854"/>
          <a:ext cx="8568951" cy="1232218"/>
        </p:xfrm>
        <a:graphic>
          <a:graphicData uri="http://schemas.openxmlformats.org/drawingml/2006/table">
            <a:tbl>
              <a:tblPr firstRow="1" bandRow="1">
                <a:tableStyleId>{5C22544A-7EE6-4342-B048-85BDC9FD1C3A}</a:tableStyleId>
              </a:tblPr>
              <a:tblGrid>
                <a:gridCol w="8568951"/>
              </a:tblGrid>
              <a:tr h="1232218">
                <a:tc>
                  <a:txBody>
                    <a:bodyPr/>
                    <a:lstStyle/>
                    <a:p>
                      <a:pPr algn="ctr"/>
                      <a:r>
                        <a:rPr lang="ru-RU" sz="2000" dirty="0" smtClean="0"/>
                        <a:t>По вопросам грантов и финансовой поддержки необходимо обращаться по</a:t>
                      </a:r>
                      <a:r>
                        <a:rPr lang="ru-RU" sz="2000" baseline="0" dirty="0" smtClean="0"/>
                        <a:t> следующим контактам: </a:t>
                      </a:r>
                      <a:r>
                        <a:rPr lang="en-US" sz="2000" baseline="0" dirty="0" smtClean="0">
                          <a:hlinkClick r:id="rId2"/>
                        </a:rPr>
                        <a:t>finaid@kimep.kz</a:t>
                      </a:r>
                      <a:r>
                        <a:rPr lang="en-US" sz="2000" baseline="0" dirty="0" smtClean="0"/>
                        <a:t>, WhatsApp: +77079704316, +7 727 2704316  </a:t>
                      </a:r>
                      <a:endParaRPr lang="en-US" sz="20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lumMod val="75000"/>
                      </a:schemeClr>
                    </a:solidFill>
                  </a:tcPr>
                </a:tc>
              </a:tr>
            </a:tbl>
          </a:graphicData>
        </a:graphic>
      </p:graphicFrame>
      <p:graphicFrame>
        <p:nvGraphicFramePr>
          <p:cNvPr id="5" name="Content Placeholder 3"/>
          <p:cNvGraphicFramePr>
            <a:graphicFrameLocks/>
          </p:cNvGraphicFramePr>
          <p:nvPr>
            <p:extLst/>
          </p:nvPr>
        </p:nvGraphicFramePr>
        <p:xfrm>
          <a:off x="251520" y="2427734"/>
          <a:ext cx="8522602" cy="1080120"/>
        </p:xfrm>
        <a:graphic>
          <a:graphicData uri="http://schemas.openxmlformats.org/drawingml/2006/table">
            <a:tbl>
              <a:tblPr firstRow="1" bandRow="1">
                <a:tableStyleId>{5C22544A-7EE6-4342-B048-85BDC9FD1C3A}</a:tableStyleId>
              </a:tblPr>
              <a:tblGrid>
                <a:gridCol w="8522602"/>
              </a:tblGrid>
              <a:tr h="1080120">
                <a:tc>
                  <a:txBody>
                    <a:bodyPr/>
                    <a:lstStyle/>
                    <a:p>
                      <a:pPr algn="ctr"/>
                      <a:r>
                        <a:rPr lang="ru-RU" sz="2000" dirty="0" smtClean="0"/>
                        <a:t>Программа финансовой поддержки и грантов на 2021-2022 академический год будет утверждена </a:t>
                      </a:r>
                      <a:r>
                        <a:rPr lang="ru-RU" sz="2400" u="sng" dirty="0" smtClean="0"/>
                        <a:t>весной 2021</a:t>
                      </a:r>
                      <a:r>
                        <a:rPr lang="ru-RU" sz="2400" u="sng" baseline="0" dirty="0" smtClean="0"/>
                        <a:t> года</a:t>
                      </a:r>
                      <a:r>
                        <a:rPr lang="ru-RU" sz="2000" baseline="0" dirty="0" smtClean="0"/>
                        <a:t>. </a:t>
                      </a:r>
                      <a:endParaRPr lang="en-US" sz="2000" dirty="0"/>
                    </a:p>
                  </a:txBody>
                  <a:tcPr>
                    <a:solidFill>
                      <a:schemeClr val="accent6">
                        <a:lumMod val="75000"/>
                      </a:schemeClr>
                    </a:solidFill>
                  </a:tcPr>
                </a:tc>
              </a:tr>
            </a:tbl>
          </a:graphicData>
        </a:graphic>
      </p:graphicFrame>
    </p:spTree>
    <p:extLst>
      <p:ext uri="{BB962C8B-B14F-4D97-AF65-F5344CB8AC3E}">
        <p14:creationId xmlns:p14="http://schemas.microsoft.com/office/powerpoint/2010/main" val="3662214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21909320"/>
              </p:ext>
            </p:extLst>
          </p:nvPr>
        </p:nvGraphicFramePr>
        <p:xfrm>
          <a:off x="531704" y="327301"/>
          <a:ext cx="8009953" cy="3664290"/>
        </p:xfrm>
        <a:graphic>
          <a:graphicData uri="http://schemas.openxmlformats.org/drawingml/2006/table">
            <a:tbl>
              <a:tblPr firstRow="1" firstCol="1" bandRow="1">
                <a:tableStyleId>{5C22544A-7EE6-4342-B048-85BDC9FD1C3A}</a:tableStyleId>
              </a:tblPr>
              <a:tblGrid>
                <a:gridCol w="1378442"/>
                <a:gridCol w="1246694"/>
                <a:gridCol w="1208850"/>
                <a:gridCol w="1527007"/>
                <a:gridCol w="1639833"/>
                <a:gridCol w="1009127"/>
              </a:tblGrid>
              <a:tr h="416644">
                <a:tc>
                  <a:txBody>
                    <a:bodyPr/>
                    <a:lstStyle/>
                    <a:p>
                      <a:pPr marL="0" marR="0">
                        <a:lnSpc>
                          <a:spcPct val="107000"/>
                        </a:lnSpc>
                        <a:spcBef>
                          <a:spcPts val="0"/>
                        </a:spcBef>
                        <a:spcAft>
                          <a:spcPts val="0"/>
                        </a:spcAft>
                      </a:pPr>
                      <a:r>
                        <a:rPr lang="ru-RU" sz="1100" dirty="0">
                          <a:effectLst/>
                        </a:rPr>
                        <a:t>Семестр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ru-RU" sz="1100" dirty="0">
                          <a:effectLst/>
                        </a:rPr>
                        <a:t>Период</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ru-RU" sz="1100" dirty="0">
                          <a:solidFill>
                            <a:srgbClr val="FF0000"/>
                          </a:solidFill>
                          <a:effectLst/>
                        </a:rPr>
                        <a:t>Стоимость за 1 академический кредит </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ru-RU" sz="1100" dirty="0">
                          <a:effectLst/>
                        </a:rPr>
                        <a:t>Рекомендуемая нагрузка в год</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ru-RU" sz="1100" dirty="0">
                          <a:solidFill>
                            <a:srgbClr val="FF0000"/>
                          </a:solidFill>
                          <a:effectLst/>
                        </a:rPr>
                        <a:t>Стоимость обучения в год (тенге</a:t>
                      </a:r>
                      <a:r>
                        <a:rPr lang="ru-RU" sz="800" dirty="0">
                          <a:solidFill>
                            <a:srgbClr val="FF0000"/>
                          </a:solidFill>
                          <a:effectLst/>
                        </a:rPr>
                        <a:t>)</a:t>
                      </a:r>
                      <a:endParaRPr lang="en-US" sz="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ru-RU" sz="1100" dirty="0">
                          <a:effectLst/>
                        </a:rPr>
                        <a:t>Траектория обучения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930">
                <a:tc gridSpan="6">
                  <a:txBody>
                    <a:bodyPr/>
                    <a:lstStyle/>
                    <a:p>
                      <a:pPr marL="0" marR="0" algn="ctr">
                        <a:lnSpc>
                          <a:spcPct val="107000"/>
                        </a:lnSpc>
                        <a:spcBef>
                          <a:spcPts val="0"/>
                        </a:spcBef>
                        <a:spcAft>
                          <a:spcPts val="0"/>
                        </a:spcAft>
                      </a:pPr>
                      <a:r>
                        <a:rPr lang="ru-RU" sz="800" dirty="0">
                          <a:effectLst/>
                        </a:rPr>
                        <a:t>Стоимость обучения в год</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2930">
                <a:tc>
                  <a:txBody>
                    <a:bodyPr/>
                    <a:lstStyle/>
                    <a:p>
                      <a:pPr marL="0" marR="0" algn="l" defTabSz="914400" rtl="0" eaLnBrk="1" latinLnBrk="0" hangingPunct="1">
                        <a:lnSpc>
                          <a:spcPct val="107000"/>
                        </a:lnSpc>
                        <a:spcBef>
                          <a:spcPts val="0"/>
                        </a:spcBef>
                        <a:spcAft>
                          <a:spcPts val="0"/>
                        </a:spcAft>
                      </a:pPr>
                      <a:r>
                        <a:rPr lang="ru-RU" sz="900" b="1" kern="1200" dirty="0">
                          <a:solidFill>
                            <a:schemeClr val="lt1"/>
                          </a:solidFill>
                          <a:effectLst/>
                          <a:latin typeface="+mn-lt"/>
                          <a:ea typeface="+mn-ea"/>
                          <a:cs typeface="+mn-cs"/>
                        </a:rPr>
                        <a:t>Осенний семестр </a:t>
                      </a:r>
                      <a:endParaRPr lang="en-US" sz="900" b="1" kern="1200" dirty="0">
                        <a:solidFill>
                          <a:schemeClr val="lt1"/>
                        </a:solidFill>
                        <a:effectLst/>
                        <a:latin typeface="+mn-lt"/>
                        <a:ea typeface="+mn-ea"/>
                        <a:cs typeface="+mn-cs"/>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lnSpc>
                          <a:spcPct val="107000"/>
                        </a:lnSpc>
                        <a:spcBef>
                          <a:spcPts val="0"/>
                        </a:spcBef>
                        <a:spcAft>
                          <a:spcPts val="0"/>
                        </a:spcAft>
                      </a:pPr>
                      <a:r>
                        <a:rPr lang="ru-RU" sz="900" kern="1200" dirty="0">
                          <a:solidFill>
                            <a:schemeClr val="dk1"/>
                          </a:solidFill>
                          <a:effectLst/>
                          <a:latin typeface="+mn-lt"/>
                          <a:ea typeface="+mn-ea"/>
                          <a:cs typeface="+mn-cs"/>
                        </a:rPr>
                        <a:t>август- декабрь</a:t>
                      </a:r>
                      <a:endParaRPr lang="en-US" sz="900" kern="1200" dirty="0">
                        <a:solidFill>
                          <a:schemeClr val="dk1"/>
                        </a:solidFill>
                        <a:effectLst/>
                        <a:latin typeface="+mn-lt"/>
                        <a:ea typeface="+mn-ea"/>
                        <a:cs typeface="+mn-cs"/>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lnSpc>
                          <a:spcPct val="107000"/>
                        </a:lnSpc>
                        <a:spcBef>
                          <a:spcPts val="0"/>
                        </a:spcBef>
                        <a:spcAft>
                          <a:spcPts val="0"/>
                        </a:spcAft>
                      </a:pPr>
                      <a:r>
                        <a:rPr lang="ru-RU" sz="900" b="1" dirty="0">
                          <a:effectLst/>
                        </a:rPr>
                        <a:t> </a:t>
                      </a:r>
                      <a:endParaRPr lang="en-US" sz="900" b="1" dirty="0">
                        <a:effectLst/>
                      </a:endParaRPr>
                    </a:p>
                    <a:p>
                      <a:pPr marL="0" marR="0" algn="ctr">
                        <a:lnSpc>
                          <a:spcPct val="107000"/>
                        </a:lnSpc>
                        <a:spcBef>
                          <a:spcPts val="0"/>
                        </a:spcBef>
                        <a:spcAft>
                          <a:spcPts val="0"/>
                        </a:spcAft>
                      </a:pPr>
                      <a:r>
                        <a:rPr lang="ru-RU" sz="900" b="1" dirty="0">
                          <a:effectLst/>
                        </a:rPr>
                        <a:t>80 </a:t>
                      </a:r>
                      <a:r>
                        <a:rPr lang="ru-RU" sz="900" b="1" dirty="0" smtClean="0">
                          <a:effectLst/>
                        </a:rPr>
                        <a:t>1</a:t>
                      </a:r>
                      <a:r>
                        <a:rPr lang="en-US" sz="900" b="1" dirty="0" smtClean="0">
                          <a:effectLst/>
                        </a:rPr>
                        <a:t>70</a:t>
                      </a:r>
                      <a:r>
                        <a:rPr lang="ru-RU" sz="900" b="1" dirty="0" smtClean="0">
                          <a:effectLst/>
                        </a:rPr>
                        <a:t> тенге</a:t>
                      </a:r>
                    </a:p>
                    <a:p>
                      <a:pPr marL="0" marR="0" algn="ctr">
                        <a:lnSpc>
                          <a:spcPct val="107000"/>
                        </a:lnSpc>
                        <a:spcBef>
                          <a:spcPts val="0"/>
                        </a:spcBef>
                        <a:spcAft>
                          <a:spcPts val="0"/>
                        </a:spcAft>
                      </a:pPr>
                      <a:r>
                        <a:rPr lang="ru-RU"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197</a:t>
                      </a:r>
                      <a:r>
                        <a:rPr lang="ru-RU"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долларов США*)</a:t>
                      </a:r>
                      <a:endParaRPr lang="en-US"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nSpc>
                          <a:spcPct val="107000"/>
                        </a:lnSpc>
                        <a:spcBef>
                          <a:spcPts val="0"/>
                        </a:spcBef>
                        <a:spcAft>
                          <a:spcPts val="0"/>
                        </a:spcAft>
                      </a:pPr>
                      <a:r>
                        <a:rPr lang="ru-RU" sz="900" b="1" dirty="0">
                          <a:effectLst/>
                        </a:rPr>
                        <a:t> </a:t>
                      </a:r>
                      <a:endParaRPr lang="en-US" sz="900" b="1" dirty="0">
                        <a:effectLst/>
                      </a:endParaRPr>
                    </a:p>
                    <a:p>
                      <a:pPr marL="0" marR="0">
                        <a:lnSpc>
                          <a:spcPct val="107000"/>
                        </a:lnSpc>
                        <a:spcBef>
                          <a:spcPts val="0"/>
                        </a:spcBef>
                        <a:spcAft>
                          <a:spcPts val="0"/>
                        </a:spcAft>
                      </a:pPr>
                      <a:r>
                        <a:rPr lang="ru-RU" sz="900" b="1" dirty="0" smtClean="0">
                          <a:effectLst/>
                        </a:rPr>
                        <a:t>30-42 </a:t>
                      </a:r>
                      <a:r>
                        <a:rPr lang="ru-RU" sz="900" b="1" dirty="0">
                          <a:effectLst/>
                        </a:rPr>
                        <a:t>кредитов </a:t>
                      </a:r>
                      <a:endParaRPr lang="en-US" sz="900" b="1" dirty="0">
                        <a:effectLst/>
                      </a:endParaRPr>
                    </a:p>
                    <a:p>
                      <a:pPr marL="0" marR="0">
                        <a:lnSpc>
                          <a:spcPct val="107000"/>
                        </a:lnSpc>
                        <a:spcBef>
                          <a:spcPts val="0"/>
                        </a:spcBef>
                        <a:spcAft>
                          <a:spcPts val="0"/>
                        </a:spcAft>
                      </a:pPr>
                      <a:r>
                        <a:rPr lang="ru-RU" sz="900" b="1" dirty="0" smtClean="0">
                          <a:effectLst/>
                        </a:rPr>
                        <a:t>10-1</a:t>
                      </a:r>
                      <a:r>
                        <a:rPr lang="en-US" sz="900" b="1" dirty="0" smtClean="0">
                          <a:effectLst/>
                        </a:rPr>
                        <a:t>4</a:t>
                      </a:r>
                      <a:r>
                        <a:rPr lang="ru-RU" sz="900" b="1" dirty="0" smtClean="0">
                          <a:effectLst/>
                        </a:rPr>
                        <a:t> </a:t>
                      </a:r>
                      <a:r>
                        <a:rPr lang="ru-RU" sz="900" b="1" dirty="0">
                          <a:effectLst/>
                        </a:rPr>
                        <a:t>предметов</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lnSpc>
                          <a:spcPct val="107000"/>
                        </a:lnSpc>
                        <a:spcBef>
                          <a:spcPts val="0"/>
                        </a:spcBef>
                        <a:spcAft>
                          <a:spcPts val="0"/>
                        </a:spcAft>
                      </a:pPr>
                      <a:r>
                        <a:rPr lang="ru-RU" sz="900" dirty="0">
                          <a:effectLst/>
                        </a:rPr>
                        <a:t> </a:t>
                      </a:r>
                      <a:endParaRPr lang="en-US" sz="900" dirty="0">
                        <a:effectLst/>
                      </a:endParaRPr>
                    </a:p>
                    <a:p>
                      <a:pPr marL="0" marR="0" algn="ctr">
                        <a:lnSpc>
                          <a:spcPct val="107000"/>
                        </a:lnSpc>
                        <a:spcBef>
                          <a:spcPts val="0"/>
                        </a:spcBef>
                        <a:spcAft>
                          <a:spcPts val="0"/>
                        </a:spcAft>
                      </a:pPr>
                      <a:r>
                        <a:rPr lang="ru-RU" sz="900" b="1" dirty="0">
                          <a:effectLst/>
                        </a:rPr>
                        <a:t>2 405 </a:t>
                      </a:r>
                      <a:r>
                        <a:rPr lang="en-US" sz="900" b="1" dirty="0" smtClean="0">
                          <a:effectLst/>
                        </a:rPr>
                        <a:t>100</a:t>
                      </a:r>
                      <a:r>
                        <a:rPr lang="ru-RU" sz="900" b="1" dirty="0" smtClean="0">
                          <a:effectLst/>
                        </a:rPr>
                        <a:t> </a:t>
                      </a:r>
                      <a:r>
                        <a:rPr lang="ru-RU" sz="900" b="1" dirty="0">
                          <a:effectLst/>
                        </a:rPr>
                        <a:t>– </a:t>
                      </a:r>
                      <a:r>
                        <a:rPr lang="ru-RU" sz="900" b="1" dirty="0" smtClean="0">
                          <a:effectLst/>
                        </a:rPr>
                        <a:t>3 367 </a:t>
                      </a:r>
                      <a:r>
                        <a:rPr lang="en-US" sz="900" b="1" dirty="0" smtClean="0">
                          <a:effectLst/>
                        </a:rPr>
                        <a:t>140</a:t>
                      </a:r>
                      <a:r>
                        <a:rPr lang="ru-RU" sz="900" b="1" dirty="0" smtClean="0">
                          <a:effectLst/>
                        </a:rPr>
                        <a:t> тенге</a:t>
                      </a:r>
                    </a:p>
                    <a:p>
                      <a:pPr marL="0" marR="0" algn="ctr">
                        <a:lnSpc>
                          <a:spcPct val="107000"/>
                        </a:lnSpc>
                        <a:spcBef>
                          <a:spcPts val="0"/>
                        </a:spcBef>
                        <a:spcAft>
                          <a:spcPts val="0"/>
                        </a:spcAft>
                      </a:pPr>
                      <a:r>
                        <a:rPr lang="ru-RU"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5 924</a:t>
                      </a:r>
                      <a:r>
                        <a:rPr lang="ru-RU" sz="900" b="1" baseline="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900" b="1" baseline="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8 293</a:t>
                      </a:r>
                      <a:r>
                        <a:rPr lang="ru-RU" sz="900" b="1" baseline="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долларов США)</a:t>
                      </a:r>
                      <a:endParaRPr lang="en-US"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lnSpc>
                          <a:spcPct val="107000"/>
                        </a:lnSpc>
                        <a:spcBef>
                          <a:spcPts val="0"/>
                        </a:spcBef>
                        <a:spcAft>
                          <a:spcPts val="0"/>
                        </a:spcAft>
                      </a:pPr>
                      <a:r>
                        <a:rPr lang="ru-RU" sz="900" dirty="0">
                          <a:effectLst/>
                        </a:rPr>
                        <a:t> </a:t>
                      </a:r>
                      <a:endParaRPr lang="en-US" sz="900" dirty="0">
                        <a:effectLst/>
                      </a:endParaRPr>
                    </a:p>
                    <a:p>
                      <a:pPr marL="0" marR="0" algn="ctr">
                        <a:lnSpc>
                          <a:spcPct val="107000"/>
                        </a:lnSpc>
                        <a:spcBef>
                          <a:spcPts val="0"/>
                        </a:spcBef>
                        <a:spcAft>
                          <a:spcPts val="0"/>
                        </a:spcAft>
                      </a:pPr>
                      <a:r>
                        <a:rPr lang="ru-RU" sz="900" b="1" dirty="0">
                          <a:effectLst/>
                        </a:rPr>
                        <a:t>4 </a:t>
                      </a:r>
                      <a:r>
                        <a:rPr lang="ru-RU" sz="900" b="1" dirty="0" smtClean="0">
                          <a:effectLst/>
                        </a:rPr>
                        <a:t>года</a:t>
                      </a:r>
                      <a:r>
                        <a:rPr lang="en-US" sz="900" b="1" dirty="0" smtClean="0">
                          <a:effectLst/>
                        </a:rPr>
                        <a:t> </a:t>
                      </a:r>
                      <a:r>
                        <a:rPr lang="ru-RU" sz="900" b="1" dirty="0" smtClean="0">
                          <a:effectLst/>
                        </a:rPr>
                        <a:t> </a:t>
                      </a:r>
                      <a:endParaRPr lang="en-US" sz="900" b="1" dirty="0" smtClean="0">
                        <a:effectLst/>
                      </a:endParaRPr>
                    </a:p>
                    <a:p>
                      <a:pPr marL="0" marR="0" algn="ctr">
                        <a:lnSpc>
                          <a:spcPct val="107000"/>
                        </a:lnSpc>
                        <a:spcBef>
                          <a:spcPts val="0"/>
                        </a:spcBef>
                        <a:spcAft>
                          <a:spcPts val="0"/>
                        </a:spcAft>
                      </a:pPr>
                      <a:r>
                        <a:rPr lang="ru-RU" sz="900" b="1" dirty="0" smtClean="0">
                          <a:effectLst/>
                        </a:rPr>
                        <a:t>(</a:t>
                      </a:r>
                      <a:r>
                        <a:rPr lang="ru-RU" sz="900" b="1" dirty="0">
                          <a:effectLst/>
                        </a:rPr>
                        <a:t>146 кредитов)</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930">
                <a:tc>
                  <a:txBody>
                    <a:bodyPr/>
                    <a:lstStyle/>
                    <a:p>
                      <a:pPr marL="0" marR="0" algn="l" defTabSz="914400" rtl="0" eaLnBrk="1" latinLnBrk="0" hangingPunct="1">
                        <a:lnSpc>
                          <a:spcPct val="107000"/>
                        </a:lnSpc>
                        <a:spcBef>
                          <a:spcPts val="0"/>
                        </a:spcBef>
                        <a:spcAft>
                          <a:spcPts val="0"/>
                        </a:spcAft>
                      </a:pPr>
                      <a:r>
                        <a:rPr lang="ru-RU" sz="900" b="1" kern="1200" dirty="0">
                          <a:solidFill>
                            <a:schemeClr val="lt1"/>
                          </a:solidFill>
                          <a:effectLst/>
                          <a:latin typeface="+mn-lt"/>
                          <a:ea typeface="+mn-ea"/>
                          <a:cs typeface="+mn-cs"/>
                        </a:rPr>
                        <a:t>Весенний семестр </a:t>
                      </a:r>
                      <a:endParaRPr lang="en-US" sz="900" b="1" kern="1200" dirty="0">
                        <a:solidFill>
                          <a:schemeClr val="lt1"/>
                        </a:solidFill>
                        <a:effectLst/>
                        <a:latin typeface="+mn-lt"/>
                        <a:ea typeface="+mn-ea"/>
                        <a:cs typeface="+mn-cs"/>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lnSpc>
                          <a:spcPct val="107000"/>
                        </a:lnSpc>
                        <a:spcBef>
                          <a:spcPts val="0"/>
                        </a:spcBef>
                        <a:spcAft>
                          <a:spcPts val="0"/>
                        </a:spcAft>
                      </a:pPr>
                      <a:r>
                        <a:rPr lang="ru-RU" sz="900" kern="1200" dirty="0">
                          <a:solidFill>
                            <a:schemeClr val="dk1"/>
                          </a:solidFill>
                          <a:effectLst/>
                          <a:latin typeface="+mn-lt"/>
                          <a:ea typeface="+mn-ea"/>
                          <a:cs typeface="+mn-cs"/>
                        </a:rPr>
                        <a:t>январь-апрель</a:t>
                      </a:r>
                      <a:endParaRPr lang="en-US" sz="900" kern="1200" dirty="0">
                        <a:solidFill>
                          <a:schemeClr val="dk1"/>
                        </a:solidFill>
                        <a:effectLst/>
                        <a:latin typeface="+mn-lt"/>
                        <a:ea typeface="+mn-ea"/>
                        <a:cs typeface="+mn-cs"/>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42930">
                <a:tc>
                  <a:txBody>
                    <a:bodyPr/>
                    <a:lstStyle/>
                    <a:p>
                      <a:pPr marL="0" marR="0">
                        <a:lnSpc>
                          <a:spcPct val="107000"/>
                        </a:lnSpc>
                        <a:spcBef>
                          <a:spcPts val="0"/>
                        </a:spcBef>
                        <a:spcAft>
                          <a:spcPts val="0"/>
                        </a:spcAft>
                      </a:pPr>
                      <a:r>
                        <a:rPr lang="ru-RU" sz="900" dirty="0">
                          <a:effectLst/>
                        </a:rPr>
                        <a:t>Лето -1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ru-RU" sz="900" dirty="0">
                          <a:effectLst/>
                        </a:rPr>
                        <a:t>май-июль</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42930">
                <a:tc>
                  <a:txBody>
                    <a:bodyPr/>
                    <a:lstStyle/>
                    <a:p>
                      <a:pPr marL="0" marR="0">
                        <a:lnSpc>
                          <a:spcPct val="107000"/>
                        </a:lnSpc>
                        <a:spcBef>
                          <a:spcPts val="0"/>
                        </a:spcBef>
                        <a:spcAft>
                          <a:spcPts val="0"/>
                        </a:spcAft>
                      </a:pPr>
                      <a:r>
                        <a:rPr lang="ru-RU" sz="900" dirty="0">
                          <a:effectLst/>
                        </a:rPr>
                        <a:t>Лето-2**</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ru-RU" sz="900" dirty="0">
                          <a:effectLst/>
                        </a:rPr>
                        <a:t>июль-август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142930">
                <a:tc gridSpan="6">
                  <a:txBody>
                    <a:bodyPr/>
                    <a:lstStyle/>
                    <a:p>
                      <a:pPr marL="0" marR="0" algn="ctr">
                        <a:lnSpc>
                          <a:spcPct val="107000"/>
                        </a:lnSpc>
                        <a:spcBef>
                          <a:spcPts val="0"/>
                        </a:spcBef>
                        <a:spcAft>
                          <a:spcPts val="0"/>
                        </a:spcAft>
                      </a:pPr>
                      <a:r>
                        <a:rPr lang="ru-RU" sz="900" dirty="0">
                          <a:effectLst/>
                        </a:rPr>
                        <a:t>Административные и студенческие взносы</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7762">
                <a:tc>
                  <a:txBody>
                    <a:bodyPr/>
                    <a:lstStyle/>
                    <a:p>
                      <a:pPr marL="0" marR="0">
                        <a:lnSpc>
                          <a:spcPct val="107000"/>
                        </a:lnSpc>
                        <a:spcBef>
                          <a:spcPts val="0"/>
                        </a:spcBef>
                        <a:spcAft>
                          <a:spcPts val="0"/>
                        </a:spcAft>
                      </a:pPr>
                      <a:r>
                        <a:rPr lang="ru-RU" sz="900" dirty="0">
                          <a:effectLst/>
                        </a:rPr>
                        <a:t>Студенческий взнос</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ru-RU" sz="900" dirty="0">
                          <a:effectLst/>
                        </a:rPr>
                        <a:t>За семестр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lnSpc>
                          <a:spcPct val="107000"/>
                        </a:lnSpc>
                        <a:spcBef>
                          <a:spcPts val="0"/>
                        </a:spcBef>
                        <a:spcAft>
                          <a:spcPts val="0"/>
                        </a:spcAft>
                      </a:pPr>
                      <a:r>
                        <a:rPr lang="ru-RU" sz="900" dirty="0" smtClean="0">
                          <a:effectLst/>
                        </a:rPr>
                        <a:t>Отдел </a:t>
                      </a:r>
                      <a:r>
                        <a:rPr lang="ru-RU" sz="900" dirty="0">
                          <a:effectLst/>
                        </a:rPr>
                        <a:t>по работе со студентам: +7 727 2374791 (вн.1016)</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ctr">
                        <a:lnSpc>
                          <a:spcPct val="107000"/>
                        </a:lnSpc>
                        <a:spcBef>
                          <a:spcPts val="0"/>
                        </a:spcBef>
                        <a:spcAft>
                          <a:spcPts val="0"/>
                        </a:spcAft>
                      </a:pPr>
                      <a:r>
                        <a:rPr lang="ru-RU" sz="900" dirty="0">
                          <a:effectLst/>
                        </a:rPr>
                        <a:t>4 600 </a:t>
                      </a:r>
                      <a:r>
                        <a:rPr lang="ru-RU" sz="900" dirty="0" smtClean="0">
                          <a:effectLst/>
                        </a:rPr>
                        <a:t>тенге</a:t>
                      </a:r>
                    </a:p>
                    <a:p>
                      <a:pPr marL="0" marR="0" algn="ctr">
                        <a:lnSpc>
                          <a:spcPct val="107000"/>
                        </a:lnSpc>
                        <a:spcBef>
                          <a:spcPts val="0"/>
                        </a:spcBef>
                        <a:spcAft>
                          <a:spcPts val="0"/>
                        </a:spcAft>
                      </a:pPr>
                      <a:r>
                        <a:rPr lang="ru-RU"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(11 долларов США)</a:t>
                      </a:r>
                      <a:endParaRPr lang="en-US"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ru-RU" sz="900">
                          <a:effectLst/>
                        </a:rPr>
                        <a:t> </a:t>
                      </a:r>
                      <a:endParaRPr lang="en-US" sz="900">
                        <a:effectLst/>
                      </a:endParaRPr>
                    </a:p>
                    <a:p>
                      <a:pPr marL="0" marR="0" algn="ctr">
                        <a:lnSpc>
                          <a:spcPct val="107000"/>
                        </a:lnSpc>
                        <a:spcBef>
                          <a:spcPts val="0"/>
                        </a:spcBef>
                        <a:spcAft>
                          <a:spcPts val="0"/>
                        </a:spcAft>
                      </a:pPr>
                      <a:r>
                        <a:rPr lang="ru-RU" sz="900">
                          <a:effectLst/>
                        </a:rPr>
                        <a:t>КНП 861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762">
                <a:tc>
                  <a:txBody>
                    <a:bodyPr/>
                    <a:lstStyle/>
                    <a:p>
                      <a:pPr marL="0" marR="0">
                        <a:lnSpc>
                          <a:spcPct val="107000"/>
                        </a:lnSpc>
                        <a:spcBef>
                          <a:spcPts val="0"/>
                        </a:spcBef>
                        <a:spcAft>
                          <a:spcPts val="0"/>
                        </a:spcAft>
                      </a:pPr>
                      <a:r>
                        <a:rPr lang="ru-RU" sz="900" dirty="0">
                          <a:effectLst/>
                        </a:rPr>
                        <a:t>Взнос за мед.осмотр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ru-RU" sz="900" dirty="0">
                          <a:effectLst/>
                        </a:rPr>
                        <a:t>За учебный год</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lnSpc>
                          <a:spcPct val="107000"/>
                        </a:lnSpc>
                        <a:spcBef>
                          <a:spcPts val="0"/>
                        </a:spcBef>
                        <a:spcAft>
                          <a:spcPts val="0"/>
                        </a:spcAft>
                      </a:pPr>
                      <a:r>
                        <a:rPr lang="ru-RU" sz="900" dirty="0">
                          <a:effectLst/>
                        </a:rPr>
                        <a:t>Медицинский центр: +7 727 2374805 (вн.1087)</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ctr">
                        <a:lnSpc>
                          <a:spcPct val="107000"/>
                        </a:lnSpc>
                        <a:spcBef>
                          <a:spcPts val="0"/>
                        </a:spcBef>
                        <a:spcAft>
                          <a:spcPts val="0"/>
                        </a:spcAft>
                      </a:pPr>
                      <a:r>
                        <a:rPr lang="ru-RU" sz="900" dirty="0">
                          <a:effectLst/>
                        </a:rPr>
                        <a:t>3 210 тенге </a:t>
                      </a:r>
                      <a:endParaRPr lang="ru-RU" sz="900" dirty="0" smtClean="0">
                        <a:effectLst/>
                      </a:endParaRPr>
                    </a:p>
                    <a:p>
                      <a:pPr marL="0" marR="0" algn="ctr">
                        <a:lnSpc>
                          <a:spcPct val="107000"/>
                        </a:lnSpc>
                        <a:spcBef>
                          <a:spcPts val="0"/>
                        </a:spcBef>
                        <a:spcAft>
                          <a:spcPts val="0"/>
                        </a:spcAft>
                      </a:pPr>
                      <a:r>
                        <a:rPr lang="ru-RU"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 долларов США)</a:t>
                      </a:r>
                      <a:endParaRPr lang="en-US"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r>
              <a:tr h="277762">
                <a:tc>
                  <a:txBody>
                    <a:bodyPr/>
                    <a:lstStyle/>
                    <a:p>
                      <a:pPr marL="0" marR="0">
                        <a:lnSpc>
                          <a:spcPct val="107000"/>
                        </a:lnSpc>
                        <a:spcBef>
                          <a:spcPts val="0"/>
                        </a:spcBef>
                        <a:spcAft>
                          <a:spcPts val="0"/>
                        </a:spcAft>
                      </a:pPr>
                      <a:r>
                        <a:rPr lang="ru-RU" sz="900" dirty="0">
                          <a:effectLst/>
                        </a:rPr>
                        <a:t>Библиотечный депозит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ru-RU" sz="900" dirty="0">
                          <a:effectLst/>
                        </a:rPr>
                        <a:t>За учебный год</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lnSpc>
                          <a:spcPct val="107000"/>
                        </a:lnSpc>
                        <a:spcBef>
                          <a:spcPts val="0"/>
                        </a:spcBef>
                        <a:spcAft>
                          <a:spcPts val="0"/>
                        </a:spcAft>
                      </a:pPr>
                      <a:r>
                        <a:rPr lang="ru-RU" sz="900" dirty="0" smtClean="0">
                          <a:effectLst/>
                        </a:rPr>
                        <a:t>        Библиотека</a:t>
                      </a:r>
                      <a:r>
                        <a:rPr lang="ru-RU" sz="900" dirty="0">
                          <a:effectLst/>
                        </a:rPr>
                        <a:t>: +7 727 237 47 57</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ctr">
                        <a:lnSpc>
                          <a:spcPct val="107000"/>
                        </a:lnSpc>
                        <a:spcBef>
                          <a:spcPts val="0"/>
                        </a:spcBef>
                        <a:spcAft>
                          <a:spcPts val="0"/>
                        </a:spcAft>
                      </a:pPr>
                      <a:r>
                        <a:rPr lang="ru-RU" sz="900" dirty="0">
                          <a:effectLst/>
                        </a:rPr>
                        <a:t>36 460 тенге </a:t>
                      </a:r>
                      <a:endParaRPr lang="ru-RU" sz="900" dirty="0" smtClean="0">
                        <a:effectLst/>
                      </a:endParaRPr>
                    </a:p>
                    <a:p>
                      <a:pPr marL="0" marR="0" algn="ctr">
                        <a:lnSpc>
                          <a:spcPct val="107000"/>
                        </a:lnSpc>
                        <a:spcBef>
                          <a:spcPts val="0"/>
                        </a:spcBef>
                        <a:spcAft>
                          <a:spcPts val="0"/>
                        </a:spcAft>
                      </a:pPr>
                      <a:r>
                        <a:rPr lang="ru-RU"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(9</a:t>
                      </a:r>
                      <a:r>
                        <a:rPr lang="en-US"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a:t>
                      </a:r>
                      <a:r>
                        <a:rPr lang="ru-RU"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долларов США)</a:t>
                      </a:r>
                      <a:endParaRPr lang="en-US"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ru-RU" sz="900">
                          <a:effectLst/>
                        </a:rPr>
                        <a:t>КНП 859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930">
                <a:tc gridSpan="6">
                  <a:txBody>
                    <a:bodyPr/>
                    <a:lstStyle/>
                    <a:p>
                      <a:pPr marL="0" marR="0" algn="ctr">
                        <a:lnSpc>
                          <a:spcPct val="107000"/>
                        </a:lnSpc>
                        <a:spcBef>
                          <a:spcPts val="0"/>
                        </a:spcBef>
                        <a:spcAft>
                          <a:spcPts val="0"/>
                        </a:spcAft>
                      </a:pPr>
                      <a:r>
                        <a:rPr lang="ru-RU" sz="900" dirty="0">
                          <a:effectLst/>
                        </a:rPr>
                        <a:t>Расходы на проживание для иногородних и международных студентов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5860">
                <a:tc>
                  <a:txBody>
                    <a:bodyPr/>
                    <a:lstStyle/>
                    <a:p>
                      <a:pPr marL="0" marR="0">
                        <a:lnSpc>
                          <a:spcPct val="107000"/>
                        </a:lnSpc>
                        <a:spcBef>
                          <a:spcPts val="0"/>
                        </a:spcBef>
                        <a:spcAft>
                          <a:spcPts val="0"/>
                        </a:spcAft>
                      </a:pPr>
                      <a:r>
                        <a:rPr lang="ru-RU" sz="900" dirty="0">
                          <a:effectLst/>
                        </a:rPr>
                        <a:t>Общежитие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ru-RU" sz="900" dirty="0">
                          <a:effectLst/>
                        </a:rPr>
                        <a:t>За </a:t>
                      </a:r>
                      <a:r>
                        <a:rPr lang="ru-RU" sz="900" dirty="0" smtClean="0">
                          <a:effectLst/>
                        </a:rPr>
                        <a:t>месяц</a:t>
                      </a:r>
                    </a:p>
                    <a:p>
                      <a:pPr marL="0" marR="0" algn="ctr">
                        <a:lnSpc>
                          <a:spcPct val="107000"/>
                        </a:lnSpc>
                        <a:spcBef>
                          <a:spcPts val="0"/>
                        </a:spcBef>
                        <a:spcAft>
                          <a:spcPts val="0"/>
                        </a:spcAft>
                      </a:pP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marL="0" marR="0" algn="ctr">
                        <a:lnSpc>
                          <a:spcPct val="107000"/>
                        </a:lnSpc>
                        <a:spcBef>
                          <a:spcPts val="0"/>
                        </a:spcBef>
                        <a:spcAft>
                          <a:spcPts val="0"/>
                        </a:spcAft>
                      </a:pPr>
                      <a:r>
                        <a:rPr lang="ru-RU" sz="900" dirty="0">
                          <a:effectLst/>
                        </a:rPr>
                        <a:t> </a:t>
                      </a:r>
                      <a:endParaRPr lang="en-US" sz="900" dirty="0">
                        <a:effectLst/>
                      </a:endParaRPr>
                    </a:p>
                    <a:p>
                      <a:pPr marL="0" marR="0" algn="ctr">
                        <a:lnSpc>
                          <a:spcPct val="107000"/>
                        </a:lnSpc>
                        <a:spcBef>
                          <a:spcPts val="0"/>
                        </a:spcBef>
                        <a:spcAft>
                          <a:spcPts val="0"/>
                        </a:spcAft>
                      </a:pPr>
                      <a:r>
                        <a:rPr lang="ru-RU" sz="900" dirty="0" smtClean="0">
                          <a:effectLst/>
                        </a:rPr>
                        <a:t>        Общежитие</a:t>
                      </a:r>
                      <a:r>
                        <a:rPr lang="ru-RU" sz="900" dirty="0">
                          <a:effectLst/>
                        </a:rPr>
                        <a:t>: +7 727 2374771 (вн. 1246)</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US"/>
                    </a:p>
                  </a:txBody>
                  <a:tcPr/>
                </a:tc>
                <a:tc>
                  <a:txBody>
                    <a:bodyPr/>
                    <a:lstStyle/>
                    <a:p>
                      <a:pPr marL="0" marR="0" algn="ctr">
                        <a:lnSpc>
                          <a:spcPct val="107000"/>
                        </a:lnSpc>
                        <a:spcBef>
                          <a:spcPts val="0"/>
                        </a:spcBef>
                        <a:spcAft>
                          <a:spcPts val="0"/>
                        </a:spcAft>
                      </a:pPr>
                      <a:r>
                        <a:rPr lang="ru-RU" sz="900" dirty="0" smtClean="0">
                          <a:effectLst/>
                        </a:rPr>
                        <a:t>53 </a:t>
                      </a:r>
                      <a:r>
                        <a:rPr lang="ru-RU" sz="900" dirty="0">
                          <a:effectLst/>
                        </a:rPr>
                        <a:t>060 </a:t>
                      </a:r>
                      <a:r>
                        <a:rPr lang="ru-RU" sz="900" dirty="0" smtClean="0">
                          <a:effectLst/>
                        </a:rPr>
                        <a:t>тенге</a:t>
                      </a:r>
                    </a:p>
                    <a:p>
                      <a:pPr marL="0" marR="0" algn="ctr">
                        <a:lnSpc>
                          <a:spcPct val="107000"/>
                        </a:lnSpc>
                        <a:spcBef>
                          <a:spcPts val="0"/>
                        </a:spcBef>
                        <a:spcAft>
                          <a:spcPts val="0"/>
                        </a:spcAft>
                      </a:pPr>
                      <a:r>
                        <a:rPr lang="ru-RU"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(13</a:t>
                      </a:r>
                      <a:r>
                        <a:rPr lang="en-US"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a:t>
                      </a:r>
                      <a:r>
                        <a:rPr lang="ru-RU"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долларов США)</a:t>
                      </a:r>
                      <a:endParaRPr lang="en-US"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ru-RU" sz="900" dirty="0">
                          <a:effectLst/>
                        </a:rPr>
                        <a:t> </a:t>
                      </a:r>
                      <a:endParaRPr lang="en-US" sz="900" dirty="0">
                        <a:effectLst/>
                      </a:endParaRPr>
                    </a:p>
                    <a:p>
                      <a:pPr marL="0" marR="0" algn="ctr">
                        <a:lnSpc>
                          <a:spcPct val="107000"/>
                        </a:lnSpc>
                        <a:spcBef>
                          <a:spcPts val="0"/>
                        </a:spcBef>
                        <a:spcAft>
                          <a:spcPts val="0"/>
                        </a:spcAft>
                      </a:pPr>
                      <a:r>
                        <a:rPr lang="ru-RU" sz="900" dirty="0">
                          <a:effectLst/>
                        </a:rPr>
                        <a:t>КНП 872</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5860">
                <a:tc>
                  <a:txBody>
                    <a:bodyPr/>
                    <a:lstStyle/>
                    <a:p>
                      <a:pPr marL="0" marR="0">
                        <a:lnSpc>
                          <a:spcPct val="107000"/>
                        </a:lnSpc>
                        <a:spcBef>
                          <a:spcPts val="0"/>
                        </a:spcBef>
                        <a:spcAft>
                          <a:spcPts val="0"/>
                        </a:spcAft>
                      </a:pPr>
                      <a:r>
                        <a:rPr lang="ru-RU" sz="900" dirty="0">
                          <a:effectLst/>
                        </a:rPr>
                        <a:t>Депозит за общежитие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ru-RU" sz="900" dirty="0">
                          <a:effectLst/>
                        </a:rPr>
                        <a:t>За семестр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tc>
                  <a:txBody>
                    <a:bodyPr/>
                    <a:lstStyle/>
                    <a:p>
                      <a:pPr marL="0" marR="0" algn="ctr">
                        <a:lnSpc>
                          <a:spcPct val="107000"/>
                        </a:lnSpc>
                        <a:spcBef>
                          <a:spcPts val="0"/>
                        </a:spcBef>
                        <a:spcAft>
                          <a:spcPts val="0"/>
                        </a:spcAft>
                      </a:pPr>
                      <a:r>
                        <a:rPr lang="ru-RU" sz="900" dirty="0">
                          <a:effectLst/>
                        </a:rPr>
                        <a:t> </a:t>
                      </a:r>
                      <a:r>
                        <a:rPr lang="ru-RU" sz="900" dirty="0" smtClean="0">
                          <a:effectLst/>
                        </a:rPr>
                        <a:t>34 </a:t>
                      </a:r>
                      <a:r>
                        <a:rPr lang="ru-RU" sz="900" dirty="0">
                          <a:effectLst/>
                        </a:rPr>
                        <a:t>940 тенге </a:t>
                      </a:r>
                      <a:endParaRPr lang="ru-RU" sz="900" dirty="0" smtClean="0">
                        <a:effectLst/>
                      </a:endParaRPr>
                    </a:p>
                    <a:p>
                      <a:pPr marL="0" marR="0" algn="ctr">
                        <a:lnSpc>
                          <a:spcPct val="107000"/>
                        </a:lnSpc>
                        <a:spcBef>
                          <a:spcPts val="0"/>
                        </a:spcBef>
                        <a:spcAft>
                          <a:spcPts val="0"/>
                        </a:spcAft>
                      </a:pPr>
                      <a:r>
                        <a:rPr lang="ru-RU"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a:t>
                      </a:r>
                      <a:r>
                        <a:rPr lang="en-US"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a:t>
                      </a:r>
                      <a:r>
                        <a:rPr lang="ru-RU"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долларов США)</a:t>
                      </a:r>
                      <a:endParaRPr lang="en-US"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r>
              <a:tr h="142930">
                <a:tc gridSpan="6">
                  <a:txBody>
                    <a:bodyPr/>
                    <a:lstStyle/>
                    <a:p>
                      <a:pPr marL="0" marR="0" algn="ctr">
                        <a:lnSpc>
                          <a:spcPct val="107000"/>
                        </a:lnSpc>
                        <a:spcBef>
                          <a:spcPts val="0"/>
                        </a:spcBef>
                        <a:spcAft>
                          <a:spcPts val="0"/>
                        </a:spcAft>
                      </a:pPr>
                      <a:r>
                        <a:rPr lang="ru-RU" sz="900" dirty="0">
                          <a:effectLst/>
                        </a:rPr>
                        <a:t>Базовый английский для бакалавров (</a:t>
                      </a:r>
                      <a:r>
                        <a:rPr lang="en-US" sz="900" dirty="0">
                          <a:effectLst/>
                        </a:rPr>
                        <a:t>Foundation program</a:t>
                      </a:r>
                      <a:r>
                        <a:rPr lang="ru-RU" sz="900" dirty="0">
                          <a:effectLst/>
                        </a:rPr>
                        <a: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5525">
                <a:tc>
                  <a:txBody>
                    <a:bodyPr/>
                    <a:lstStyle/>
                    <a:p>
                      <a:pPr marL="0" marR="0">
                        <a:lnSpc>
                          <a:spcPct val="107000"/>
                        </a:lnSpc>
                        <a:spcBef>
                          <a:spcPts val="0"/>
                        </a:spcBef>
                        <a:spcAft>
                          <a:spcPts val="0"/>
                        </a:spcAft>
                      </a:pPr>
                      <a:r>
                        <a:rPr lang="ru-RU" sz="900">
                          <a:effectLst/>
                        </a:rPr>
                        <a:t>Занятия 3 часа в день, 5 раз в неделю,  225 контактных часов</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ru-RU" sz="900" dirty="0">
                          <a:effectLst/>
                        </a:rPr>
                        <a:t>За один уровень</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lnSpc>
                          <a:spcPct val="107000"/>
                        </a:lnSpc>
                        <a:spcBef>
                          <a:spcPts val="0"/>
                        </a:spcBef>
                        <a:spcAft>
                          <a:spcPts val="0"/>
                        </a:spcAft>
                      </a:pPr>
                      <a:endParaRPr lang="ru-RU" sz="900" dirty="0" smtClean="0">
                        <a:effectLst/>
                      </a:endParaRPr>
                    </a:p>
                    <a:p>
                      <a:pPr marL="0" marR="0" algn="ctr">
                        <a:lnSpc>
                          <a:spcPct val="107000"/>
                        </a:lnSpc>
                        <a:spcBef>
                          <a:spcPts val="0"/>
                        </a:spcBef>
                        <a:spcAft>
                          <a:spcPts val="0"/>
                        </a:spcAft>
                      </a:pPr>
                      <a:r>
                        <a:rPr lang="ru-RU" sz="900" dirty="0" smtClean="0">
                          <a:effectLst/>
                        </a:rPr>
                        <a:t>Координатор </a:t>
                      </a:r>
                      <a:r>
                        <a:rPr lang="ru-RU" sz="900" dirty="0">
                          <a:effectLst/>
                        </a:rPr>
                        <a:t>программы: +7 727 2704371 (вн.2618)</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ctr">
                        <a:lnSpc>
                          <a:spcPct val="107000"/>
                        </a:lnSpc>
                        <a:spcBef>
                          <a:spcPts val="0"/>
                        </a:spcBef>
                        <a:spcAft>
                          <a:spcPts val="0"/>
                        </a:spcAft>
                      </a:pPr>
                      <a:r>
                        <a:rPr lang="ru-RU" sz="900" dirty="0">
                          <a:effectLst/>
                        </a:rPr>
                        <a:t>335 140 тенге </a:t>
                      </a:r>
                      <a:endParaRPr lang="ru-RU" sz="900" dirty="0" smtClean="0">
                        <a:effectLst/>
                      </a:endParaRPr>
                    </a:p>
                    <a:p>
                      <a:pPr marL="0" marR="0" algn="ctr">
                        <a:lnSpc>
                          <a:spcPct val="107000"/>
                        </a:lnSpc>
                        <a:spcBef>
                          <a:spcPts val="0"/>
                        </a:spcBef>
                        <a:spcAft>
                          <a:spcPts val="0"/>
                        </a:spcAft>
                      </a:pPr>
                      <a:r>
                        <a:rPr lang="ru-RU"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a:t>
                      </a:r>
                      <a:r>
                        <a:rPr lang="en-US"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25</a:t>
                      </a:r>
                      <a:r>
                        <a:rPr lang="ru-RU" sz="9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долларов США)</a:t>
                      </a:r>
                      <a:endParaRPr lang="en-US"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ru-RU" sz="900" dirty="0">
                          <a:effectLst/>
                        </a:rPr>
                        <a:t>КНП 861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902" marR="51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Title 1"/>
          <p:cNvSpPr>
            <a:spLocks noGrp="1"/>
          </p:cNvSpPr>
          <p:nvPr>
            <p:ph type="title"/>
          </p:nvPr>
        </p:nvSpPr>
        <p:spPr>
          <a:xfrm>
            <a:off x="279121" y="8379"/>
            <a:ext cx="8229600" cy="324729"/>
          </a:xfrm>
        </p:spPr>
        <p:txBody>
          <a:bodyPr>
            <a:noAutofit/>
          </a:bodyPr>
          <a:lstStyle/>
          <a:p>
            <a:r>
              <a:rPr lang="ru-RU" sz="1600" b="1" dirty="0" smtClean="0"/>
              <a:t>Пример расчета стоимости обучения </a:t>
            </a:r>
            <a:r>
              <a:rPr lang="en-US" sz="1600" b="1" dirty="0" smtClean="0"/>
              <a:t>(2020-2021)</a:t>
            </a:r>
            <a:endParaRPr lang="en-US" sz="1600" b="1" dirty="0"/>
          </a:p>
        </p:txBody>
      </p:sp>
      <p:sp>
        <p:nvSpPr>
          <p:cNvPr id="6" name="Rectangle 5"/>
          <p:cNvSpPr/>
          <p:nvPr/>
        </p:nvSpPr>
        <p:spPr>
          <a:xfrm>
            <a:off x="330249" y="4013431"/>
            <a:ext cx="8127347" cy="988989"/>
          </a:xfrm>
          <a:prstGeom prst="rect">
            <a:avLst/>
          </a:prstGeom>
        </p:spPr>
        <p:txBody>
          <a:bodyPr wrap="square">
            <a:spAutoFit/>
          </a:bodyPr>
          <a:lstStyle/>
          <a:p>
            <a:pPr algn="ctr">
              <a:lnSpc>
                <a:spcPct val="107000"/>
              </a:lnSpc>
              <a:spcAft>
                <a:spcPts val="800"/>
              </a:spcAft>
            </a:pPr>
            <a:r>
              <a:rPr lang="ru-RU" sz="800" b="1" dirty="0" smtClean="0">
                <a:latin typeface="Calibri" panose="020F0502020204030204" pitchFamily="34" charset="0"/>
                <a:ea typeface="Calibri" panose="020F0502020204030204" pitchFamily="34" charset="0"/>
                <a:cs typeface="Times New Roman" panose="02020603050405020304" pitchFamily="18" charset="0"/>
              </a:rPr>
              <a:t>*</a:t>
            </a:r>
            <a:r>
              <a:rPr lang="ru-RU" sz="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Стоимость указана в долларах по курсу Нац.банка на конец июля 2020 года. </a:t>
            </a:r>
            <a:r>
              <a:rPr lang="ru-RU" sz="800" b="1" dirty="0" smtClean="0">
                <a:latin typeface="Calibri" panose="020F0502020204030204" pitchFamily="34" charset="0"/>
                <a:ea typeface="Calibri" panose="020F0502020204030204" pitchFamily="34" charset="0"/>
                <a:cs typeface="Times New Roman" panose="02020603050405020304" pitchFamily="18" charset="0"/>
              </a:rPr>
              <a:t>Университет </a:t>
            </a:r>
            <a:r>
              <a:rPr lang="ru-RU" sz="800" b="1" dirty="0">
                <a:latin typeface="Calibri" panose="020F0502020204030204" pitchFamily="34" charset="0"/>
                <a:ea typeface="Calibri" panose="020F0502020204030204" pitchFamily="34" charset="0"/>
                <a:cs typeface="Times New Roman" panose="02020603050405020304" pitchFamily="18" charset="0"/>
              </a:rPr>
              <a:t>КИМЭП оставляет за собой право изменять стоимость обучения и прочих взносов в последующих учебных годах </a:t>
            </a:r>
            <a:r>
              <a:rPr lang="ru-RU" sz="800" b="1" dirty="0" smtClean="0">
                <a:latin typeface="Calibri" panose="020F0502020204030204" pitchFamily="34" charset="0"/>
                <a:ea typeface="Calibri" panose="020F0502020204030204" pitchFamily="34" charset="0"/>
                <a:cs typeface="Times New Roman" panose="02020603050405020304" pitchFamily="18" charset="0"/>
              </a:rPr>
              <a:t>;  **</a:t>
            </a:r>
            <a:r>
              <a:rPr lang="ru-RU" sz="800" b="1" dirty="0">
                <a:latin typeface="Calibri" panose="020F0502020204030204" pitchFamily="34" charset="0"/>
                <a:ea typeface="Calibri" panose="020F0502020204030204" pitchFamily="34" charset="0"/>
                <a:cs typeface="Times New Roman" panose="02020603050405020304" pitchFamily="18" charset="0"/>
              </a:rPr>
              <a:t>обучение летом остается на усмотрение студентов </a:t>
            </a:r>
            <a:endParaRPr lang="en-US" sz="8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ru-RU" sz="800" b="1" dirty="0">
                <a:latin typeface="Calibri" panose="020F0502020204030204" pitchFamily="34" charset="0"/>
                <a:ea typeface="Calibri" panose="020F0502020204030204" pitchFamily="34" charset="0"/>
                <a:cs typeface="Times New Roman" panose="02020603050405020304" pitchFamily="18" charset="0"/>
              </a:rPr>
              <a:t>По вопросам составления расписания, расчета стоимости и регистрации на предметы необходимо обращаться в центр академической поддержки студентов по тел: +7 727 2704268 (вн.3175/3213), 2704310 (вн.3157). </a:t>
            </a:r>
            <a:endParaRPr lang="en-US" sz="8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ru-RU" sz="800" b="1" dirty="0">
                <a:latin typeface="Calibri" panose="020F0502020204030204" pitchFamily="34" charset="0"/>
                <a:ea typeface="Calibri" panose="020F0502020204030204" pitchFamily="34" charset="0"/>
                <a:cs typeface="Times New Roman" panose="02020603050405020304" pitchFamily="18" charset="0"/>
              </a:rPr>
              <a:t>Бухгалтерия КИМЭП: +7 727 2704231 (</a:t>
            </a:r>
            <a:r>
              <a:rPr lang="ru-RU" sz="800" b="1" dirty="0" smtClean="0">
                <a:latin typeface="Calibri" panose="020F0502020204030204" pitchFamily="34" charset="0"/>
                <a:ea typeface="Calibri" panose="020F0502020204030204" pitchFamily="34" charset="0"/>
                <a:cs typeface="Times New Roman" panose="02020603050405020304" pitchFamily="18" charset="0"/>
              </a:rPr>
              <a:t>вн.2353/2038</a:t>
            </a:r>
            <a:r>
              <a:rPr lang="ru-RU" sz="1000" b="1" dirty="0" smtClean="0">
                <a:latin typeface="Calibri" panose="020F0502020204030204" pitchFamily="34" charset="0"/>
                <a:ea typeface="Calibri" panose="020F0502020204030204" pitchFamily="34" charset="0"/>
                <a:cs typeface="Times New Roman" panose="02020603050405020304" pitchFamily="18" charset="0"/>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7896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795" y="8387"/>
            <a:ext cx="8328288" cy="835481"/>
          </a:xfrm>
        </p:spPr>
        <p:txBody>
          <a:bodyPr>
            <a:noAutofit/>
          </a:bodyPr>
          <a:lstStyle/>
          <a:p>
            <a:r>
              <a:rPr lang="ru-RU" sz="1600" b="1" dirty="0" smtClean="0"/>
              <a:t>Как университет определяет уровень английского языка у абитуриентов</a:t>
            </a:r>
            <a:r>
              <a:rPr lang="en-US" sz="1600" b="1" dirty="0" smtClean="0"/>
              <a:t/>
            </a:r>
            <a:br>
              <a:rPr lang="en-US" sz="1600" b="1" dirty="0" smtClean="0"/>
            </a:br>
            <a:r>
              <a:rPr lang="ru-RU" sz="1600" b="1" dirty="0" smtClean="0">
                <a:solidFill>
                  <a:srgbClr val="FF0000"/>
                </a:solidFill>
              </a:rPr>
              <a:t>1 способ: </a:t>
            </a:r>
            <a:r>
              <a:rPr lang="en-US" sz="1600" b="1" dirty="0" smtClean="0">
                <a:solidFill>
                  <a:srgbClr val="FF0000"/>
                </a:solidFill>
              </a:rPr>
              <a:t>KEPT- </a:t>
            </a:r>
            <a:r>
              <a:rPr lang="ru-RU" sz="1600" b="1" dirty="0" smtClean="0">
                <a:solidFill>
                  <a:srgbClr val="FF0000"/>
                </a:solidFill>
              </a:rPr>
              <a:t>тест университета КИМЭП на определение знания английского языка</a:t>
            </a:r>
            <a:endParaRPr lang="en-US" sz="1600" b="1" dirty="0">
              <a:solidFill>
                <a:srgbClr val="FF0000"/>
              </a:solidFill>
            </a:endParaRPr>
          </a:p>
        </p:txBody>
      </p:sp>
      <p:graphicFrame>
        <p:nvGraphicFramePr>
          <p:cNvPr id="4" name="Content Placeholder 3"/>
          <p:cNvGraphicFramePr>
            <a:graphicFrameLocks noGrp="1"/>
          </p:cNvGraphicFramePr>
          <p:nvPr>
            <p:ph idx="1"/>
            <p:extLst/>
          </p:nvPr>
        </p:nvGraphicFramePr>
        <p:xfrm>
          <a:off x="248084" y="843149"/>
          <a:ext cx="1787267" cy="1945983"/>
        </p:xfrm>
        <a:graphic>
          <a:graphicData uri="http://schemas.openxmlformats.org/drawingml/2006/table">
            <a:tbl>
              <a:tblPr firstRow="1" bandRow="1">
                <a:tableStyleId>{5C22544A-7EE6-4342-B048-85BDC9FD1C3A}</a:tableStyleId>
              </a:tblPr>
              <a:tblGrid>
                <a:gridCol w="1787267"/>
              </a:tblGrid>
              <a:tr h="19459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000" b="1" kern="1200" dirty="0" smtClean="0">
                          <a:solidFill>
                            <a:schemeClr val="lt1"/>
                          </a:solidFill>
                          <a:effectLst/>
                          <a:latin typeface="+mn-lt"/>
                          <a:ea typeface="+mn-ea"/>
                          <a:cs typeface="+mn-cs"/>
                        </a:rPr>
                        <a:t>Для участия в тесте </a:t>
                      </a:r>
                      <a:r>
                        <a:rPr lang="en-US" sz="1000" b="1" kern="1200" dirty="0" smtClean="0">
                          <a:solidFill>
                            <a:schemeClr val="lt1"/>
                          </a:solidFill>
                          <a:effectLst/>
                          <a:latin typeface="+mn-lt"/>
                          <a:ea typeface="+mn-ea"/>
                          <a:cs typeface="+mn-cs"/>
                        </a:rPr>
                        <a:t>KEPT</a:t>
                      </a:r>
                      <a:r>
                        <a:rPr lang="ru-RU" sz="1000" b="1" kern="1200" dirty="0" smtClean="0">
                          <a:solidFill>
                            <a:schemeClr val="lt1"/>
                          </a:solidFill>
                          <a:effectLst/>
                          <a:latin typeface="+mn-lt"/>
                          <a:ea typeface="+mn-ea"/>
                          <a:cs typeface="+mn-cs"/>
                        </a:rPr>
                        <a:t> необходимо заполнить онлайн анкету и загрузить копию удостоверения личности</a:t>
                      </a:r>
                      <a:r>
                        <a:rPr lang="en-US" sz="1000" b="1" kern="1200" baseline="0" dirty="0" smtClean="0">
                          <a:solidFill>
                            <a:schemeClr val="lt1"/>
                          </a:solidFill>
                          <a:effectLst/>
                          <a:latin typeface="+mn-lt"/>
                          <a:ea typeface="+mn-ea"/>
                          <a:cs typeface="+mn-cs"/>
                        </a:rPr>
                        <a:t> </a:t>
                      </a:r>
                      <a:r>
                        <a:rPr lang="ru-RU" sz="1000" b="1" kern="1200" baseline="0" dirty="0" smtClean="0">
                          <a:solidFill>
                            <a:schemeClr val="lt1"/>
                          </a:solidFill>
                          <a:effectLst/>
                          <a:latin typeface="+mn-lt"/>
                          <a:ea typeface="+mn-ea"/>
                          <a:cs typeface="+mn-cs"/>
                        </a:rPr>
                        <a:t>или паспорта </a:t>
                      </a:r>
                      <a:r>
                        <a:rPr lang="ru-RU" sz="1000" b="1" kern="1200" dirty="0" smtClean="0">
                          <a:solidFill>
                            <a:schemeClr val="lt1"/>
                          </a:solidFill>
                          <a:effectLst/>
                          <a:latin typeface="+mn-lt"/>
                          <a:ea typeface="+mn-ea"/>
                          <a:cs typeface="+mn-cs"/>
                        </a:rPr>
                        <a:t>на портале абитуриента:  </a:t>
                      </a:r>
                      <a:r>
                        <a:rPr lang="en-US" sz="1000" b="1" u="sng" kern="1200" dirty="0" smtClean="0">
                          <a:solidFill>
                            <a:schemeClr val="lt1"/>
                          </a:solidFill>
                          <a:effectLst/>
                          <a:latin typeface="+mn-lt"/>
                          <a:ea typeface="+mn-ea"/>
                          <a:cs typeface="+mn-cs"/>
                          <a:hlinkClick r:id="rId2"/>
                        </a:rPr>
                        <a:t>https</a:t>
                      </a:r>
                      <a:r>
                        <a:rPr lang="ru-RU" sz="1000" b="1" u="sng" kern="1200" dirty="0" smtClean="0">
                          <a:solidFill>
                            <a:schemeClr val="lt1"/>
                          </a:solidFill>
                          <a:effectLst/>
                          <a:latin typeface="+mn-lt"/>
                          <a:ea typeface="+mn-ea"/>
                          <a:cs typeface="+mn-cs"/>
                          <a:hlinkClick r:id="rId2"/>
                        </a:rPr>
                        <a:t>://</a:t>
                      </a:r>
                      <a:r>
                        <a:rPr lang="en-US" sz="1000" b="1" u="sng" kern="1200" dirty="0" smtClean="0">
                          <a:solidFill>
                            <a:schemeClr val="lt1"/>
                          </a:solidFill>
                          <a:effectLst/>
                          <a:latin typeface="+mn-lt"/>
                          <a:ea typeface="+mn-ea"/>
                          <a:cs typeface="+mn-cs"/>
                          <a:hlinkClick r:id="rId2"/>
                        </a:rPr>
                        <a:t>www</a:t>
                      </a:r>
                      <a:r>
                        <a:rPr lang="ru-RU" sz="1000" b="1" u="sng" kern="1200" dirty="0" smtClean="0">
                          <a:solidFill>
                            <a:schemeClr val="lt1"/>
                          </a:solidFill>
                          <a:effectLst/>
                          <a:latin typeface="+mn-lt"/>
                          <a:ea typeface="+mn-ea"/>
                          <a:cs typeface="+mn-cs"/>
                          <a:hlinkClick r:id="rId2"/>
                        </a:rPr>
                        <a:t>.</a:t>
                      </a:r>
                      <a:r>
                        <a:rPr lang="en-US" sz="1000" b="1" u="sng" kern="1200" dirty="0" err="1" smtClean="0">
                          <a:solidFill>
                            <a:schemeClr val="lt1"/>
                          </a:solidFill>
                          <a:effectLst/>
                          <a:latin typeface="+mn-lt"/>
                          <a:ea typeface="+mn-ea"/>
                          <a:cs typeface="+mn-cs"/>
                          <a:hlinkClick r:id="rId2"/>
                        </a:rPr>
                        <a:t>kimep</a:t>
                      </a:r>
                      <a:r>
                        <a:rPr lang="ru-RU" sz="1000" b="1" u="sng" kern="1200" dirty="0" smtClean="0">
                          <a:solidFill>
                            <a:schemeClr val="lt1"/>
                          </a:solidFill>
                          <a:effectLst/>
                          <a:latin typeface="+mn-lt"/>
                          <a:ea typeface="+mn-ea"/>
                          <a:cs typeface="+mn-cs"/>
                          <a:hlinkClick r:id="rId2"/>
                        </a:rPr>
                        <a:t>.</a:t>
                      </a:r>
                      <a:r>
                        <a:rPr lang="en-US" sz="1000" b="1" u="sng" kern="1200" dirty="0" err="1" smtClean="0">
                          <a:solidFill>
                            <a:schemeClr val="lt1"/>
                          </a:solidFill>
                          <a:effectLst/>
                          <a:latin typeface="+mn-lt"/>
                          <a:ea typeface="+mn-ea"/>
                          <a:cs typeface="+mn-cs"/>
                          <a:hlinkClick r:id="rId2"/>
                        </a:rPr>
                        <a:t>kz</a:t>
                      </a:r>
                      <a:r>
                        <a:rPr lang="ru-RU" sz="1000" b="1" u="sng" kern="1200" dirty="0" smtClean="0">
                          <a:solidFill>
                            <a:schemeClr val="lt1"/>
                          </a:solidFill>
                          <a:effectLst/>
                          <a:latin typeface="+mn-lt"/>
                          <a:ea typeface="+mn-ea"/>
                          <a:cs typeface="+mn-cs"/>
                          <a:hlinkClick r:id="rId2"/>
                        </a:rPr>
                        <a:t>/</a:t>
                      </a:r>
                      <a:r>
                        <a:rPr lang="en-US" sz="1000" b="1" u="sng" kern="1200" dirty="0" err="1" smtClean="0">
                          <a:solidFill>
                            <a:schemeClr val="lt1"/>
                          </a:solidFill>
                          <a:effectLst/>
                          <a:latin typeface="+mn-lt"/>
                          <a:ea typeface="+mn-ea"/>
                          <a:cs typeface="+mn-cs"/>
                          <a:hlinkClick r:id="rId2"/>
                        </a:rPr>
                        <a:t>ext</a:t>
                      </a:r>
                      <a:r>
                        <a:rPr lang="ru-RU" sz="1000" b="1" u="sng" kern="1200" dirty="0" smtClean="0">
                          <a:solidFill>
                            <a:schemeClr val="lt1"/>
                          </a:solidFill>
                          <a:effectLst/>
                          <a:latin typeface="+mn-lt"/>
                          <a:ea typeface="+mn-ea"/>
                          <a:cs typeface="+mn-cs"/>
                          <a:hlinkClick r:id="rId2"/>
                        </a:rPr>
                        <a:t>/</a:t>
                      </a:r>
                      <a:r>
                        <a:rPr lang="en-US" sz="1000" b="1" u="sng" kern="1200" dirty="0" smtClean="0">
                          <a:solidFill>
                            <a:schemeClr val="lt1"/>
                          </a:solidFill>
                          <a:effectLst/>
                          <a:latin typeface="+mn-lt"/>
                          <a:ea typeface="+mn-ea"/>
                          <a:cs typeface="+mn-cs"/>
                          <a:hlinkClick r:id="rId2"/>
                        </a:rPr>
                        <a:t>application</a:t>
                      </a:r>
                      <a:r>
                        <a:rPr lang="ru-RU" sz="1000" b="1" u="sng" kern="1200" dirty="0" smtClean="0">
                          <a:solidFill>
                            <a:schemeClr val="lt1"/>
                          </a:solidFill>
                          <a:effectLst/>
                          <a:latin typeface="+mn-lt"/>
                          <a:ea typeface="+mn-ea"/>
                          <a:cs typeface="+mn-cs"/>
                          <a:hlinkClick r:id="rId2"/>
                        </a:rPr>
                        <a:t>/</a:t>
                      </a:r>
                      <a:r>
                        <a:rPr lang="en-US" sz="1000" b="1" u="sng" kern="1200" dirty="0" smtClean="0">
                          <a:solidFill>
                            <a:schemeClr val="lt1"/>
                          </a:solidFill>
                          <a:effectLst/>
                          <a:latin typeface="+mn-lt"/>
                          <a:ea typeface="+mn-ea"/>
                          <a:cs typeface="+mn-cs"/>
                          <a:hlinkClick r:id="rId2"/>
                        </a:rPr>
                        <a:t>online</a:t>
                      </a:r>
                      <a:r>
                        <a:rPr lang="ru-RU" sz="1000" b="1" u="sng" kern="1200" dirty="0" smtClean="0">
                          <a:solidFill>
                            <a:schemeClr val="lt1"/>
                          </a:solidFill>
                          <a:effectLst/>
                          <a:latin typeface="+mn-lt"/>
                          <a:ea typeface="+mn-ea"/>
                          <a:cs typeface="+mn-cs"/>
                          <a:hlinkClick r:id="rId2"/>
                        </a:rPr>
                        <a:t>/</a:t>
                      </a:r>
                      <a:r>
                        <a:rPr lang="en-US" sz="1000" b="1" u="sng" kern="1200" dirty="0" err="1" smtClean="0">
                          <a:solidFill>
                            <a:schemeClr val="lt1"/>
                          </a:solidFill>
                          <a:effectLst/>
                          <a:latin typeface="+mn-lt"/>
                          <a:ea typeface="+mn-ea"/>
                          <a:cs typeface="+mn-cs"/>
                          <a:hlinkClick r:id="rId2"/>
                        </a:rPr>
                        <a:t>ru</a:t>
                      </a:r>
                      <a:r>
                        <a:rPr lang="ru-RU" sz="1000" b="1" u="sng" kern="1200" dirty="0" smtClean="0">
                          <a:solidFill>
                            <a:schemeClr val="lt1"/>
                          </a:solidFill>
                          <a:effectLst/>
                          <a:latin typeface="+mn-lt"/>
                          <a:ea typeface="+mn-ea"/>
                          <a:cs typeface="+mn-cs"/>
                          <a:hlinkClick r:id="rId2"/>
                        </a:rPr>
                        <a:t>-</a:t>
                      </a:r>
                      <a:r>
                        <a:rPr lang="en-US" sz="1000" b="1" u="sng" kern="1200" dirty="0" smtClean="0">
                          <a:solidFill>
                            <a:schemeClr val="lt1"/>
                          </a:solidFill>
                          <a:effectLst/>
                          <a:latin typeface="+mn-lt"/>
                          <a:ea typeface="+mn-ea"/>
                          <a:cs typeface="+mn-cs"/>
                          <a:hlinkClick r:id="rId2"/>
                        </a:rPr>
                        <a:t>RU</a:t>
                      </a:r>
                      <a:r>
                        <a:rPr lang="ru-RU" sz="1000" b="1" u="sng" kern="1200" dirty="0" smtClean="0">
                          <a:solidFill>
                            <a:schemeClr val="lt1"/>
                          </a:solidFill>
                          <a:effectLst/>
                          <a:latin typeface="+mn-lt"/>
                          <a:ea typeface="+mn-ea"/>
                          <a:cs typeface="+mn-cs"/>
                          <a:hlinkClick r:id="rId2"/>
                        </a:rPr>
                        <a:t>/</a:t>
                      </a:r>
                      <a:endParaRPr lang="en-US" sz="1000" b="1" kern="1200" dirty="0" smtClean="0">
                        <a:solidFill>
                          <a:schemeClr val="lt1"/>
                        </a:solidFill>
                        <a:effectLst/>
                        <a:latin typeface="+mn-lt"/>
                        <a:ea typeface="+mn-ea"/>
                        <a:cs typeface="+mn-cs"/>
                      </a:endParaRPr>
                    </a:p>
                    <a:p>
                      <a:pPr algn="ctr"/>
                      <a:endParaRPr lang="en-US" dirty="0"/>
                    </a:p>
                  </a:txBody>
                  <a:tcPr>
                    <a:solidFill>
                      <a:schemeClr val="accent4">
                        <a:lumMod val="75000"/>
                      </a:schemeClr>
                    </a:solidFill>
                  </a:tcPr>
                </a:tc>
              </a:tr>
            </a:tbl>
          </a:graphicData>
        </a:graphic>
      </p:graphicFrame>
      <p:graphicFrame>
        <p:nvGraphicFramePr>
          <p:cNvPr id="5" name="Content Placeholder 3"/>
          <p:cNvGraphicFramePr>
            <a:graphicFrameLocks/>
          </p:cNvGraphicFramePr>
          <p:nvPr>
            <p:extLst/>
          </p:nvPr>
        </p:nvGraphicFramePr>
        <p:xfrm>
          <a:off x="3489342" y="2893797"/>
          <a:ext cx="2664296" cy="2086774"/>
        </p:xfrm>
        <a:graphic>
          <a:graphicData uri="http://schemas.openxmlformats.org/drawingml/2006/table">
            <a:tbl>
              <a:tblPr firstRow="1" bandRow="1">
                <a:tableStyleId>{5C22544A-7EE6-4342-B048-85BDC9FD1C3A}</a:tableStyleId>
              </a:tblPr>
              <a:tblGrid>
                <a:gridCol w="2664296"/>
              </a:tblGrid>
              <a:tr h="208677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200" b="1" kern="1200" dirty="0" smtClean="0">
                        <a:solidFill>
                          <a:schemeClr val="lt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lt1"/>
                          </a:solidFill>
                          <a:effectLst/>
                          <a:latin typeface="+mn-lt"/>
                          <a:ea typeface="+mn-ea"/>
                          <a:cs typeface="+mn-cs"/>
                        </a:rPr>
                        <a:t>Пропустить программу </a:t>
                      </a:r>
                      <a:r>
                        <a:rPr lang="en-US" sz="1200" b="1" kern="1200" dirty="0" smtClean="0">
                          <a:solidFill>
                            <a:schemeClr val="lt1"/>
                          </a:solidFill>
                          <a:effectLst/>
                          <a:latin typeface="+mn-lt"/>
                          <a:ea typeface="+mn-ea"/>
                          <a:cs typeface="+mn-cs"/>
                        </a:rPr>
                        <a:t>FOUNDATION</a:t>
                      </a:r>
                      <a:r>
                        <a:rPr lang="ru-RU" sz="1200" b="1" kern="1200" dirty="0" smtClean="0">
                          <a:solidFill>
                            <a:schemeClr val="lt1"/>
                          </a:solidFill>
                          <a:effectLst/>
                          <a:latin typeface="+mn-lt"/>
                          <a:ea typeface="+mn-ea"/>
                          <a:cs typeface="+mn-cs"/>
                        </a:rPr>
                        <a:t> (для тех, кто набрал менее</a:t>
                      </a:r>
                      <a:r>
                        <a:rPr lang="ru-RU" sz="1200" b="1" kern="1200" baseline="0" dirty="0" smtClean="0">
                          <a:solidFill>
                            <a:schemeClr val="lt1"/>
                          </a:solidFill>
                          <a:effectLst/>
                          <a:latin typeface="+mn-lt"/>
                          <a:ea typeface="+mn-ea"/>
                          <a:cs typeface="+mn-cs"/>
                        </a:rPr>
                        <a:t> 80 баллов)</a:t>
                      </a:r>
                      <a:r>
                        <a:rPr lang="ru-RU" sz="1200" b="1" kern="1200" dirty="0" smtClean="0">
                          <a:solidFill>
                            <a:schemeClr val="lt1"/>
                          </a:solidFill>
                          <a:effectLst/>
                          <a:latin typeface="+mn-lt"/>
                          <a:ea typeface="+mn-ea"/>
                          <a:cs typeface="+mn-cs"/>
                        </a:rPr>
                        <a:t> </a:t>
                      </a:r>
                      <a:r>
                        <a:rPr lang="ru-RU" sz="1400" b="1" kern="1200" dirty="0" smtClean="0">
                          <a:solidFill>
                            <a:srgbClr val="FF0000"/>
                          </a:solidFill>
                          <a:effectLst/>
                          <a:latin typeface="+mn-lt"/>
                          <a:ea typeface="+mn-ea"/>
                          <a:cs typeface="+mn-cs"/>
                        </a:rPr>
                        <a:t>нельзя</a:t>
                      </a:r>
                      <a:r>
                        <a:rPr lang="ru-RU" sz="1200" b="1" kern="1200" dirty="0" smtClean="0">
                          <a:solidFill>
                            <a:schemeClr val="lt1"/>
                          </a:solidFill>
                          <a:effectLst/>
                          <a:latin typeface="+mn-lt"/>
                          <a:ea typeface="+mn-ea"/>
                          <a:cs typeface="+mn-cs"/>
                        </a:rPr>
                        <a:t>, поскольку она является обязательным компонентом программы обучения. При неудовлетворительном завершении обязательной программы </a:t>
                      </a:r>
                      <a:r>
                        <a:rPr lang="en-US" sz="1200" b="1" kern="1200" dirty="0" smtClean="0">
                          <a:solidFill>
                            <a:schemeClr val="lt1"/>
                          </a:solidFill>
                          <a:effectLst/>
                          <a:latin typeface="+mn-lt"/>
                          <a:ea typeface="+mn-ea"/>
                          <a:cs typeface="+mn-cs"/>
                        </a:rPr>
                        <a:t>Foundation</a:t>
                      </a:r>
                      <a:r>
                        <a:rPr lang="ru-RU" sz="1200" b="1" kern="1200" dirty="0" smtClean="0">
                          <a:solidFill>
                            <a:schemeClr val="lt1"/>
                          </a:solidFill>
                          <a:effectLst/>
                          <a:latin typeface="+mn-lt"/>
                          <a:ea typeface="+mn-ea"/>
                          <a:cs typeface="+mn-cs"/>
                        </a:rPr>
                        <a:t> необходимо будет пройти ее повторно.</a:t>
                      </a:r>
                      <a:endParaRPr lang="en-US" sz="1200" b="1" kern="1200" dirty="0" smtClean="0">
                        <a:solidFill>
                          <a:schemeClr val="lt1"/>
                        </a:solidFill>
                        <a:effectLst/>
                        <a:latin typeface="+mn-lt"/>
                        <a:ea typeface="+mn-ea"/>
                        <a:cs typeface="+mn-cs"/>
                      </a:endParaRPr>
                    </a:p>
                  </a:txBody>
                  <a:tcPr>
                    <a:solidFill>
                      <a:schemeClr val="accent5">
                        <a:lumMod val="75000"/>
                      </a:schemeClr>
                    </a:solidFill>
                  </a:tcPr>
                </a:tc>
              </a:tr>
            </a:tbl>
          </a:graphicData>
        </a:graphic>
      </p:graphicFrame>
      <p:graphicFrame>
        <p:nvGraphicFramePr>
          <p:cNvPr id="7" name="Table 6"/>
          <p:cNvGraphicFramePr>
            <a:graphicFrameLocks noGrp="1"/>
          </p:cNvGraphicFramePr>
          <p:nvPr>
            <p:extLst/>
          </p:nvPr>
        </p:nvGraphicFramePr>
        <p:xfrm>
          <a:off x="243009" y="2890974"/>
          <a:ext cx="3171788" cy="2097992"/>
        </p:xfrm>
        <a:graphic>
          <a:graphicData uri="http://schemas.openxmlformats.org/drawingml/2006/table">
            <a:tbl>
              <a:tblPr>
                <a:tableStyleId>{5C22544A-7EE6-4342-B048-85BDC9FD1C3A}</a:tableStyleId>
              </a:tblPr>
              <a:tblGrid>
                <a:gridCol w="1277756"/>
                <a:gridCol w="1894032"/>
              </a:tblGrid>
              <a:tr h="876476">
                <a:tc>
                  <a:txBody>
                    <a:bodyPr/>
                    <a:lstStyle/>
                    <a:p>
                      <a:pPr marL="0" marR="0" algn="just">
                        <a:spcBef>
                          <a:spcPts val="0"/>
                        </a:spcBef>
                        <a:spcAft>
                          <a:spcPts val="0"/>
                        </a:spcAft>
                      </a:pPr>
                      <a:r>
                        <a:rPr lang="ru-RU" sz="1200" dirty="0">
                          <a:solidFill>
                            <a:schemeClr val="bg1"/>
                          </a:solidFill>
                          <a:effectLst/>
                        </a:rPr>
                        <a:t>Результаты </a:t>
                      </a:r>
                      <a:r>
                        <a:rPr lang="en-US" sz="1200" dirty="0">
                          <a:solidFill>
                            <a:schemeClr val="bg1"/>
                          </a:solidFill>
                          <a:effectLst/>
                        </a:rPr>
                        <a:t>KEPT </a:t>
                      </a:r>
                      <a:endParaRPr lang="en-US" sz="1200" dirty="0">
                        <a:solidFill>
                          <a:schemeClr val="bg1"/>
                        </a:solidFill>
                        <a:effectLst/>
                        <a:latin typeface="Times New Roman" panose="02020603050405020304" pitchFamily="18" charset="0"/>
                        <a:ea typeface="Times New Roman" panose="02020603050405020304" pitchFamily="18" charset="0"/>
                      </a:endParaRPr>
                    </a:p>
                  </a:txBody>
                  <a:tcPr marL="12700" marR="12700" marT="12700" marB="0">
                    <a:solidFill>
                      <a:schemeClr val="accent6">
                        <a:lumMod val="75000"/>
                      </a:schemeClr>
                    </a:solidFill>
                  </a:tcPr>
                </a:tc>
                <a:tc>
                  <a:txBody>
                    <a:bodyPr/>
                    <a:lstStyle/>
                    <a:p>
                      <a:pPr marL="0" marR="0" algn="ctr">
                        <a:spcBef>
                          <a:spcPts val="0"/>
                        </a:spcBef>
                        <a:spcAft>
                          <a:spcPts val="0"/>
                        </a:spcAft>
                      </a:pPr>
                      <a:r>
                        <a:rPr lang="ru-RU" sz="1200" dirty="0">
                          <a:solidFill>
                            <a:schemeClr val="bg1"/>
                          </a:solidFill>
                          <a:effectLst/>
                        </a:rPr>
                        <a:t>Уровни курсов обязательных к прохождению </a:t>
                      </a:r>
                      <a:endParaRPr lang="en-US" sz="1200" dirty="0">
                        <a:solidFill>
                          <a:schemeClr val="bg1"/>
                        </a:solidFill>
                        <a:effectLst/>
                        <a:latin typeface="Times New Roman" panose="02020603050405020304" pitchFamily="18" charset="0"/>
                        <a:ea typeface="Times New Roman" panose="02020603050405020304" pitchFamily="18" charset="0"/>
                      </a:endParaRPr>
                    </a:p>
                  </a:txBody>
                  <a:tcPr marL="12700" marR="12700" marT="12700" marB="0">
                    <a:solidFill>
                      <a:schemeClr val="accent6">
                        <a:lumMod val="75000"/>
                      </a:schemeClr>
                    </a:solidFill>
                  </a:tcPr>
                </a:tc>
              </a:tr>
              <a:tr h="305379">
                <a:tc>
                  <a:txBody>
                    <a:bodyPr/>
                    <a:lstStyle/>
                    <a:p>
                      <a:pPr marL="0" marR="0" algn="just" defTabSz="914400" rtl="0" eaLnBrk="1" latinLnBrk="0" hangingPunct="1">
                        <a:spcBef>
                          <a:spcPts val="0"/>
                        </a:spcBef>
                        <a:spcAft>
                          <a:spcPts val="0"/>
                        </a:spcAft>
                      </a:pPr>
                      <a:r>
                        <a:rPr lang="ru-RU" sz="1200" kern="1200" dirty="0" smtClean="0">
                          <a:solidFill>
                            <a:schemeClr val="bg1"/>
                          </a:solidFill>
                          <a:effectLst/>
                          <a:latin typeface="+mn-lt"/>
                          <a:ea typeface="+mn-ea"/>
                          <a:cs typeface="+mn-cs"/>
                        </a:rPr>
                        <a:t>80-100 баллов</a:t>
                      </a:r>
                      <a:endParaRPr lang="en-US" sz="1200" kern="1200" dirty="0">
                        <a:solidFill>
                          <a:schemeClr val="bg1"/>
                        </a:solidFill>
                        <a:effectLst/>
                        <a:latin typeface="+mn-lt"/>
                        <a:ea typeface="+mn-ea"/>
                        <a:cs typeface="+mn-cs"/>
                      </a:endParaRPr>
                    </a:p>
                  </a:txBody>
                  <a:tcPr marL="12700" marR="12700" marT="12700" marB="0">
                    <a:solidFill>
                      <a:schemeClr val="accent6">
                        <a:lumMod val="75000"/>
                      </a:schemeClr>
                    </a:solidFill>
                  </a:tcPr>
                </a:tc>
                <a:tc>
                  <a:txBody>
                    <a:bodyPr/>
                    <a:lstStyle/>
                    <a:p>
                      <a:pPr marL="0" marR="0" algn="l">
                        <a:spcBef>
                          <a:spcPts val="0"/>
                        </a:spcBef>
                        <a:spcAft>
                          <a:spcPts val="0"/>
                        </a:spcAft>
                      </a:pPr>
                      <a:r>
                        <a:rPr lang="ru-RU" sz="1200" kern="1200" dirty="0" smtClean="0">
                          <a:solidFill>
                            <a:schemeClr val="bg1"/>
                          </a:solidFill>
                          <a:effectLst/>
                          <a:latin typeface="+mn-lt"/>
                          <a:ea typeface="+mn-ea"/>
                          <a:cs typeface="+mn-cs"/>
                        </a:rPr>
                        <a:t>Академический уровень </a:t>
                      </a:r>
                      <a:endParaRPr lang="en-US" sz="1200" kern="1200" dirty="0">
                        <a:solidFill>
                          <a:schemeClr val="bg1"/>
                        </a:solidFill>
                        <a:effectLst/>
                        <a:latin typeface="+mn-lt"/>
                        <a:ea typeface="+mn-ea"/>
                        <a:cs typeface="+mn-cs"/>
                      </a:endParaRPr>
                    </a:p>
                  </a:txBody>
                  <a:tcPr marL="12700" marR="12700" marT="12700" marB="0">
                    <a:solidFill>
                      <a:schemeClr val="accent6">
                        <a:lumMod val="75000"/>
                      </a:schemeClr>
                    </a:solidFill>
                  </a:tcPr>
                </a:tc>
              </a:tr>
              <a:tr h="305379">
                <a:tc>
                  <a:txBody>
                    <a:bodyPr/>
                    <a:lstStyle/>
                    <a:p>
                      <a:pPr marL="0" marR="0" algn="just">
                        <a:spcBef>
                          <a:spcPts val="0"/>
                        </a:spcBef>
                        <a:spcAft>
                          <a:spcPts val="0"/>
                        </a:spcAft>
                      </a:pPr>
                      <a:r>
                        <a:rPr lang="ru-RU" sz="1200" dirty="0">
                          <a:solidFill>
                            <a:schemeClr val="bg1"/>
                          </a:solidFill>
                          <a:effectLst/>
                        </a:rPr>
                        <a:t>51-79 баллов</a:t>
                      </a:r>
                      <a:endParaRPr lang="en-US" sz="1200" dirty="0">
                        <a:solidFill>
                          <a:schemeClr val="bg1"/>
                        </a:solidFill>
                        <a:effectLst/>
                        <a:latin typeface="Times New Roman" panose="02020603050405020304" pitchFamily="18" charset="0"/>
                        <a:ea typeface="Times New Roman" panose="02020603050405020304" pitchFamily="18" charset="0"/>
                      </a:endParaRPr>
                    </a:p>
                  </a:txBody>
                  <a:tcPr marL="12700" marR="12700" marT="12700" marB="0">
                    <a:solidFill>
                      <a:schemeClr val="accent6">
                        <a:lumMod val="75000"/>
                      </a:schemeClr>
                    </a:solidFill>
                  </a:tcPr>
                </a:tc>
                <a:tc>
                  <a:txBody>
                    <a:bodyPr/>
                    <a:lstStyle/>
                    <a:p>
                      <a:pPr marL="0" marR="0" algn="just">
                        <a:spcBef>
                          <a:spcPts val="0"/>
                        </a:spcBef>
                        <a:spcAft>
                          <a:spcPts val="0"/>
                        </a:spcAft>
                      </a:pPr>
                      <a:r>
                        <a:rPr lang="ru-RU" sz="1200" dirty="0">
                          <a:solidFill>
                            <a:schemeClr val="bg1"/>
                          </a:solidFill>
                          <a:effectLst/>
                        </a:rPr>
                        <a:t>Foundation A level </a:t>
                      </a:r>
                      <a:endParaRPr lang="en-US" sz="1200" dirty="0">
                        <a:solidFill>
                          <a:schemeClr val="bg1"/>
                        </a:solidFill>
                        <a:effectLst/>
                        <a:latin typeface="Times New Roman" panose="02020603050405020304" pitchFamily="18" charset="0"/>
                        <a:ea typeface="Times New Roman" panose="02020603050405020304" pitchFamily="18" charset="0"/>
                      </a:endParaRPr>
                    </a:p>
                  </a:txBody>
                  <a:tcPr marL="12700" marR="12700" marT="12700" marB="0">
                    <a:solidFill>
                      <a:schemeClr val="accent6">
                        <a:lumMod val="75000"/>
                      </a:schemeClr>
                    </a:solidFill>
                  </a:tcPr>
                </a:tc>
              </a:tr>
              <a:tr h="305379">
                <a:tc>
                  <a:txBody>
                    <a:bodyPr/>
                    <a:lstStyle/>
                    <a:p>
                      <a:pPr marL="0" marR="0" algn="just">
                        <a:spcBef>
                          <a:spcPts val="0"/>
                        </a:spcBef>
                        <a:spcAft>
                          <a:spcPts val="0"/>
                        </a:spcAft>
                      </a:pPr>
                      <a:r>
                        <a:rPr lang="ru-RU" sz="1200">
                          <a:solidFill>
                            <a:schemeClr val="bg1"/>
                          </a:solidFill>
                          <a:effectLst/>
                        </a:rPr>
                        <a:t>30-50 баллов</a:t>
                      </a:r>
                      <a:endParaRPr lang="en-US" sz="1200">
                        <a:solidFill>
                          <a:schemeClr val="bg1"/>
                        </a:solidFill>
                        <a:effectLst/>
                        <a:latin typeface="Times New Roman" panose="02020603050405020304" pitchFamily="18" charset="0"/>
                        <a:ea typeface="Times New Roman" panose="02020603050405020304" pitchFamily="18" charset="0"/>
                      </a:endParaRPr>
                    </a:p>
                  </a:txBody>
                  <a:tcPr marL="12700" marR="12700" marT="12700" marB="0">
                    <a:solidFill>
                      <a:schemeClr val="accent6">
                        <a:lumMod val="75000"/>
                      </a:schemeClr>
                    </a:solidFill>
                  </a:tcPr>
                </a:tc>
                <a:tc>
                  <a:txBody>
                    <a:bodyPr/>
                    <a:lstStyle/>
                    <a:p>
                      <a:pPr marL="0" marR="0" algn="just">
                        <a:spcBef>
                          <a:spcPts val="0"/>
                        </a:spcBef>
                        <a:spcAft>
                          <a:spcPts val="0"/>
                        </a:spcAft>
                      </a:pPr>
                      <a:r>
                        <a:rPr lang="ru-RU" sz="1200" dirty="0">
                          <a:solidFill>
                            <a:schemeClr val="bg1"/>
                          </a:solidFill>
                          <a:effectLst/>
                        </a:rPr>
                        <a:t>Foundation B level</a:t>
                      </a:r>
                      <a:endParaRPr lang="en-US" sz="1200" dirty="0">
                        <a:solidFill>
                          <a:schemeClr val="bg1"/>
                        </a:solidFill>
                        <a:effectLst/>
                        <a:latin typeface="Times New Roman" panose="02020603050405020304" pitchFamily="18" charset="0"/>
                        <a:ea typeface="Times New Roman" panose="02020603050405020304" pitchFamily="18" charset="0"/>
                      </a:endParaRPr>
                    </a:p>
                  </a:txBody>
                  <a:tcPr marL="12700" marR="12700" marT="12700" marB="0">
                    <a:solidFill>
                      <a:schemeClr val="accent6">
                        <a:lumMod val="75000"/>
                      </a:schemeClr>
                    </a:solidFill>
                  </a:tcPr>
                </a:tc>
              </a:tr>
              <a:tr h="305379">
                <a:tc>
                  <a:txBody>
                    <a:bodyPr/>
                    <a:lstStyle/>
                    <a:p>
                      <a:pPr marL="0" marR="0" algn="just">
                        <a:spcBef>
                          <a:spcPts val="0"/>
                        </a:spcBef>
                        <a:spcAft>
                          <a:spcPts val="0"/>
                        </a:spcAft>
                      </a:pPr>
                      <a:r>
                        <a:rPr lang="ru-RU" sz="1200">
                          <a:solidFill>
                            <a:schemeClr val="bg1"/>
                          </a:solidFill>
                          <a:effectLst/>
                        </a:rPr>
                        <a:t>&lt;30 баллов</a:t>
                      </a:r>
                      <a:endParaRPr lang="en-US" sz="1200">
                        <a:solidFill>
                          <a:schemeClr val="bg1"/>
                        </a:solidFill>
                        <a:effectLst/>
                        <a:latin typeface="Times New Roman" panose="02020603050405020304" pitchFamily="18" charset="0"/>
                        <a:ea typeface="Times New Roman" panose="02020603050405020304" pitchFamily="18" charset="0"/>
                      </a:endParaRPr>
                    </a:p>
                  </a:txBody>
                  <a:tcPr marL="12700" marR="12700" marT="12700" marB="0">
                    <a:solidFill>
                      <a:schemeClr val="accent6">
                        <a:lumMod val="75000"/>
                      </a:schemeClr>
                    </a:solidFill>
                  </a:tcPr>
                </a:tc>
                <a:tc>
                  <a:txBody>
                    <a:bodyPr/>
                    <a:lstStyle/>
                    <a:p>
                      <a:pPr marL="0" marR="0" algn="just">
                        <a:spcBef>
                          <a:spcPts val="0"/>
                        </a:spcBef>
                        <a:spcAft>
                          <a:spcPts val="0"/>
                        </a:spcAft>
                      </a:pPr>
                      <a:r>
                        <a:rPr lang="ru-RU" sz="1200" dirty="0">
                          <a:solidFill>
                            <a:schemeClr val="bg1"/>
                          </a:solidFill>
                          <a:effectLst/>
                        </a:rPr>
                        <a:t>Foundation C level</a:t>
                      </a:r>
                      <a:endParaRPr lang="en-US" sz="1200" dirty="0">
                        <a:solidFill>
                          <a:schemeClr val="bg1"/>
                        </a:solidFill>
                        <a:effectLst/>
                        <a:latin typeface="Times New Roman" panose="02020603050405020304" pitchFamily="18" charset="0"/>
                        <a:ea typeface="Times New Roman" panose="02020603050405020304" pitchFamily="18" charset="0"/>
                      </a:endParaRPr>
                    </a:p>
                  </a:txBody>
                  <a:tcPr marL="12700" marR="12700" marT="12700" marB="0">
                    <a:solidFill>
                      <a:schemeClr val="accent6">
                        <a:lumMod val="75000"/>
                      </a:schemeClr>
                    </a:solidFill>
                  </a:tcPr>
                </a:tc>
              </a:tr>
            </a:tbl>
          </a:graphicData>
        </a:graphic>
      </p:graphicFrame>
      <p:sp>
        <p:nvSpPr>
          <p:cNvPr id="8" name="Rectangle 1"/>
          <p:cNvSpPr>
            <a:spLocks noChangeArrowheads="1"/>
          </p:cNvSpPr>
          <p:nvPr/>
        </p:nvSpPr>
        <p:spPr bwMode="auto">
          <a:xfrm>
            <a:off x="4427667" y="289097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Content Placeholder 3"/>
          <p:cNvGraphicFramePr>
            <a:graphicFrameLocks/>
          </p:cNvGraphicFramePr>
          <p:nvPr>
            <p:extLst/>
          </p:nvPr>
        </p:nvGraphicFramePr>
        <p:xfrm>
          <a:off x="6228183" y="2890974"/>
          <a:ext cx="2648585" cy="2082165"/>
        </p:xfrm>
        <a:graphic>
          <a:graphicData uri="http://schemas.openxmlformats.org/drawingml/2006/table">
            <a:tbl>
              <a:tblPr firstRow="1" bandRow="1">
                <a:tableStyleId>{5C22544A-7EE6-4342-B048-85BDC9FD1C3A}</a:tableStyleId>
              </a:tblPr>
              <a:tblGrid>
                <a:gridCol w="2648585"/>
              </a:tblGrid>
              <a:tr h="2082165">
                <a:tc>
                  <a:txBody>
                    <a:bodyPr/>
                    <a:lstStyle/>
                    <a:p>
                      <a:pPr algn="ctr"/>
                      <a:endParaRPr lang="ru-RU" sz="1200" b="1" kern="1200" dirty="0" smtClean="0">
                        <a:solidFill>
                          <a:schemeClr val="lt1"/>
                        </a:solidFill>
                        <a:effectLst/>
                        <a:latin typeface="+mn-lt"/>
                        <a:ea typeface="+mn-ea"/>
                        <a:cs typeface="+mn-cs"/>
                      </a:endParaRPr>
                    </a:p>
                    <a:p>
                      <a:pPr algn="ctr"/>
                      <a:r>
                        <a:rPr lang="ru-RU" sz="1200" b="1" kern="1200" dirty="0" smtClean="0">
                          <a:solidFill>
                            <a:schemeClr val="lt1"/>
                          </a:solidFill>
                          <a:effectLst/>
                          <a:latin typeface="+mn-lt"/>
                          <a:ea typeface="+mn-ea"/>
                          <a:cs typeface="+mn-cs"/>
                        </a:rPr>
                        <a:t>Языковой центр КИМЭП</a:t>
                      </a:r>
                      <a:endParaRPr lang="en-US" sz="1200" b="1" kern="1200" dirty="0" smtClean="0">
                        <a:solidFill>
                          <a:schemeClr val="lt1"/>
                        </a:solidFill>
                        <a:effectLst/>
                        <a:latin typeface="+mn-lt"/>
                        <a:ea typeface="+mn-ea"/>
                        <a:cs typeface="+mn-cs"/>
                      </a:endParaRPr>
                    </a:p>
                    <a:p>
                      <a:pPr algn="ctr"/>
                      <a:r>
                        <a:rPr lang="ru-RU" sz="1200" b="1" kern="1200" dirty="0" smtClean="0">
                          <a:solidFill>
                            <a:schemeClr val="lt1"/>
                          </a:solidFill>
                          <a:effectLst/>
                          <a:latin typeface="+mn-lt"/>
                          <a:ea typeface="+mn-ea"/>
                          <a:cs typeface="+mn-cs"/>
                        </a:rPr>
                        <a:t>Контактное лицо: </a:t>
                      </a:r>
                      <a:r>
                        <a:rPr lang="ru-RU" sz="1200" b="1" kern="1200" dirty="0" smtClean="0">
                          <a:solidFill>
                            <a:srgbClr val="FF0000"/>
                          </a:solidFill>
                          <a:effectLst/>
                          <a:latin typeface="+mn-lt"/>
                          <a:ea typeface="+mn-ea"/>
                          <a:cs typeface="+mn-cs"/>
                        </a:rPr>
                        <a:t>Мария Нурдинова</a:t>
                      </a:r>
                      <a:r>
                        <a:rPr lang="ru-RU" sz="1200" b="1" kern="1200" dirty="0" smtClean="0">
                          <a:solidFill>
                            <a:schemeClr val="lt1"/>
                          </a:solidFill>
                          <a:effectLst/>
                          <a:latin typeface="+mn-lt"/>
                          <a:ea typeface="+mn-ea"/>
                          <a:cs typeface="+mn-cs"/>
                        </a:rPr>
                        <a:t>, программы </a:t>
                      </a:r>
                      <a:r>
                        <a:rPr lang="en-US" sz="1200" b="1" kern="1200" dirty="0" smtClean="0">
                          <a:solidFill>
                            <a:schemeClr val="lt1"/>
                          </a:solidFill>
                          <a:effectLst/>
                          <a:latin typeface="+mn-lt"/>
                          <a:ea typeface="+mn-ea"/>
                          <a:cs typeface="+mn-cs"/>
                        </a:rPr>
                        <a:t>Foundation</a:t>
                      </a:r>
                      <a:r>
                        <a:rPr lang="ru-RU" sz="1200" b="1" kern="1200" dirty="0" smtClean="0">
                          <a:solidFill>
                            <a:schemeClr val="lt1"/>
                          </a:solidFill>
                          <a:effectLst/>
                          <a:latin typeface="+mn-lt"/>
                          <a:ea typeface="+mn-ea"/>
                          <a:cs typeface="+mn-cs"/>
                        </a:rPr>
                        <a:t> (уровень</a:t>
                      </a:r>
                      <a:r>
                        <a:rPr lang="ru-RU" sz="1200" b="1" kern="1200" baseline="0" dirty="0" smtClean="0">
                          <a:solidFill>
                            <a:schemeClr val="lt1"/>
                          </a:solidFill>
                          <a:effectLst/>
                          <a:latin typeface="+mn-lt"/>
                          <a:ea typeface="+mn-ea"/>
                          <a:cs typeface="+mn-cs"/>
                        </a:rPr>
                        <a:t> бакалавриата)</a:t>
                      </a:r>
                      <a:r>
                        <a:rPr lang="ru-RU" sz="1200" b="1" kern="1200" dirty="0" smtClean="0">
                          <a:solidFill>
                            <a:schemeClr val="lt1"/>
                          </a:solidFill>
                          <a:effectLst/>
                          <a:latin typeface="+mn-lt"/>
                          <a:ea typeface="+mn-ea"/>
                          <a:cs typeface="+mn-cs"/>
                        </a:rPr>
                        <a:t> КИМЭП</a:t>
                      </a:r>
                      <a:endParaRPr lang="en-US" sz="1200" b="1" kern="1200" dirty="0" smtClean="0">
                        <a:solidFill>
                          <a:schemeClr val="lt1"/>
                        </a:solidFill>
                        <a:effectLst/>
                        <a:latin typeface="+mn-lt"/>
                        <a:ea typeface="+mn-ea"/>
                        <a:cs typeface="+mn-cs"/>
                      </a:endParaRPr>
                    </a:p>
                    <a:p>
                      <a:pPr algn="ctr"/>
                      <a:r>
                        <a:rPr lang="ru-RU" sz="1200" b="1" kern="1200" dirty="0" smtClean="0">
                          <a:solidFill>
                            <a:schemeClr val="lt1"/>
                          </a:solidFill>
                          <a:effectLst/>
                          <a:latin typeface="+mn-lt"/>
                          <a:ea typeface="+mn-ea"/>
                          <a:cs typeface="+mn-cs"/>
                        </a:rPr>
                        <a:t>Здание Достык, офис Языкового центра</a:t>
                      </a:r>
                      <a:endParaRPr lang="en-US" sz="1200" b="1" kern="1200" dirty="0" smtClean="0">
                        <a:solidFill>
                          <a:schemeClr val="lt1"/>
                        </a:solidFill>
                        <a:effectLst/>
                        <a:latin typeface="+mn-lt"/>
                        <a:ea typeface="+mn-ea"/>
                        <a:cs typeface="+mn-cs"/>
                      </a:endParaRPr>
                    </a:p>
                    <a:p>
                      <a:pPr algn="ctr"/>
                      <a:r>
                        <a:rPr lang="ru-RU" sz="1200" b="1" kern="1200" dirty="0" smtClean="0">
                          <a:solidFill>
                            <a:schemeClr val="lt1"/>
                          </a:solidFill>
                          <a:effectLst/>
                          <a:latin typeface="+mn-lt"/>
                          <a:ea typeface="+mn-ea"/>
                          <a:cs typeface="+mn-cs"/>
                        </a:rPr>
                        <a:t>Телефон: +7 727 2704764 (вн.2654)</a:t>
                      </a:r>
                      <a:endParaRPr lang="en-US" sz="1200" b="1" kern="1200" dirty="0" smtClean="0">
                        <a:solidFill>
                          <a:schemeClr val="lt1"/>
                        </a:solidFill>
                        <a:effectLst/>
                        <a:latin typeface="+mn-lt"/>
                        <a:ea typeface="+mn-ea"/>
                        <a:cs typeface="+mn-cs"/>
                      </a:endParaRPr>
                    </a:p>
                    <a:p>
                      <a:pPr algn="ctr"/>
                      <a:r>
                        <a:rPr lang="en-US" sz="1200" b="1" kern="1200" dirty="0" smtClean="0">
                          <a:solidFill>
                            <a:schemeClr val="lt1"/>
                          </a:solidFill>
                          <a:effectLst/>
                          <a:latin typeface="+mn-lt"/>
                          <a:ea typeface="+mn-ea"/>
                          <a:cs typeface="+mn-cs"/>
                        </a:rPr>
                        <a:t>e</a:t>
                      </a:r>
                      <a:r>
                        <a:rPr lang="ru-RU" sz="1200" b="1" kern="1200" dirty="0" smtClean="0">
                          <a:solidFill>
                            <a:schemeClr val="lt1"/>
                          </a:solidFill>
                          <a:effectLst/>
                          <a:latin typeface="+mn-lt"/>
                          <a:ea typeface="+mn-ea"/>
                          <a:cs typeface="+mn-cs"/>
                        </a:rPr>
                        <a:t>-</a:t>
                      </a:r>
                      <a:r>
                        <a:rPr lang="en-US" sz="1200" b="1" kern="1200" dirty="0" smtClean="0">
                          <a:solidFill>
                            <a:schemeClr val="lt1"/>
                          </a:solidFill>
                          <a:effectLst/>
                          <a:latin typeface="+mn-lt"/>
                          <a:ea typeface="+mn-ea"/>
                          <a:cs typeface="+mn-cs"/>
                        </a:rPr>
                        <a:t>mail</a:t>
                      </a:r>
                      <a:r>
                        <a:rPr lang="ru-RU" sz="1200" b="1" kern="1200" dirty="0" smtClean="0">
                          <a:solidFill>
                            <a:schemeClr val="lt1"/>
                          </a:solidFill>
                          <a:effectLst/>
                          <a:latin typeface="+mn-lt"/>
                          <a:ea typeface="+mn-ea"/>
                          <a:cs typeface="+mn-cs"/>
                        </a:rPr>
                        <a:t>:</a:t>
                      </a:r>
                      <a:r>
                        <a:rPr lang="en-US" sz="1200" b="1" kern="1200" dirty="0" smtClean="0">
                          <a:solidFill>
                            <a:schemeClr val="lt1"/>
                          </a:solidFill>
                          <a:effectLst/>
                          <a:latin typeface="+mn-lt"/>
                          <a:ea typeface="+mn-ea"/>
                          <a:cs typeface="+mn-cs"/>
                        </a:rPr>
                        <a:t>vmariya@kimep.kz </a:t>
                      </a:r>
                      <a:endParaRPr lang="en-US" sz="1200" dirty="0"/>
                    </a:p>
                  </a:txBody>
                  <a:tcPr>
                    <a:solidFill>
                      <a:schemeClr val="bg2">
                        <a:lumMod val="50000"/>
                      </a:schemeClr>
                    </a:solidFill>
                  </a:tcPr>
                </a:tc>
              </a:tr>
            </a:tbl>
          </a:graphicData>
        </a:graphic>
      </p:graphicFrame>
      <p:graphicFrame>
        <p:nvGraphicFramePr>
          <p:cNvPr id="11" name="Content Placeholder 3"/>
          <p:cNvGraphicFramePr>
            <a:graphicFrameLocks/>
          </p:cNvGraphicFramePr>
          <p:nvPr>
            <p:extLst/>
          </p:nvPr>
        </p:nvGraphicFramePr>
        <p:xfrm>
          <a:off x="2130036" y="839491"/>
          <a:ext cx="2602631" cy="1945983"/>
        </p:xfrm>
        <a:graphic>
          <a:graphicData uri="http://schemas.openxmlformats.org/drawingml/2006/table">
            <a:tbl>
              <a:tblPr firstRow="1" bandRow="1">
                <a:tableStyleId>{5C22544A-7EE6-4342-B048-85BDC9FD1C3A}</a:tableStyleId>
              </a:tblPr>
              <a:tblGrid>
                <a:gridCol w="2602631"/>
              </a:tblGrid>
              <a:tr h="1945983">
                <a:tc>
                  <a:txBody>
                    <a:bodyPr/>
                    <a:lstStyle/>
                    <a:p>
                      <a:pPr marL="0" indent="0" algn="ctr">
                        <a:buFont typeface="Wingdings" panose="05000000000000000000" pitchFamily="2" charset="2"/>
                        <a:buNone/>
                      </a:pPr>
                      <a:r>
                        <a:rPr lang="ru-RU" sz="1200" b="1" kern="1200" dirty="0" smtClean="0">
                          <a:solidFill>
                            <a:srgbClr val="FF0000"/>
                          </a:solidFill>
                          <a:effectLst/>
                          <a:latin typeface="+mn-lt"/>
                          <a:ea typeface="+mn-ea"/>
                          <a:cs typeface="+mn-cs"/>
                        </a:rPr>
                        <a:t>Английский язык не является требованием к поступлению</a:t>
                      </a:r>
                      <a:r>
                        <a:rPr lang="ru-RU" sz="1200" b="1" kern="1200" dirty="0" smtClean="0">
                          <a:solidFill>
                            <a:schemeClr val="lt1"/>
                          </a:solidFill>
                          <a:effectLst/>
                          <a:latin typeface="+mn-lt"/>
                          <a:ea typeface="+mn-ea"/>
                          <a:cs typeface="+mn-cs"/>
                        </a:rPr>
                        <a:t>, </a:t>
                      </a:r>
                    </a:p>
                    <a:p>
                      <a:pPr marL="0" indent="0" algn="ctr">
                        <a:buFont typeface="Wingdings" panose="05000000000000000000" pitchFamily="2" charset="2"/>
                        <a:buNone/>
                      </a:pPr>
                      <a:r>
                        <a:rPr lang="ru-RU" sz="1200" b="1" kern="1200" dirty="0" smtClean="0">
                          <a:solidFill>
                            <a:schemeClr val="lt1"/>
                          </a:solidFill>
                          <a:effectLst/>
                          <a:latin typeface="+mn-lt"/>
                          <a:ea typeface="+mn-ea"/>
                          <a:cs typeface="+mn-cs"/>
                        </a:rPr>
                        <a:t>однако официальным языком обучения в Университете КИМЭП является английский язык,  поэтому, подтверждение владения английским языком является обязательным.</a:t>
                      </a:r>
                      <a:endParaRPr lang="en-US" sz="1200" b="1" kern="1200" dirty="0">
                        <a:solidFill>
                          <a:schemeClr val="lt1"/>
                        </a:solidFill>
                        <a:effectLst/>
                        <a:latin typeface="+mn-lt"/>
                        <a:ea typeface="+mn-ea"/>
                        <a:cs typeface="+mn-cs"/>
                      </a:endParaRPr>
                    </a:p>
                  </a:txBody>
                  <a:tcPr>
                    <a:solidFill>
                      <a:schemeClr val="accent3">
                        <a:lumMod val="75000"/>
                      </a:schemeClr>
                    </a:solidFill>
                  </a:tcPr>
                </a:tc>
              </a:tr>
            </a:tbl>
          </a:graphicData>
        </a:graphic>
      </p:graphicFrame>
      <p:graphicFrame>
        <p:nvGraphicFramePr>
          <p:cNvPr id="10" name="Content Placeholder 3"/>
          <p:cNvGraphicFramePr>
            <a:graphicFrameLocks/>
          </p:cNvGraphicFramePr>
          <p:nvPr>
            <p:extLst/>
          </p:nvPr>
        </p:nvGraphicFramePr>
        <p:xfrm>
          <a:off x="4859339" y="839491"/>
          <a:ext cx="4017429" cy="1945983"/>
        </p:xfrm>
        <a:graphic>
          <a:graphicData uri="http://schemas.openxmlformats.org/drawingml/2006/table">
            <a:tbl>
              <a:tblPr firstRow="1" bandRow="1">
                <a:tableStyleId>{5C22544A-7EE6-4342-B048-85BDC9FD1C3A}</a:tableStyleId>
              </a:tblPr>
              <a:tblGrid>
                <a:gridCol w="4017429"/>
              </a:tblGrid>
              <a:tr h="1945983">
                <a:tc>
                  <a:txBody>
                    <a:bodyPr/>
                    <a:lstStyle/>
                    <a:p>
                      <a:pPr algn="ctr"/>
                      <a:r>
                        <a:rPr lang="ru-RU" sz="1050" dirty="0" smtClean="0">
                          <a:solidFill>
                            <a:srgbClr val="FF0000"/>
                          </a:solidFill>
                        </a:rPr>
                        <a:t>Структура</a:t>
                      </a:r>
                      <a:r>
                        <a:rPr lang="ru-RU" sz="1050" baseline="0" dirty="0" smtClean="0">
                          <a:solidFill>
                            <a:srgbClr val="FF0000"/>
                          </a:solidFill>
                        </a:rPr>
                        <a:t> теста КЕ</a:t>
                      </a:r>
                      <a:r>
                        <a:rPr lang="en-US" sz="1050" baseline="0" dirty="0" smtClean="0">
                          <a:solidFill>
                            <a:srgbClr val="FF0000"/>
                          </a:solidFill>
                        </a:rPr>
                        <a:t>PT</a:t>
                      </a:r>
                      <a:r>
                        <a:rPr lang="ru-RU" sz="1050" baseline="0" dirty="0" smtClean="0"/>
                        <a:t>:</a:t>
                      </a:r>
                    </a:p>
                    <a:p>
                      <a:pPr algn="ctr"/>
                      <a:r>
                        <a:rPr lang="ru-RU" sz="1050" dirty="0" smtClean="0"/>
                        <a:t>Общее количество вопросов – 100</a:t>
                      </a:r>
                    </a:p>
                    <a:p>
                      <a:pPr algn="ctr"/>
                      <a:r>
                        <a:rPr lang="ru-RU" sz="1050" dirty="0" smtClean="0"/>
                        <a:t>Продолжительность</a:t>
                      </a:r>
                      <a:r>
                        <a:rPr lang="ru-RU" sz="1050" baseline="0" dirty="0" smtClean="0"/>
                        <a:t> – 90 мин</a:t>
                      </a:r>
                    </a:p>
                    <a:p>
                      <a:pPr algn="ctr"/>
                      <a:r>
                        <a:rPr lang="ru-RU" sz="1050" baseline="0" dirty="0" smtClean="0"/>
                        <a:t>Всего 3 раздела: грамматика, грамматика и лексика в контексте, понимание прочитанного текста. </a:t>
                      </a:r>
                    </a:p>
                    <a:p>
                      <a:pPr algn="ctr"/>
                      <a:r>
                        <a:rPr lang="ru-RU" sz="1050" baseline="0" dirty="0" smtClean="0"/>
                        <a:t>В тестировании можно участвовать только </a:t>
                      </a:r>
                      <a:r>
                        <a:rPr lang="ru-RU" sz="1050" baseline="0" dirty="0" smtClean="0">
                          <a:solidFill>
                            <a:srgbClr val="FF0000"/>
                          </a:solidFill>
                        </a:rPr>
                        <a:t>2 раза максимально (участие бесплатное)</a:t>
                      </a:r>
                    </a:p>
                    <a:p>
                      <a:pPr algn="ctr"/>
                      <a:r>
                        <a:rPr lang="ru-RU" sz="1200" u="none" baseline="0" dirty="0" smtClean="0">
                          <a:solidFill>
                            <a:srgbClr val="FFFF00"/>
                          </a:solidFill>
                        </a:rPr>
                        <a:t>ВНИМАНИЕ!!!</a:t>
                      </a:r>
                      <a:r>
                        <a:rPr lang="ru-RU" sz="1050" u="none" baseline="0" dirty="0" smtClean="0">
                          <a:solidFill>
                            <a:srgbClr val="FFFF00"/>
                          </a:solidFill>
                        </a:rPr>
                        <a:t> В данный момент университет в поиске онлайн платформы для проведения внутренних экзаменов и тестов. Мы планируем запустить данную платформу в 2021 году</a:t>
                      </a:r>
                      <a:r>
                        <a:rPr lang="en-US" sz="1050" u="none" baseline="0" dirty="0" smtClean="0">
                          <a:solidFill>
                            <a:srgbClr val="FFFF00"/>
                          </a:solidFill>
                        </a:rPr>
                        <a:t> (</a:t>
                      </a:r>
                      <a:r>
                        <a:rPr lang="ru-RU" sz="1050" u="none" baseline="0" dirty="0" smtClean="0">
                          <a:solidFill>
                            <a:srgbClr val="FFFF00"/>
                          </a:solidFill>
                        </a:rPr>
                        <a:t>Вы первые узнаете об этом, если заполните онлайн заявление)</a:t>
                      </a:r>
                      <a:endParaRPr lang="en-US" sz="1050" u="none" dirty="0">
                        <a:solidFill>
                          <a:srgbClr val="FFFF00"/>
                        </a:solidFill>
                      </a:endParaRPr>
                    </a:p>
                  </a:txBody>
                  <a:tcPr>
                    <a:solidFill>
                      <a:schemeClr val="tx2">
                        <a:lumMod val="60000"/>
                        <a:lumOff val="40000"/>
                      </a:schemeClr>
                    </a:solidFill>
                  </a:tcPr>
                </a:tc>
              </a:tr>
            </a:tbl>
          </a:graphicData>
        </a:graphic>
      </p:graphicFrame>
    </p:spTree>
    <p:extLst>
      <p:ext uri="{BB962C8B-B14F-4D97-AF65-F5344CB8AC3E}">
        <p14:creationId xmlns:p14="http://schemas.microsoft.com/office/powerpoint/2010/main" val="1370276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240" y="51470"/>
            <a:ext cx="7920888" cy="648072"/>
          </a:xfrm>
        </p:spPr>
        <p:txBody>
          <a:bodyPr>
            <a:noAutofit/>
          </a:bodyPr>
          <a:lstStyle/>
          <a:p>
            <a:r>
              <a:rPr lang="en-US" sz="1400" b="1" dirty="0" smtClean="0"/>
              <a:t/>
            </a:r>
            <a:br>
              <a:rPr lang="en-US" sz="1400" b="1" dirty="0" smtClean="0"/>
            </a:br>
            <a:r>
              <a:rPr lang="ru-RU" sz="1400" b="1" dirty="0" smtClean="0"/>
              <a:t>Как </a:t>
            </a:r>
            <a:r>
              <a:rPr lang="ru-RU" sz="1400" b="1" dirty="0"/>
              <a:t>университет определяет уровень английского языка у </a:t>
            </a:r>
            <a:r>
              <a:rPr lang="ru-RU" sz="1400" b="1" dirty="0" smtClean="0"/>
              <a:t>абитуриентов</a:t>
            </a:r>
            <a:r>
              <a:rPr lang="en-US" sz="1400" b="1" dirty="0" smtClean="0"/>
              <a:t/>
            </a:r>
            <a:br>
              <a:rPr lang="en-US" sz="1400" b="1" dirty="0" smtClean="0"/>
            </a:br>
            <a:r>
              <a:rPr lang="ru-RU" sz="1400" b="1" dirty="0" smtClean="0">
                <a:solidFill>
                  <a:srgbClr val="FF0000"/>
                </a:solidFill>
              </a:rPr>
              <a:t>2 способ: Международные сертификаты</a:t>
            </a:r>
            <a:r>
              <a:rPr lang="en-US" sz="1400" b="1" dirty="0" smtClean="0">
                <a:solidFill>
                  <a:srgbClr val="FF0000"/>
                </a:solidFill>
              </a:rPr>
              <a:t> (IELTS, TOEFL, </a:t>
            </a:r>
            <a:r>
              <a:rPr lang="en-US" sz="1400" b="1" dirty="0" err="1" smtClean="0">
                <a:solidFill>
                  <a:srgbClr val="FF0000"/>
                </a:solidFill>
              </a:rPr>
              <a:t>Duolingo</a:t>
            </a:r>
            <a:r>
              <a:rPr lang="en-US" sz="1400" b="1" dirty="0" smtClean="0">
                <a:solidFill>
                  <a:srgbClr val="FF0000"/>
                </a:solidFill>
              </a:rPr>
              <a:t>)</a:t>
            </a:r>
            <a:r>
              <a:rPr lang="en-US" sz="1400" b="1" dirty="0">
                <a:solidFill>
                  <a:srgbClr val="FF0000"/>
                </a:solidFill>
              </a:rPr>
              <a:t/>
            </a:r>
            <a:br>
              <a:rPr lang="en-US" sz="1400" b="1" dirty="0">
                <a:solidFill>
                  <a:srgbClr val="FF0000"/>
                </a:solidFill>
              </a:rPr>
            </a:br>
            <a:endParaRPr lang="en-US" sz="1400" dirty="0">
              <a:solidFill>
                <a:srgbClr val="FF0000"/>
              </a:solidFill>
            </a:endParaRPr>
          </a:p>
        </p:txBody>
      </p:sp>
      <p:pic>
        <p:nvPicPr>
          <p:cNvPr id="3073" name="Picture 1" descr="https://mail.google.com/mail/images/cleardot.gif"/>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16240" y="-135555"/>
            <a:ext cx="46156" cy="41563"/>
          </a:xfrm>
          <a:prstGeom prst="rect">
            <a:avLst/>
          </a:prstGeom>
          <a:solidFill>
            <a:schemeClr val="accent1"/>
          </a:solidFill>
        </p:spPr>
      </p:pic>
      <p:graphicFrame>
        <p:nvGraphicFramePr>
          <p:cNvPr id="5" name="Content Placeholder 4"/>
          <p:cNvGraphicFramePr>
            <a:graphicFrameLocks noGrp="1"/>
          </p:cNvGraphicFramePr>
          <p:nvPr>
            <p:ph idx="1"/>
            <p:extLst/>
          </p:nvPr>
        </p:nvGraphicFramePr>
        <p:xfrm>
          <a:off x="395536" y="771550"/>
          <a:ext cx="8352928" cy="3966690"/>
        </p:xfrm>
        <a:graphic>
          <a:graphicData uri="http://schemas.openxmlformats.org/drawingml/2006/table">
            <a:tbl>
              <a:tblPr/>
              <a:tblGrid>
                <a:gridCol w="1044116"/>
                <a:gridCol w="1044116"/>
                <a:gridCol w="1044116"/>
                <a:gridCol w="1260140"/>
                <a:gridCol w="828092"/>
                <a:gridCol w="1044116"/>
                <a:gridCol w="1044116"/>
                <a:gridCol w="1044116"/>
              </a:tblGrid>
              <a:tr h="896716">
                <a:tc>
                  <a:txBody>
                    <a:bodyPr/>
                    <a:lstStyle/>
                    <a:p>
                      <a:pPr marL="0" marR="0" rtl="0" fontAlgn="t" latinLnBrk="0">
                        <a:spcBef>
                          <a:spcPts val="0"/>
                        </a:spcBef>
                        <a:spcAft>
                          <a:spcPts val="0"/>
                        </a:spcAft>
                      </a:pPr>
                      <a:r>
                        <a:rPr lang="en-US" sz="1000" dirty="0">
                          <a:effectLst/>
                          <a:latin typeface="Calibri" panose="020F0502020204030204" pitchFamily="34" charset="0"/>
                        </a:rPr>
                        <a:t>Level of English Foundation Course</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3CDDD"/>
                    </a:solidFill>
                  </a:tcPr>
                </a:tc>
                <a:tc>
                  <a:txBody>
                    <a:bodyPr/>
                    <a:lstStyle/>
                    <a:p>
                      <a:pPr marL="0" marR="0" rtl="0" fontAlgn="t" latinLnBrk="0">
                        <a:spcBef>
                          <a:spcPts val="0"/>
                        </a:spcBef>
                        <a:spcAft>
                          <a:spcPts val="0"/>
                        </a:spcAft>
                      </a:pPr>
                      <a:r>
                        <a:rPr lang="en-US" sz="1000" dirty="0">
                          <a:effectLst/>
                          <a:latin typeface="Calibri" panose="020F0502020204030204" pitchFamily="34" charset="0"/>
                        </a:rPr>
                        <a:t>KEPT</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BD97"/>
                    </a:solidFill>
                  </a:tcPr>
                </a:tc>
                <a:tc>
                  <a:txBody>
                    <a:bodyPr/>
                    <a:lstStyle/>
                    <a:p>
                      <a:pPr marL="0" marR="0" rtl="0" fontAlgn="t" latinLnBrk="0">
                        <a:spcBef>
                          <a:spcPts val="0"/>
                        </a:spcBef>
                        <a:spcAft>
                          <a:spcPts val="0"/>
                        </a:spcAft>
                      </a:pPr>
                      <a:r>
                        <a:rPr lang="en-US" sz="1000" dirty="0">
                          <a:effectLst/>
                          <a:latin typeface="Calibri" panose="020F0502020204030204" pitchFamily="34" charset="0"/>
                        </a:rPr>
                        <a:t>CEFR+</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marL="0" marR="0" rtl="0" fontAlgn="t" latinLnBrk="0">
                        <a:spcBef>
                          <a:spcPts val="0"/>
                        </a:spcBef>
                        <a:spcAft>
                          <a:spcPts val="0"/>
                        </a:spcAft>
                      </a:pPr>
                      <a:r>
                        <a:rPr lang="en-US" sz="1000" b="1" dirty="0">
                          <a:solidFill>
                            <a:srgbClr val="FF0000"/>
                          </a:solidFill>
                          <a:effectLst/>
                          <a:latin typeface="Calibri" panose="020F0502020204030204" pitchFamily="34" charset="0"/>
                        </a:rPr>
                        <a:t>IELTS Academic / IELTS indicator</a:t>
                      </a:r>
                      <a:endParaRPr lang="en-US" sz="1000" b="1" dirty="0">
                        <a:solidFill>
                          <a:srgbClr val="FF0000"/>
                        </a:solidFill>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3D69B"/>
                    </a:solidFill>
                  </a:tcPr>
                </a:tc>
                <a:tc>
                  <a:txBody>
                    <a:bodyPr/>
                    <a:lstStyle/>
                    <a:p>
                      <a:pPr marL="0" marR="0" rtl="0" fontAlgn="t" latinLnBrk="0">
                        <a:spcBef>
                          <a:spcPts val="0"/>
                        </a:spcBef>
                        <a:spcAft>
                          <a:spcPts val="0"/>
                        </a:spcAft>
                      </a:pPr>
                      <a:r>
                        <a:rPr lang="en-US" sz="1000">
                          <a:effectLst/>
                          <a:latin typeface="Calibri" panose="020F0502020204030204" pitchFamily="34" charset="0"/>
                        </a:rPr>
                        <a:t>TOEFL IBT</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3A2C7"/>
                    </a:solidFill>
                  </a:tcPr>
                </a:tc>
                <a:tc>
                  <a:txBody>
                    <a:bodyPr/>
                    <a:lstStyle/>
                    <a:p>
                      <a:pPr marL="0" marR="0" rtl="0" fontAlgn="t" latinLnBrk="0">
                        <a:spcBef>
                          <a:spcPts val="0"/>
                        </a:spcBef>
                        <a:spcAft>
                          <a:spcPts val="0"/>
                        </a:spcAft>
                      </a:pPr>
                      <a:r>
                        <a:rPr lang="en-US" sz="1000">
                          <a:effectLst/>
                          <a:latin typeface="Calibri" panose="020F0502020204030204" pitchFamily="34" charset="0"/>
                        </a:rPr>
                        <a:t>TOEFL PBT/ Institutional TOEFL</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C090"/>
                    </a:solidFill>
                  </a:tcPr>
                </a:tc>
                <a:tc>
                  <a:txBody>
                    <a:bodyPr/>
                    <a:lstStyle/>
                    <a:p>
                      <a:pPr marL="0" marR="0" rtl="0" fontAlgn="t" latinLnBrk="0">
                        <a:spcBef>
                          <a:spcPts val="0"/>
                        </a:spcBef>
                        <a:spcAft>
                          <a:spcPts val="0"/>
                        </a:spcAft>
                      </a:pPr>
                      <a:r>
                        <a:rPr lang="en-US" sz="1000">
                          <a:effectLst/>
                          <a:latin typeface="Calibri" panose="020F0502020204030204" pitchFamily="34" charset="0"/>
                        </a:rPr>
                        <a:t>Revised TOEFL paper- delivered test</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B9B8"/>
                    </a:solidFill>
                  </a:tcPr>
                </a:tc>
                <a:tc>
                  <a:txBody>
                    <a:bodyPr/>
                    <a:lstStyle/>
                    <a:p>
                      <a:pPr marL="0" marR="0" rtl="0" fontAlgn="t" latinLnBrk="0">
                        <a:spcBef>
                          <a:spcPts val="0"/>
                        </a:spcBef>
                        <a:spcAft>
                          <a:spcPts val="0"/>
                        </a:spcAft>
                      </a:pPr>
                      <a:r>
                        <a:rPr lang="en-US" sz="1000">
                          <a:effectLst/>
                          <a:latin typeface="Calibri" panose="020F0502020204030204" pitchFamily="34" charset="0"/>
                        </a:rPr>
                        <a:t>Duolingo English test</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7DEE8"/>
                    </a:solidFill>
                  </a:tcPr>
                </a:tc>
              </a:tr>
              <a:tr h="821990">
                <a:tc>
                  <a:txBody>
                    <a:bodyPr/>
                    <a:lstStyle/>
                    <a:p>
                      <a:pPr marL="0" marR="0" rtl="0" fontAlgn="t" latinLnBrk="0">
                        <a:spcBef>
                          <a:spcPts val="0"/>
                        </a:spcBef>
                        <a:spcAft>
                          <a:spcPts val="0"/>
                        </a:spcAft>
                      </a:pPr>
                      <a:r>
                        <a:rPr lang="en-US" sz="1000" dirty="0">
                          <a:effectLst/>
                          <a:latin typeface="Calibri" panose="020F0502020204030204" pitchFamily="34" charset="0"/>
                        </a:rPr>
                        <a:t>Academic English</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3CDDD"/>
                    </a:solidFill>
                  </a:tcPr>
                </a:tc>
                <a:tc>
                  <a:txBody>
                    <a:bodyPr/>
                    <a:lstStyle/>
                    <a:p>
                      <a:pPr marL="0" marR="0" rtl="0" fontAlgn="t" latinLnBrk="0">
                        <a:spcBef>
                          <a:spcPts val="0"/>
                        </a:spcBef>
                        <a:spcAft>
                          <a:spcPts val="0"/>
                        </a:spcAft>
                      </a:pPr>
                      <a:r>
                        <a:rPr lang="en-US" sz="1000" dirty="0">
                          <a:effectLst/>
                          <a:latin typeface="Calibri" panose="020F0502020204030204" pitchFamily="34" charset="0"/>
                        </a:rPr>
                        <a:t>80-100%</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BD97"/>
                    </a:solidFill>
                  </a:tcPr>
                </a:tc>
                <a:tc>
                  <a:txBody>
                    <a:bodyPr/>
                    <a:lstStyle/>
                    <a:p>
                      <a:pPr marL="0" marR="0" rtl="0" fontAlgn="t" latinLnBrk="0">
                        <a:spcBef>
                          <a:spcPts val="0"/>
                        </a:spcBef>
                        <a:spcAft>
                          <a:spcPts val="0"/>
                        </a:spcAft>
                      </a:pPr>
                      <a:r>
                        <a:rPr lang="en-US" sz="1000" dirty="0">
                          <a:effectLst/>
                          <a:latin typeface="Calibri" panose="020F0502020204030204" pitchFamily="34" charset="0"/>
                        </a:rPr>
                        <a:t>B2</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marL="0" marR="0" rtl="0" fontAlgn="t" latinLnBrk="0">
                        <a:spcBef>
                          <a:spcPts val="0"/>
                        </a:spcBef>
                        <a:spcAft>
                          <a:spcPts val="0"/>
                        </a:spcAft>
                      </a:pPr>
                      <a:r>
                        <a:rPr lang="en-US" sz="1000" b="1" dirty="0">
                          <a:solidFill>
                            <a:srgbClr val="FF0000"/>
                          </a:solidFill>
                          <a:effectLst/>
                          <a:latin typeface="Calibri" panose="020F0502020204030204" pitchFamily="34" charset="0"/>
                        </a:rPr>
                        <a:t>5.5 </a:t>
                      </a:r>
                      <a:endParaRPr lang="ru-RU" sz="1000" b="1" dirty="0" smtClean="0">
                        <a:solidFill>
                          <a:srgbClr val="FF0000"/>
                        </a:solidFill>
                        <a:effectLst/>
                        <a:latin typeface="Calibri" panose="020F0502020204030204" pitchFamily="34" charset="0"/>
                      </a:endParaRPr>
                    </a:p>
                    <a:p>
                      <a:pPr marL="0" marR="0" rtl="0" fontAlgn="t" latinLnBrk="0">
                        <a:spcBef>
                          <a:spcPts val="0"/>
                        </a:spcBef>
                        <a:spcAft>
                          <a:spcPts val="0"/>
                        </a:spcAft>
                      </a:pPr>
                      <a:r>
                        <a:rPr lang="en-US" sz="1000" b="1" dirty="0" smtClean="0">
                          <a:solidFill>
                            <a:srgbClr val="FF0000"/>
                          </a:solidFill>
                          <a:effectLst/>
                          <a:latin typeface="Calibri" panose="020F0502020204030204" pitchFamily="34" charset="0"/>
                        </a:rPr>
                        <a:t>(</a:t>
                      </a:r>
                      <a:r>
                        <a:rPr lang="en-US" sz="1000" b="1" dirty="0">
                          <a:solidFill>
                            <a:srgbClr val="FF0000"/>
                          </a:solidFill>
                          <a:effectLst/>
                          <a:latin typeface="Calibri" panose="020F0502020204030204" pitchFamily="34" charset="0"/>
                        </a:rPr>
                        <a:t>not less than 5.0 in the writing section)</a:t>
                      </a:r>
                      <a:endParaRPr lang="en-US" sz="1000" b="1" dirty="0">
                        <a:solidFill>
                          <a:srgbClr val="FF0000"/>
                        </a:solidFill>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3D69B"/>
                    </a:solidFill>
                  </a:tcPr>
                </a:tc>
                <a:tc>
                  <a:txBody>
                    <a:bodyPr/>
                    <a:lstStyle/>
                    <a:p>
                      <a:pPr marL="0" marR="0" rtl="0" fontAlgn="t" latinLnBrk="0">
                        <a:spcBef>
                          <a:spcPts val="0"/>
                        </a:spcBef>
                        <a:spcAft>
                          <a:spcPts val="0"/>
                        </a:spcAft>
                      </a:pPr>
                      <a:r>
                        <a:rPr lang="en-US" sz="1000" dirty="0">
                          <a:effectLst/>
                          <a:latin typeface="Calibri" panose="020F0502020204030204" pitchFamily="34" charset="0"/>
                        </a:rPr>
                        <a:t>70</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3A2C7"/>
                    </a:solidFill>
                  </a:tcPr>
                </a:tc>
                <a:tc>
                  <a:txBody>
                    <a:bodyPr/>
                    <a:lstStyle/>
                    <a:p>
                      <a:pPr marL="0" marR="0" rtl="0" fontAlgn="t" latinLnBrk="0">
                        <a:spcBef>
                          <a:spcPts val="0"/>
                        </a:spcBef>
                        <a:spcAft>
                          <a:spcPts val="0"/>
                        </a:spcAft>
                      </a:pPr>
                      <a:r>
                        <a:rPr lang="en-US" sz="1000" dirty="0">
                          <a:effectLst/>
                          <a:latin typeface="Calibri" panose="020F0502020204030204" pitchFamily="34" charset="0"/>
                        </a:rPr>
                        <a:t>523</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C090"/>
                    </a:solidFill>
                  </a:tcPr>
                </a:tc>
                <a:tc>
                  <a:txBody>
                    <a:bodyPr/>
                    <a:lstStyle/>
                    <a:p>
                      <a:pPr marL="0" marR="0" rtl="0" fontAlgn="t" latinLnBrk="0">
                        <a:spcBef>
                          <a:spcPts val="0"/>
                        </a:spcBef>
                        <a:spcAft>
                          <a:spcPts val="0"/>
                        </a:spcAft>
                      </a:pPr>
                      <a:r>
                        <a:rPr lang="en-US" sz="1000">
                          <a:effectLst/>
                          <a:latin typeface="Calibri" panose="020F0502020204030204" pitchFamily="34" charset="0"/>
                        </a:rPr>
                        <a:t>52</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B9B8"/>
                    </a:solidFill>
                  </a:tcPr>
                </a:tc>
                <a:tc>
                  <a:txBody>
                    <a:bodyPr/>
                    <a:lstStyle/>
                    <a:p>
                      <a:pPr marL="0" marR="0" rtl="0" fontAlgn="t" latinLnBrk="0">
                        <a:spcBef>
                          <a:spcPts val="0"/>
                        </a:spcBef>
                        <a:spcAft>
                          <a:spcPts val="0"/>
                        </a:spcAft>
                      </a:pPr>
                      <a:r>
                        <a:rPr lang="en-US" sz="1000">
                          <a:effectLst/>
                          <a:latin typeface="Calibri" panose="020F0502020204030204" pitchFamily="34" charset="0"/>
                        </a:rPr>
                        <a:t>85-90</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7DEE8"/>
                    </a:solidFill>
                  </a:tcPr>
                </a:tc>
              </a:tr>
              <a:tr h="747263">
                <a:tc>
                  <a:txBody>
                    <a:bodyPr/>
                    <a:lstStyle/>
                    <a:p>
                      <a:pPr marL="0" marR="0" rtl="0" fontAlgn="t" latinLnBrk="0">
                        <a:spcBef>
                          <a:spcPts val="0"/>
                        </a:spcBef>
                        <a:spcAft>
                          <a:spcPts val="0"/>
                        </a:spcAft>
                      </a:pPr>
                      <a:r>
                        <a:rPr lang="en-US" sz="1000" dirty="0">
                          <a:effectLst/>
                          <a:latin typeface="Calibri" panose="020F0502020204030204" pitchFamily="34" charset="0"/>
                        </a:rPr>
                        <a:t>UF A</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3CDDD"/>
                    </a:solidFill>
                  </a:tcPr>
                </a:tc>
                <a:tc>
                  <a:txBody>
                    <a:bodyPr/>
                    <a:lstStyle/>
                    <a:p>
                      <a:pPr marL="0" marR="0" rtl="0" fontAlgn="t" latinLnBrk="0">
                        <a:spcBef>
                          <a:spcPts val="0"/>
                        </a:spcBef>
                        <a:spcAft>
                          <a:spcPts val="0"/>
                        </a:spcAft>
                      </a:pPr>
                      <a:r>
                        <a:rPr lang="en-US" sz="1000">
                          <a:effectLst/>
                          <a:latin typeface="Calibri" panose="020F0502020204030204" pitchFamily="34" charset="0"/>
                        </a:rPr>
                        <a:t>51-79%</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BD97"/>
                    </a:solidFill>
                  </a:tcPr>
                </a:tc>
                <a:tc>
                  <a:txBody>
                    <a:bodyPr/>
                    <a:lstStyle/>
                    <a:p>
                      <a:pPr marL="0" marR="0" rtl="0" fontAlgn="t" latinLnBrk="0">
                        <a:spcBef>
                          <a:spcPts val="0"/>
                        </a:spcBef>
                        <a:spcAft>
                          <a:spcPts val="0"/>
                        </a:spcAft>
                      </a:pPr>
                      <a:r>
                        <a:rPr lang="en-US" sz="1000" dirty="0">
                          <a:effectLst/>
                          <a:latin typeface="Calibri" panose="020F0502020204030204" pitchFamily="34" charset="0"/>
                        </a:rPr>
                        <a:t>B1</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marL="0" marR="0" rtl="0" fontAlgn="t" latinLnBrk="0">
                        <a:spcBef>
                          <a:spcPts val="0"/>
                        </a:spcBef>
                        <a:spcAft>
                          <a:spcPts val="0"/>
                        </a:spcAft>
                      </a:pPr>
                      <a:r>
                        <a:rPr lang="en-US" sz="1000" b="1" dirty="0">
                          <a:solidFill>
                            <a:srgbClr val="FF0000"/>
                          </a:solidFill>
                          <a:effectLst/>
                          <a:latin typeface="Calibri" panose="020F0502020204030204" pitchFamily="34" charset="0"/>
                        </a:rPr>
                        <a:t>4.5 – 5.0.</a:t>
                      </a:r>
                      <a:endParaRPr lang="en-US" sz="1000" b="1" dirty="0">
                        <a:solidFill>
                          <a:srgbClr val="FF0000"/>
                        </a:solidFill>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3D69B"/>
                    </a:solidFill>
                  </a:tcPr>
                </a:tc>
                <a:tc>
                  <a:txBody>
                    <a:bodyPr/>
                    <a:lstStyle/>
                    <a:p>
                      <a:pPr marL="0" marR="0" rtl="0" fontAlgn="t" latinLnBrk="0">
                        <a:spcBef>
                          <a:spcPts val="0"/>
                        </a:spcBef>
                        <a:spcAft>
                          <a:spcPts val="0"/>
                        </a:spcAft>
                      </a:pPr>
                      <a:r>
                        <a:rPr lang="en-US" sz="1000" dirty="0">
                          <a:effectLst/>
                          <a:latin typeface="Calibri" panose="020F0502020204030204" pitchFamily="34" charset="0"/>
                        </a:rPr>
                        <a:t>57-69</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3A2C7"/>
                    </a:solidFill>
                  </a:tcPr>
                </a:tc>
                <a:tc>
                  <a:txBody>
                    <a:bodyPr/>
                    <a:lstStyle/>
                    <a:p>
                      <a:pPr marL="0" marR="0" rtl="0" fontAlgn="t" latinLnBrk="0">
                        <a:spcBef>
                          <a:spcPts val="0"/>
                        </a:spcBef>
                        <a:spcAft>
                          <a:spcPts val="0"/>
                        </a:spcAft>
                      </a:pPr>
                      <a:r>
                        <a:rPr lang="en-US" sz="1000" dirty="0">
                          <a:effectLst/>
                          <a:latin typeface="Calibri" panose="020F0502020204030204" pitchFamily="34" charset="0"/>
                        </a:rPr>
                        <a:t>475-522</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C090"/>
                    </a:solidFill>
                  </a:tcPr>
                </a:tc>
                <a:tc>
                  <a:txBody>
                    <a:bodyPr/>
                    <a:lstStyle/>
                    <a:p>
                      <a:pPr marL="0" marR="0" rtl="0" fontAlgn="t" latinLnBrk="0">
                        <a:spcBef>
                          <a:spcPts val="0"/>
                        </a:spcBef>
                        <a:spcAft>
                          <a:spcPts val="0"/>
                        </a:spcAft>
                      </a:pPr>
                      <a:r>
                        <a:rPr lang="en-US" sz="1000">
                          <a:effectLst/>
                          <a:latin typeface="Calibri" panose="020F0502020204030204" pitchFamily="34" charset="0"/>
                        </a:rPr>
                        <a:t>42-51</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B9B8"/>
                    </a:solidFill>
                  </a:tcPr>
                </a:tc>
                <a:tc>
                  <a:txBody>
                    <a:bodyPr/>
                    <a:lstStyle/>
                    <a:p>
                      <a:pPr marL="0" marR="0" rtl="0" fontAlgn="t" latinLnBrk="0">
                        <a:spcBef>
                          <a:spcPts val="0"/>
                        </a:spcBef>
                        <a:spcAft>
                          <a:spcPts val="0"/>
                        </a:spcAft>
                      </a:pPr>
                      <a:r>
                        <a:rPr lang="en-US" sz="1000">
                          <a:effectLst/>
                          <a:latin typeface="Calibri" panose="020F0502020204030204" pitchFamily="34" charset="0"/>
                        </a:rPr>
                        <a:t>65 -84</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7DEE8"/>
                    </a:solidFill>
                  </a:tcPr>
                </a:tc>
              </a:tr>
              <a:tr h="747263">
                <a:tc>
                  <a:txBody>
                    <a:bodyPr/>
                    <a:lstStyle/>
                    <a:p>
                      <a:pPr marL="0" marR="0" rtl="0" fontAlgn="t" latinLnBrk="0">
                        <a:spcBef>
                          <a:spcPts val="0"/>
                        </a:spcBef>
                        <a:spcAft>
                          <a:spcPts val="0"/>
                        </a:spcAft>
                      </a:pPr>
                      <a:r>
                        <a:rPr lang="en-US" sz="1000">
                          <a:effectLst/>
                          <a:latin typeface="Calibri" panose="020F0502020204030204" pitchFamily="34" charset="0"/>
                        </a:rPr>
                        <a:t>UF B</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3CDDD"/>
                    </a:solidFill>
                  </a:tcPr>
                </a:tc>
                <a:tc>
                  <a:txBody>
                    <a:bodyPr/>
                    <a:lstStyle/>
                    <a:p>
                      <a:pPr marL="0" marR="0" rtl="0" fontAlgn="t" latinLnBrk="0">
                        <a:spcBef>
                          <a:spcPts val="0"/>
                        </a:spcBef>
                        <a:spcAft>
                          <a:spcPts val="0"/>
                        </a:spcAft>
                      </a:pPr>
                      <a:r>
                        <a:rPr lang="en-US" sz="1000">
                          <a:effectLst/>
                          <a:latin typeface="Calibri" panose="020F0502020204030204" pitchFamily="34" charset="0"/>
                        </a:rPr>
                        <a:t>30-50%</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BD97"/>
                    </a:solidFill>
                  </a:tcPr>
                </a:tc>
                <a:tc>
                  <a:txBody>
                    <a:bodyPr/>
                    <a:lstStyle/>
                    <a:p>
                      <a:pPr marL="0" marR="0" rtl="0" fontAlgn="t" latinLnBrk="0">
                        <a:spcBef>
                          <a:spcPts val="0"/>
                        </a:spcBef>
                        <a:spcAft>
                          <a:spcPts val="0"/>
                        </a:spcAft>
                      </a:pPr>
                      <a:r>
                        <a:rPr lang="en-US" sz="1000" dirty="0">
                          <a:effectLst/>
                          <a:latin typeface="Calibri" panose="020F0502020204030204" pitchFamily="34" charset="0"/>
                        </a:rPr>
                        <a:t>A1</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marL="0" marR="0" rtl="0" fontAlgn="t" latinLnBrk="0">
                        <a:spcBef>
                          <a:spcPts val="0"/>
                        </a:spcBef>
                        <a:spcAft>
                          <a:spcPts val="0"/>
                        </a:spcAft>
                      </a:pPr>
                      <a:r>
                        <a:rPr lang="en-US" sz="1000" b="1" dirty="0">
                          <a:solidFill>
                            <a:srgbClr val="FF0000"/>
                          </a:solidFill>
                          <a:effectLst/>
                          <a:latin typeface="Calibri" panose="020F0502020204030204" pitchFamily="34" charset="0"/>
                        </a:rPr>
                        <a:t>3.5 – 4.0.</a:t>
                      </a:r>
                      <a:endParaRPr lang="en-US" sz="1000" b="1" dirty="0">
                        <a:solidFill>
                          <a:srgbClr val="FF0000"/>
                        </a:solidFill>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3D69B"/>
                    </a:solidFill>
                  </a:tcPr>
                </a:tc>
                <a:tc>
                  <a:txBody>
                    <a:bodyPr/>
                    <a:lstStyle/>
                    <a:p>
                      <a:pPr marL="0" marR="0" rtl="0" fontAlgn="t" latinLnBrk="0">
                        <a:spcBef>
                          <a:spcPts val="0"/>
                        </a:spcBef>
                        <a:spcAft>
                          <a:spcPts val="0"/>
                        </a:spcAft>
                      </a:pPr>
                      <a:r>
                        <a:rPr lang="en-US" sz="1000">
                          <a:effectLst/>
                          <a:latin typeface="Calibri" panose="020F0502020204030204" pitchFamily="34" charset="0"/>
                        </a:rPr>
                        <a:t>27-56</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3A2C7"/>
                    </a:solidFill>
                  </a:tcPr>
                </a:tc>
                <a:tc>
                  <a:txBody>
                    <a:bodyPr/>
                    <a:lstStyle/>
                    <a:p>
                      <a:pPr marL="0" marR="0" rtl="0" fontAlgn="t" latinLnBrk="0">
                        <a:spcBef>
                          <a:spcPts val="0"/>
                        </a:spcBef>
                        <a:spcAft>
                          <a:spcPts val="0"/>
                        </a:spcAft>
                      </a:pPr>
                      <a:r>
                        <a:rPr lang="en-US" sz="1000" dirty="0">
                          <a:effectLst/>
                          <a:latin typeface="Calibri" panose="020F0502020204030204" pitchFamily="34" charset="0"/>
                        </a:rPr>
                        <a:t>380-474</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C090"/>
                    </a:solidFill>
                  </a:tcPr>
                </a:tc>
                <a:tc>
                  <a:txBody>
                    <a:bodyPr/>
                    <a:lstStyle/>
                    <a:p>
                      <a:pPr marL="0" marR="0" rtl="0" fontAlgn="t" latinLnBrk="0">
                        <a:spcBef>
                          <a:spcPts val="0"/>
                        </a:spcBef>
                        <a:spcAft>
                          <a:spcPts val="0"/>
                        </a:spcAft>
                      </a:pPr>
                      <a:r>
                        <a:rPr lang="en-US" sz="1000" dirty="0">
                          <a:effectLst/>
                          <a:latin typeface="Calibri" panose="020F0502020204030204" pitchFamily="34" charset="0"/>
                        </a:rPr>
                        <a:t>19-41</a:t>
                      </a:r>
                      <a:endParaRPr lang="en-US" sz="1000" dirty="0">
                        <a:effectLst/>
                        <a:latin typeface="Arial" panose="020B0604020202020204" pitchFamily="34" charset="0"/>
                      </a:endParaRPr>
                    </a:p>
                    <a:p>
                      <a:pPr marL="0" marR="0" rtl="0" fontAlgn="t" latinLnBrk="0">
                        <a:spcBef>
                          <a:spcPts val="0"/>
                        </a:spcBef>
                        <a:spcAft>
                          <a:spcPts val="0"/>
                        </a:spcAft>
                      </a:pPr>
                      <a:r>
                        <a:rPr lang="en-US" sz="1000" dirty="0">
                          <a:effectLst/>
                          <a:latin typeface="Calibri" panose="020F0502020204030204" pitchFamily="34" charset="0"/>
                        </a:rPr>
                        <a:t> </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B9B8"/>
                    </a:solidFill>
                  </a:tcPr>
                </a:tc>
                <a:tc>
                  <a:txBody>
                    <a:bodyPr/>
                    <a:lstStyle/>
                    <a:p>
                      <a:pPr marL="0" marR="0" rtl="0" fontAlgn="t" latinLnBrk="0">
                        <a:spcBef>
                          <a:spcPts val="0"/>
                        </a:spcBef>
                        <a:spcAft>
                          <a:spcPts val="0"/>
                        </a:spcAft>
                      </a:pPr>
                      <a:r>
                        <a:rPr lang="en-US" sz="1000">
                          <a:effectLst/>
                          <a:latin typeface="Calibri" panose="020F0502020204030204" pitchFamily="34" charset="0"/>
                        </a:rPr>
                        <a:t>45-64</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7DEE8"/>
                    </a:solidFill>
                  </a:tcPr>
                </a:tc>
              </a:tr>
              <a:tr h="753458">
                <a:tc>
                  <a:txBody>
                    <a:bodyPr/>
                    <a:lstStyle/>
                    <a:p>
                      <a:pPr marL="0" marR="0" rtl="0" fontAlgn="t" latinLnBrk="0">
                        <a:spcBef>
                          <a:spcPts val="0"/>
                        </a:spcBef>
                        <a:spcAft>
                          <a:spcPts val="0"/>
                        </a:spcAft>
                      </a:pPr>
                      <a:r>
                        <a:rPr lang="en-US" sz="1000">
                          <a:effectLst/>
                          <a:latin typeface="Calibri" panose="020F0502020204030204" pitchFamily="34" charset="0"/>
                        </a:rPr>
                        <a:t>UF C</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3CDDD"/>
                    </a:solidFill>
                  </a:tcPr>
                </a:tc>
                <a:tc>
                  <a:txBody>
                    <a:bodyPr/>
                    <a:lstStyle/>
                    <a:p>
                      <a:pPr marL="0" marR="0" rtl="0" fontAlgn="t" latinLnBrk="0">
                        <a:spcBef>
                          <a:spcPts val="0"/>
                        </a:spcBef>
                        <a:spcAft>
                          <a:spcPts val="0"/>
                        </a:spcAft>
                      </a:pPr>
                      <a:r>
                        <a:rPr lang="en-US" sz="1000">
                          <a:effectLst/>
                          <a:latin typeface="Calibri" panose="020F0502020204030204" pitchFamily="34" charset="0"/>
                        </a:rPr>
                        <a:t>&lt; 30 %</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4BD97"/>
                    </a:solidFill>
                  </a:tcPr>
                </a:tc>
                <a:tc>
                  <a:txBody>
                    <a:bodyPr/>
                    <a:lstStyle/>
                    <a:p>
                      <a:pPr marL="0" marR="0" rtl="0" fontAlgn="t" latinLnBrk="0">
                        <a:spcBef>
                          <a:spcPts val="0"/>
                        </a:spcBef>
                        <a:spcAft>
                          <a:spcPts val="0"/>
                        </a:spcAft>
                      </a:pPr>
                      <a:r>
                        <a:rPr lang="en-US" sz="1000" dirty="0">
                          <a:effectLst/>
                          <a:latin typeface="Calibri" panose="020F0502020204030204" pitchFamily="34" charset="0"/>
                        </a:rPr>
                        <a:t>Beginner or False Beginner</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marL="0" marR="0" rtl="0" fontAlgn="t" latinLnBrk="0">
                        <a:spcBef>
                          <a:spcPts val="0"/>
                        </a:spcBef>
                        <a:spcAft>
                          <a:spcPts val="0"/>
                        </a:spcAft>
                      </a:pPr>
                      <a:r>
                        <a:rPr lang="en-US" sz="1000" b="1" dirty="0">
                          <a:solidFill>
                            <a:srgbClr val="FF0000"/>
                          </a:solidFill>
                          <a:effectLst/>
                          <a:latin typeface="Calibri" panose="020F0502020204030204" pitchFamily="34" charset="0"/>
                        </a:rPr>
                        <a:t>&lt;3.0</a:t>
                      </a:r>
                      <a:endParaRPr lang="en-US" sz="1000" b="1" dirty="0">
                        <a:solidFill>
                          <a:srgbClr val="FF0000"/>
                        </a:solidFill>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3D69B"/>
                    </a:solidFill>
                  </a:tcPr>
                </a:tc>
                <a:tc>
                  <a:txBody>
                    <a:bodyPr/>
                    <a:lstStyle/>
                    <a:p>
                      <a:pPr marL="0" marR="0" rtl="0" fontAlgn="t" latinLnBrk="0">
                        <a:spcBef>
                          <a:spcPts val="0"/>
                        </a:spcBef>
                        <a:spcAft>
                          <a:spcPts val="0"/>
                        </a:spcAft>
                      </a:pPr>
                      <a:r>
                        <a:rPr lang="en-US" sz="1000">
                          <a:effectLst/>
                          <a:latin typeface="Calibri" panose="020F0502020204030204" pitchFamily="34" charset="0"/>
                        </a:rPr>
                        <a:t>&lt;26</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3A2C7"/>
                    </a:solidFill>
                  </a:tcPr>
                </a:tc>
                <a:tc>
                  <a:txBody>
                    <a:bodyPr/>
                    <a:lstStyle/>
                    <a:p>
                      <a:pPr marL="0" marR="0" rtl="0" fontAlgn="t" latinLnBrk="0">
                        <a:spcBef>
                          <a:spcPts val="0"/>
                        </a:spcBef>
                        <a:spcAft>
                          <a:spcPts val="0"/>
                        </a:spcAft>
                      </a:pPr>
                      <a:r>
                        <a:rPr lang="en-US" sz="1000">
                          <a:effectLst/>
                          <a:latin typeface="Calibri" panose="020F0502020204030204" pitchFamily="34" charset="0"/>
                        </a:rPr>
                        <a:t>&lt;379</a:t>
                      </a:r>
                      <a:endParaRPr lang="en-US" sz="100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C090"/>
                    </a:solidFill>
                  </a:tcPr>
                </a:tc>
                <a:tc>
                  <a:txBody>
                    <a:bodyPr/>
                    <a:lstStyle/>
                    <a:p>
                      <a:pPr marL="0" marR="0" rtl="0" fontAlgn="t" latinLnBrk="0">
                        <a:spcBef>
                          <a:spcPts val="0"/>
                        </a:spcBef>
                        <a:spcAft>
                          <a:spcPts val="0"/>
                        </a:spcAft>
                      </a:pPr>
                      <a:r>
                        <a:rPr lang="en-US" sz="1000" dirty="0">
                          <a:effectLst/>
                          <a:latin typeface="Calibri" panose="020F0502020204030204" pitchFamily="34" charset="0"/>
                        </a:rPr>
                        <a:t>&lt;18</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B9B8"/>
                    </a:solidFill>
                  </a:tcPr>
                </a:tc>
                <a:tc>
                  <a:txBody>
                    <a:bodyPr/>
                    <a:lstStyle/>
                    <a:p>
                      <a:pPr marL="0" marR="0" rtl="0" fontAlgn="t" latinLnBrk="0">
                        <a:spcBef>
                          <a:spcPts val="0"/>
                        </a:spcBef>
                        <a:spcAft>
                          <a:spcPts val="0"/>
                        </a:spcAft>
                      </a:pPr>
                      <a:r>
                        <a:rPr lang="en-US" sz="1000" dirty="0">
                          <a:effectLst/>
                          <a:latin typeface="Calibri" panose="020F0502020204030204" pitchFamily="34" charset="0"/>
                        </a:rPr>
                        <a:t>&lt;44</a:t>
                      </a:r>
                      <a:endParaRPr lang="en-US" sz="1000" dirty="0">
                        <a:effectLst/>
                        <a:latin typeface="Arial" panose="020B0604020202020204" pitchFamily="34" charset="0"/>
                      </a:endParaRPr>
                    </a:p>
                  </a:txBody>
                  <a:tcPr marL="60894" marR="60894" marT="8458"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7DEE8"/>
                    </a:solidFill>
                  </a:tcPr>
                </a:tc>
              </a:tr>
            </a:tbl>
          </a:graphicData>
        </a:graphic>
      </p:graphicFrame>
    </p:spTree>
    <p:extLst>
      <p:ext uri="{BB962C8B-B14F-4D97-AF65-F5344CB8AC3E}">
        <p14:creationId xmlns:p14="http://schemas.microsoft.com/office/powerpoint/2010/main" val="536132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2546"/>
            <a:ext cx="8229600" cy="857250"/>
          </a:xfrm>
        </p:spPr>
        <p:txBody>
          <a:bodyPr>
            <a:normAutofit/>
          </a:bodyPr>
          <a:lstStyle/>
          <a:p>
            <a:r>
              <a:rPr lang="ru-RU" sz="2400" b="1" dirty="0" smtClean="0"/>
              <a:t>Подготовительная программа КИМЭП</a:t>
            </a:r>
            <a:endParaRPr lang="en-US" sz="2400" b="1" dirty="0"/>
          </a:p>
        </p:txBody>
      </p:sp>
      <p:graphicFrame>
        <p:nvGraphicFramePr>
          <p:cNvPr id="4" name="Content Placeholder 3"/>
          <p:cNvGraphicFramePr>
            <a:graphicFrameLocks noGrp="1"/>
          </p:cNvGraphicFramePr>
          <p:nvPr>
            <p:ph idx="1"/>
            <p:extLst/>
          </p:nvPr>
        </p:nvGraphicFramePr>
        <p:xfrm>
          <a:off x="323528" y="634811"/>
          <a:ext cx="1477769" cy="2483434"/>
        </p:xfrm>
        <a:graphic>
          <a:graphicData uri="http://schemas.openxmlformats.org/drawingml/2006/table">
            <a:tbl>
              <a:tblPr firstRow="1" bandRow="1">
                <a:tableStyleId>{5C22544A-7EE6-4342-B048-85BDC9FD1C3A}</a:tableStyleId>
              </a:tblPr>
              <a:tblGrid>
                <a:gridCol w="1477769"/>
              </a:tblGrid>
              <a:tr h="24834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lt1"/>
                          </a:solidFill>
                          <a:effectLst/>
                          <a:latin typeface="+mn-lt"/>
                          <a:ea typeface="+mn-ea"/>
                          <a:cs typeface="+mn-cs"/>
                        </a:rPr>
                        <a:t>Provisional English– это подготовка старшеклассников (9-11 классы) к обучению в университете на английском языке (A,B,C уровни, 225 академических часов, три раза в неделю с 18.00 до 20.15)</a:t>
                      </a:r>
                      <a:endParaRPr lang="en-US" sz="1200" b="1" kern="1200" dirty="0" smtClean="0">
                        <a:solidFill>
                          <a:schemeClr val="lt1"/>
                        </a:solidFill>
                        <a:effectLst/>
                        <a:latin typeface="+mn-lt"/>
                        <a:ea typeface="+mn-ea"/>
                        <a:cs typeface="+mn-cs"/>
                      </a:endParaRPr>
                    </a:p>
                    <a:p>
                      <a:endParaRPr lang="en-US" sz="1200" dirty="0"/>
                    </a:p>
                  </a:txBody>
                  <a:tcPr/>
                </a:tc>
              </a:tr>
            </a:tbl>
          </a:graphicData>
        </a:graphic>
      </p:graphicFrame>
      <p:graphicFrame>
        <p:nvGraphicFramePr>
          <p:cNvPr id="6" name="Content Placeholder 3"/>
          <p:cNvGraphicFramePr>
            <a:graphicFrameLocks/>
          </p:cNvGraphicFramePr>
          <p:nvPr>
            <p:extLst/>
          </p:nvPr>
        </p:nvGraphicFramePr>
        <p:xfrm>
          <a:off x="1978019" y="634811"/>
          <a:ext cx="1512773" cy="2468880"/>
        </p:xfrm>
        <a:graphic>
          <a:graphicData uri="http://schemas.openxmlformats.org/drawingml/2006/table">
            <a:tbl>
              <a:tblPr firstRow="1" bandRow="1">
                <a:tableStyleId>{5C22544A-7EE6-4342-B048-85BDC9FD1C3A}</a:tableStyleId>
              </a:tblPr>
              <a:tblGrid>
                <a:gridCol w="1512773"/>
              </a:tblGrid>
              <a:tr h="2468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lt1"/>
                          </a:solidFill>
                          <a:effectLst/>
                          <a:latin typeface="+mn-lt"/>
                          <a:ea typeface="+mn-ea"/>
                          <a:cs typeface="+mn-cs"/>
                        </a:rPr>
                        <a:t>Foundation Math для старшеклассников на английском языке (10-11 класс, 46 академических часов, занятия проводятся один или два раза в неделю)</a:t>
                      </a:r>
                      <a:endParaRPr lang="en-US" sz="1200" b="1" kern="1200" dirty="0" smtClean="0">
                        <a:solidFill>
                          <a:schemeClr val="lt1"/>
                        </a:solidFill>
                        <a:effectLst/>
                        <a:latin typeface="+mn-lt"/>
                        <a:ea typeface="+mn-ea"/>
                        <a:cs typeface="+mn-cs"/>
                      </a:endParaRPr>
                    </a:p>
                    <a:p>
                      <a:endParaRPr lang="en-US" sz="1200" dirty="0"/>
                    </a:p>
                  </a:txBody>
                  <a:tcPr>
                    <a:solidFill>
                      <a:schemeClr val="accent4">
                        <a:lumMod val="60000"/>
                        <a:lumOff val="40000"/>
                      </a:schemeClr>
                    </a:solidFill>
                  </a:tcPr>
                </a:tc>
              </a:tr>
            </a:tbl>
          </a:graphicData>
        </a:graphic>
      </p:graphicFrame>
      <p:graphicFrame>
        <p:nvGraphicFramePr>
          <p:cNvPr id="7" name="Content Placeholder 3"/>
          <p:cNvGraphicFramePr>
            <a:graphicFrameLocks/>
          </p:cNvGraphicFramePr>
          <p:nvPr>
            <p:extLst/>
          </p:nvPr>
        </p:nvGraphicFramePr>
        <p:xfrm>
          <a:off x="3642862" y="634811"/>
          <a:ext cx="1450504" cy="2468880"/>
        </p:xfrm>
        <a:graphic>
          <a:graphicData uri="http://schemas.openxmlformats.org/drawingml/2006/table">
            <a:tbl>
              <a:tblPr firstRow="1" bandRow="1">
                <a:tableStyleId>{5C22544A-7EE6-4342-B048-85BDC9FD1C3A}</a:tableStyleId>
              </a:tblPr>
              <a:tblGrid>
                <a:gridCol w="1450504"/>
              </a:tblGrid>
              <a:tr h="2468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kern="1200" dirty="0" smtClean="0">
                          <a:solidFill>
                            <a:schemeClr val="lt1"/>
                          </a:solidFill>
                          <a:effectLst/>
                          <a:latin typeface="+mn-lt"/>
                          <a:ea typeface="+mn-ea"/>
                          <a:cs typeface="+mn-cs"/>
                        </a:rPr>
                        <a:t>Математика и физика для школьников на английском языке (7-11 класс, индивидуальные занятия)</a:t>
                      </a:r>
                      <a:endParaRPr lang="en-US" sz="1400" b="1" kern="1200" dirty="0" smtClean="0">
                        <a:solidFill>
                          <a:schemeClr val="lt1"/>
                        </a:solidFill>
                        <a:effectLst/>
                        <a:latin typeface="+mn-lt"/>
                        <a:ea typeface="+mn-ea"/>
                        <a:cs typeface="+mn-cs"/>
                      </a:endParaRPr>
                    </a:p>
                    <a:p>
                      <a:pPr algn="ctr"/>
                      <a:endParaRPr lang="en-US" sz="1400" dirty="0"/>
                    </a:p>
                  </a:txBody>
                  <a:tcPr>
                    <a:solidFill>
                      <a:schemeClr val="accent6">
                        <a:lumMod val="75000"/>
                      </a:schemeClr>
                    </a:solidFill>
                  </a:tcPr>
                </a:tc>
              </a:tr>
            </a:tbl>
          </a:graphicData>
        </a:graphic>
      </p:graphicFrame>
      <p:graphicFrame>
        <p:nvGraphicFramePr>
          <p:cNvPr id="8" name="Content Placeholder 3"/>
          <p:cNvGraphicFramePr>
            <a:graphicFrameLocks/>
          </p:cNvGraphicFramePr>
          <p:nvPr>
            <p:extLst/>
          </p:nvPr>
        </p:nvGraphicFramePr>
        <p:xfrm>
          <a:off x="5245436" y="634811"/>
          <a:ext cx="1487979" cy="2405256"/>
        </p:xfrm>
        <a:graphic>
          <a:graphicData uri="http://schemas.openxmlformats.org/drawingml/2006/table">
            <a:tbl>
              <a:tblPr firstRow="1" bandRow="1">
                <a:tableStyleId>{5C22544A-7EE6-4342-B048-85BDC9FD1C3A}</a:tableStyleId>
              </a:tblPr>
              <a:tblGrid>
                <a:gridCol w="1487979"/>
              </a:tblGrid>
              <a:tr h="24052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kern="1200" dirty="0" smtClean="0">
                          <a:solidFill>
                            <a:schemeClr val="lt1"/>
                          </a:solidFill>
                          <a:effectLst/>
                          <a:latin typeface="+mn-lt"/>
                          <a:ea typeface="+mn-ea"/>
                          <a:cs typeface="+mn-cs"/>
                        </a:rPr>
                        <a:t>Курсы по подготовке к международным экзаменам IELTS, SAT, GRE, GMAT. Курс можно пройти индивидуально и в группах</a:t>
                      </a:r>
                      <a:endParaRPr lang="en-US" sz="1400" b="1" kern="1200" dirty="0" smtClean="0">
                        <a:solidFill>
                          <a:schemeClr val="lt1"/>
                        </a:solidFill>
                        <a:effectLst/>
                        <a:latin typeface="+mn-lt"/>
                        <a:ea typeface="+mn-ea"/>
                        <a:cs typeface="+mn-cs"/>
                      </a:endParaRPr>
                    </a:p>
                    <a:p>
                      <a:endParaRPr lang="en-US" sz="1400" dirty="0"/>
                    </a:p>
                  </a:txBody>
                  <a:tcPr>
                    <a:solidFill>
                      <a:schemeClr val="bg2">
                        <a:lumMod val="50000"/>
                      </a:schemeClr>
                    </a:solidFill>
                  </a:tcPr>
                </a:tc>
              </a:tr>
            </a:tbl>
          </a:graphicData>
        </a:graphic>
      </p:graphicFrame>
      <p:graphicFrame>
        <p:nvGraphicFramePr>
          <p:cNvPr id="9" name="Content Placeholder 3"/>
          <p:cNvGraphicFramePr>
            <a:graphicFrameLocks/>
          </p:cNvGraphicFramePr>
          <p:nvPr>
            <p:extLst/>
          </p:nvPr>
        </p:nvGraphicFramePr>
        <p:xfrm>
          <a:off x="6885484" y="634811"/>
          <a:ext cx="1502940" cy="2407920"/>
        </p:xfrm>
        <a:graphic>
          <a:graphicData uri="http://schemas.openxmlformats.org/drawingml/2006/table">
            <a:tbl>
              <a:tblPr firstRow="1" bandRow="1">
                <a:tableStyleId>{5C22544A-7EE6-4342-B048-85BDC9FD1C3A}</a:tableStyleId>
              </a:tblPr>
              <a:tblGrid>
                <a:gridCol w="1502940"/>
              </a:tblGrid>
              <a:tr h="2405256">
                <a:tc>
                  <a:txBody>
                    <a:bodyPr/>
                    <a:lstStyle/>
                    <a:p>
                      <a:pPr algn="ctr"/>
                      <a:r>
                        <a:rPr lang="ru-RU" sz="1400" b="1" kern="1200" dirty="0" smtClean="0">
                          <a:solidFill>
                            <a:schemeClr val="lt1"/>
                          </a:solidFill>
                          <a:effectLst/>
                          <a:latin typeface="+mn-lt"/>
                          <a:ea typeface="+mn-ea"/>
                          <a:cs typeface="+mn-cs"/>
                        </a:rPr>
                        <a:t>Подготовка к вступительному экзамену в Университет КИМЭП и подготовка к ЕНТ</a:t>
                      </a:r>
                      <a:r>
                        <a:rPr lang="ru-RU" sz="1400" b="1" kern="1200" baseline="0" dirty="0" smtClean="0">
                          <a:solidFill>
                            <a:schemeClr val="lt1"/>
                          </a:solidFill>
                          <a:effectLst/>
                          <a:latin typeface="+mn-lt"/>
                          <a:ea typeface="+mn-ea"/>
                          <a:cs typeface="+mn-cs"/>
                        </a:rPr>
                        <a:t> </a:t>
                      </a:r>
                      <a:r>
                        <a:rPr lang="ru-RU" sz="1400" b="1" kern="1200" dirty="0" smtClean="0">
                          <a:solidFill>
                            <a:schemeClr val="lt1"/>
                          </a:solidFill>
                          <a:effectLst/>
                          <a:latin typeface="+mn-lt"/>
                          <a:ea typeface="+mn-ea"/>
                          <a:cs typeface="+mn-cs"/>
                        </a:rPr>
                        <a:t>(индивидуально и в группах)</a:t>
                      </a:r>
                      <a:endParaRPr lang="en-US" sz="1400" b="1" kern="1200" dirty="0" smtClean="0">
                        <a:solidFill>
                          <a:schemeClr val="lt1"/>
                        </a:solidFill>
                        <a:effectLst/>
                        <a:latin typeface="+mn-lt"/>
                        <a:ea typeface="+mn-ea"/>
                        <a:cs typeface="+mn-cs"/>
                      </a:endParaRPr>
                    </a:p>
                    <a:p>
                      <a:pPr algn="ctr"/>
                      <a:r>
                        <a:rPr lang="ru-RU" sz="1400" b="1" kern="1200" dirty="0" smtClean="0">
                          <a:solidFill>
                            <a:schemeClr val="lt1"/>
                          </a:solidFill>
                          <a:effectLst/>
                          <a:latin typeface="+mn-lt"/>
                          <a:ea typeface="+mn-ea"/>
                          <a:cs typeface="+mn-cs"/>
                        </a:rPr>
                        <a:t> </a:t>
                      </a:r>
                      <a:endParaRPr lang="en-US" sz="1400" b="1" kern="1200" dirty="0" smtClean="0">
                        <a:solidFill>
                          <a:schemeClr val="lt1"/>
                        </a:solidFill>
                        <a:effectLst/>
                        <a:latin typeface="+mn-lt"/>
                        <a:ea typeface="+mn-ea"/>
                        <a:cs typeface="+mn-cs"/>
                      </a:endParaRPr>
                    </a:p>
                    <a:p>
                      <a:endParaRPr lang="en-US" sz="1200" dirty="0"/>
                    </a:p>
                  </a:txBody>
                  <a:tcPr/>
                </a:tc>
              </a:tr>
            </a:tbl>
          </a:graphicData>
        </a:graphic>
      </p:graphicFrame>
      <p:graphicFrame>
        <p:nvGraphicFramePr>
          <p:cNvPr id="10" name="Content Placeholder 3"/>
          <p:cNvGraphicFramePr>
            <a:graphicFrameLocks/>
          </p:cNvGraphicFramePr>
          <p:nvPr>
            <p:extLst/>
          </p:nvPr>
        </p:nvGraphicFramePr>
        <p:xfrm>
          <a:off x="323528" y="3147814"/>
          <a:ext cx="2485881" cy="1839848"/>
        </p:xfrm>
        <a:graphic>
          <a:graphicData uri="http://schemas.openxmlformats.org/drawingml/2006/table">
            <a:tbl>
              <a:tblPr firstRow="1" bandRow="1">
                <a:tableStyleId>{5C22544A-7EE6-4342-B048-85BDC9FD1C3A}</a:tableStyleId>
              </a:tblPr>
              <a:tblGrid>
                <a:gridCol w="2485881"/>
              </a:tblGrid>
              <a:tr h="18398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kern="1200" dirty="0" smtClean="0">
                          <a:solidFill>
                            <a:schemeClr val="lt1"/>
                          </a:solidFill>
                          <a:effectLst/>
                          <a:latin typeface="+mn-lt"/>
                          <a:ea typeface="+mn-ea"/>
                          <a:cs typeface="+mn-cs"/>
                        </a:rPr>
                        <a:t>Вечерние курсы по изучению английского языка (9 уровней, длительность одного уровня - 42 академических часа. Занятия проводятся 2 раза в неделю с 18.50-21.05)</a:t>
                      </a:r>
                      <a:endParaRPr lang="en-US" sz="1400" b="1" kern="1200" dirty="0" smtClean="0">
                        <a:solidFill>
                          <a:schemeClr val="lt1"/>
                        </a:solidFill>
                        <a:effectLst/>
                        <a:latin typeface="+mn-lt"/>
                        <a:ea typeface="+mn-ea"/>
                        <a:cs typeface="+mn-cs"/>
                      </a:endParaRPr>
                    </a:p>
                    <a:p>
                      <a:pPr algn="ctr"/>
                      <a:endParaRPr lang="en-US" sz="1200" dirty="0"/>
                    </a:p>
                  </a:txBody>
                  <a:tcPr>
                    <a:solidFill>
                      <a:schemeClr val="accent5">
                        <a:lumMod val="75000"/>
                      </a:schemeClr>
                    </a:solidFill>
                  </a:tcPr>
                </a:tc>
              </a:tr>
            </a:tbl>
          </a:graphicData>
        </a:graphic>
      </p:graphicFrame>
      <p:graphicFrame>
        <p:nvGraphicFramePr>
          <p:cNvPr id="11" name="Content Placeholder 3"/>
          <p:cNvGraphicFramePr>
            <a:graphicFrameLocks/>
          </p:cNvGraphicFramePr>
          <p:nvPr>
            <p:extLst/>
          </p:nvPr>
        </p:nvGraphicFramePr>
        <p:xfrm>
          <a:off x="5868143" y="3147814"/>
          <a:ext cx="2520281" cy="1800199"/>
        </p:xfrm>
        <a:graphic>
          <a:graphicData uri="http://schemas.openxmlformats.org/drawingml/2006/table">
            <a:tbl>
              <a:tblPr firstRow="1" bandRow="1">
                <a:tableStyleId>{5C22544A-7EE6-4342-B048-85BDC9FD1C3A}</a:tableStyleId>
              </a:tblPr>
              <a:tblGrid>
                <a:gridCol w="2520281"/>
              </a:tblGrid>
              <a:tr h="18001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2000" b="1" kern="1200" dirty="0" smtClean="0">
                          <a:solidFill>
                            <a:schemeClr val="lt1"/>
                          </a:solidFill>
                          <a:effectLst/>
                          <a:latin typeface="+mn-lt"/>
                          <a:ea typeface="+mn-ea"/>
                          <a:cs typeface="+mn-cs"/>
                        </a:rPr>
                        <a:t>Курсы по английскому языку для школьников </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2000" b="1" kern="1200" dirty="0" smtClean="0">
                          <a:solidFill>
                            <a:schemeClr val="lt1"/>
                          </a:solidFill>
                          <a:effectLst/>
                          <a:latin typeface="+mn-lt"/>
                          <a:ea typeface="+mn-ea"/>
                          <a:cs typeface="+mn-cs"/>
                        </a:rPr>
                        <a:t>(7-9 классы)</a:t>
                      </a:r>
                      <a:endParaRPr lang="en-US" sz="2000" b="1" kern="1200" dirty="0" smtClean="0">
                        <a:solidFill>
                          <a:schemeClr val="lt1"/>
                        </a:solidFill>
                        <a:effectLst/>
                        <a:latin typeface="+mn-lt"/>
                        <a:ea typeface="+mn-ea"/>
                        <a:cs typeface="+mn-cs"/>
                      </a:endParaRPr>
                    </a:p>
                    <a:p>
                      <a:pPr algn="ctr"/>
                      <a:endParaRPr lang="en-US" sz="1800" dirty="0"/>
                    </a:p>
                  </a:txBody>
                  <a:tcPr>
                    <a:solidFill>
                      <a:schemeClr val="accent2">
                        <a:lumMod val="75000"/>
                      </a:schemeClr>
                    </a:solidFill>
                  </a:tcPr>
                </a:tc>
              </a:tr>
            </a:tbl>
          </a:graphicData>
        </a:graphic>
      </p:graphicFrame>
      <p:graphicFrame>
        <p:nvGraphicFramePr>
          <p:cNvPr id="12" name="Content Placeholder 3"/>
          <p:cNvGraphicFramePr>
            <a:graphicFrameLocks/>
          </p:cNvGraphicFramePr>
          <p:nvPr>
            <p:extLst/>
          </p:nvPr>
        </p:nvGraphicFramePr>
        <p:xfrm>
          <a:off x="2843808" y="3147814"/>
          <a:ext cx="2952328" cy="1800199"/>
        </p:xfrm>
        <a:graphic>
          <a:graphicData uri="http://schemas.openxmlformats.org/drawingml/2006/table">
            <a:tbl>
              <a:tblPr firstRow="1" bandRow="1">
                <a:tableStyleId>{5C22544A-7EE6-4342-B048-85BDC9FD1C3A}</a:tableStyleId>
              </a:tblPr>
              <a:tblGrid>
                <a:gridCol w="2952328"/>
              </a:tblGrid>
              <a:tr h="1800199">
                <a:tc>
                  <a:txBody>
                    <a:bodyPr/>
                    <a:lstStyle/>
                    <a:p>
                      <a:pPr algn="ctr"/>
                      <a:r>
                        <a:rPr lang="ru-RU" sz="1800" b="1" kern="1200" dirty="0" smtClean="0">
                          <a:solidFill>
                            <a:schemeClr val="lt1"/>
                          </a:solidFill>
                          <a:effectLst/>
                          <a:latin typeface="+mn-lt"/>
                          <a:ea typeface="+mn-ea"/>
                          <a:cs typeface="+mn-cs"/>
                        </a:rPr>
                        <a:t>Анара: +7 701 554 60 84</a:t>
                      </a:r>
                    </a:p>
                    <a:p>
                      <a:pPr algn="ctr"/>
                      <a:r>
                        <a:rPr lang="ru-RU" sz="1800" b="1" kern="1200" dirty="0" smtClean="0">
                          <a:solidFill>
                            <a:schemeClr val="lt1"/>
                          </a:solidFill>
                          <a:effectLst/>
                          <a:latin typeface="+mn-lt"/>
                          <a:ea typeface="+mn-ea"/>
                          <a:cs typeface="+mn-cs"/>
                        </a:rPr>
                        <a:t>Гульмира: +7 747 223 33 08</a:t>
                      </a:r>
                    </a:p>
                    <a:p>
                      <a:pPr algn="ctr"/>
                      <a:r>
                        <a:rPr lang="ru-RU" sz="1800" b="1" kern="1200" dirty="0" smtClean="0">
                          <a:solidFill>
                            <a:schemeClr val="lt1"/>
                          </a:solidFill>
                          <a:effectLst/>
                          <a:latin typeface="+mn-lt"/>
                          <a:ea typeface="+mn-ea"/>
                          <a:cs typeface="+mn-cs"/>
                        </a:rPr>
                        <a:t>+7 (727) 2704483</a:t>
                      </a:r>
                      <a:endParaRPr lang="en-US" sz="1800" b="1" kern="1200" dirty="0" smtClean="0">
                        <a:solidFill>
                          <a:schemeClr val="lt1"/>
                        </a:solidFill>
                        <a:effectLst/>
                        <a:latin typeface="+mn-lt"/>
                        <a:ea typeface="+mn-ea"/>
                        <a:cs typeface="+mn-cs"/>
                      </a:endParaRPr>
                    </a:p>
                    <a:p>
                      <a:pPr algn="ctr"/>
                      <a:r>
                        <a:rPr lang="ru-RU" sz="1800" b="1" u="none" strike="noStrike" kern="1200" dirty="0" smtClean="0">
                          <a:solidFill>
                            <a:schemeClr val="lt1"/>
                          </a:solidFill>
                          <a:effectLst/>
                          <a:latin typeface="+mn-lt"/>
                          <a:ea typeface="+mn-ea"/>
                          <a:cs typeface="+mn-cs"/>
                          <a:hlinkClick r:id="rId2"/>
                        </a:rPr>
                        <a:t>wlp@kimep.kz</a:t>
                      </a:r>
                      <a:r>
                        <a:rPr lang="ru-RU" sz="1800" b="1" kern="1200" dirty="0" smtClean="0">
                          <a:solidFill>
                            <a:schemeClr val="lt1"/>
                          </a:solidFill>
                          <a:effectLst/>
                          <a:latin typeface="+mn-lt"/>
                          <a:ea typeface="+mn-ea"/>
                          <a:cs typeface="+mn-cs"/>
                        </a:rPr>
                        <a:t> </a:t>
                      </a:r>
                    </a:p>
                    <a:p>
                      <a:endParaRPr lang="en-US" sz="1400" dirty="0"/>
                    </a:p>
                  </a:txBody>
                  <a:tcPr/>
                </a:tc>
              </a:tr>
            </a:tbl>
          </a:graphicData>
        </a:graphic>
      </p:graphicFrame>
    </p:spTree>
    <p:extLst>
      <p:ext uri="{BB962C8B-B14F-4D97-AF65-F5344CB8AC3E}">
        <p14:creationId xmlns:p14="http://schemas.microsoft.com/office/powerpoint/2010/main" val="1063288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903321816"/>
              </p:ext>
            </p:extLst>
          </p:nvPr>
        </p:nvGraphicFramePr>
        <p:xfrm>
          <a:off x="412173" y="944668"/>
          <a:ext cx="2098576" cy="2419170"/>
        </p:xfrm>
        <a:graphic>
          <a:graphicData uri="http://schemas.openxmlformats.org/drawingml/2006/table">
            <a:tbl>
              <a:tblPr firstRow="1" bandRow="1">
                <a:tableStyleId>{5C22544A-7EE6-4342-B048-85BDC9FD1C3A}</a:tableStyleId>
              </a:tblPr>
              <a:tblGrid>
                <a:gridCol w="2098576"/>
              </a:tblGrid>
              <a:tr h="2419170">
                <a:tc>
                  <a:txBody>
                    <a:bodyPr/>
                    <a:lstStyle/>
                    <a:p>
                      <a:pPr algn="ctr"/>
                      <a:r>
                        <a:rPr lang="ru-RU" sz="2000" dirty="0" smtClean="0"/>
                        <a:t>Подтверждение</a:t>
                      </a:r>
                      <a:r>
                        <a:rPr lang="ru-RU" sz="2000" baseline="0" dirty="0" smtClean="0"/>
                        <a:t> о зачислении в зарубежный вуз (</a:t>
                      </a:r>
                      <a:r>
                        <a:rPr lang="en-US" sz="2000" baseline="0" dirty="0" smtClean="0"/>
                        <a:t>acceptance letter)</a:t>
                      </a:r>
                      <a:endParaRPr lang="en-US" sz="2000" dirty="0"/>
                    </a:p>
                  </a:txBody>
                  <a:tcPr/>
                </a:tc>
              </a:tr>
            </a:tbl>
          </a:graphicData>
        </a:graphic>
      </p:graphicFrame>
      <p:sp>
        <p:nvSpPr>
          <p:cNvPr id="4" name="Title 1"/>
          <p:cNvSpPr>
            <a:spLocks noGrp="1"/>
          </p:cNvSpPr>
          <p:nvPr>
            <p:ph type="title"/>
          </p:nvPr>
        </p:nvSpPr>
        <p:spPr>
          <a:xfrm>
            <a:off x="412172" y="12812"/>
            <a:ext cx="8229600" cy="857250"/>
          </a:xfrm>
        </p:spPr>
        <p:txBody>
          <a:bodyPr>
            <a:normAutofit/>
          </a:bodyPr>
          <a:lstStyle/>
          <a:p>
            <a:r>
              <a:rPr lang="ru-RU" sz="1800" b="1" dirty="0" smtClean="0"/>
              <a:t>Условия поступления для переводных и восстанавливающихся студентов </a:t>
            </a:r>
            <a:br>
              <a:rPr lang="ru-RU" sz="1800" b="1" dirty="0" smtClean="0"/>
            </a:br>
            <a:r>
              <a:rPr lang="ru-RU" sz="1800" b="1" dirty="0" smtClean="0"/>
              <a:t>из зарубежных вузов</a:t>
            </a:r>
            <a:endParaRPr lang="en-US" sz="1800" b="1" dirty="0"/>
          </a:p>
        </p:txBody>
      </p:sp>
      <p:graphicFrame>
        <p:nvGraphicFramePr>
          <p:cNvPr id="6" name="Content Placeholder 4"/>
          <p:cNvGraphicFramePr>
            <a:graphicFrameLocks/>
          </p:cNvGraphicFramePr>
          <p:nvPr>
            <p:extLst>
              <p:ext uri="{D42A27DB-BD31-4B8C-83A1-F6EECF244321}">
                <p14:modId xmlns:p14="http://schemas.microsoft.com/office/powerpoint/2010/main" val="148210042"/>
              </p:ext>
            </p:extLst>
          </p:nvPr>
        </p:nvGraphicFramePr>
        <p:xfrm>
          <a:off x="2605271" y="962422"/>
          <a:ext cx="2916324" cy="2401416"/>
        </p:xfrm>
        <a:graphic>
          <a:graphicData uri="http://schemas.openxmlformats.org/drawingml/2006/table">
            <a:tbl>
              <a:tblPr firstRow="1" bandRow="1">
                <a:tableStyleId>{5C22544A-7EE6-4342-B048-85BDC9FD1C3A}</a:tableStyleId>
              </a:tblPr>
              <a:tblGrid>
                <a:gridCol w="2916324"/>
              </a:tblGrid>
              <a:tr h="2401416">
                <a:tc>
                  <a:txBody>
                    <a:bodyPr/>
                    <a:lstStyle/>
                    <a:p>
                      <a:pPr algn="ctr"/>
                      <a:r>
                        <a:rPr lang="ru-RU" sz="2000" b="1" i="0" u="none" strike="noStrike" kern="1200" baseline="0" dirty="0" smtClean="0">
                          <a:solidFill>
                            <a:schemeClr val="lt1"/>
                          </a:solidFill>
                          <a:latin typeface="+mn-lt"/>
                          <a:ea typeface="+mn-ea"/>
                          <a:cs typeface="+mn-cs"/>
                        </a:rPr>
                        <a:t>Официальный академический транскрипт (средний балл успеваемости должен быть равен или эквивалентен 2 из 4 или 50%) </a:t>
                      </a:r>
                      <a:endParaRPr lang="en-US" sz="2000" b="1" dirty="0"/>
                    </a:p>
                  </a:txBody>
                  <a:tcPr>
                    <a:solidFill>
                      <a:schemeClr val="accent3">
                        <a:lumMod val="75000"/>
                      </a:schemeClr>
                    </a:solidFill>
                  </a:tcPr>
                </a:tc>
              </a:tr>
            </a:tbl>
          </a:graphicData>
        </a:graphic>
      </p:graphicFrame>
      <p:graphicFrame>
        <p:nvGraphicFramePr>
          <p:cNvPr id="7" name="Content Placeholder 4"/>
          <p:cNvGraphicFramePr>
            <a:graphicFrameLocks/>
          </p:cNvGraphicFramePr>
          <p:nvPr>
            <p:extLst>
              <p:ext uri="{D42A27DB-BD31-4B8C-83A1-F6EECF244321}">
                <p14:modId xmlns:p14="http://schemas.microsoft.com/office/powerpoint/2010/main" val="2744479848"/>
              </p:ext>
            </p:extLst>
          </p:nvPr>
        </p:nvGraphicFramePr>
        <p:xfrm>
          <a:off x="5594018" y="948587"/>
          <a:ext cx="3024336" cy="2415251"/>
        </p:xfrm>
        <a:graphic>
          <a:graphicData uri="http://schemas.openxmlformats.org/drawingml/2006/table">
            <a:tbl>
              <a:tblPr firstRow="1" bandRow="1">
                <a:tableStyleId>{5C22544A-7EE6-4342-B048-85BDC9FD1C3A}</a:tableStyleId>
              </a:tblPr>
              <a:tblGrid>
                <a:gridCol w="3024336"/>
              </a:tblGrid>
              <a:tr h="2415251">
                <a:tc>
                  <a:txBody>
                    <a:bodyPr/>
                    <a:lstStyle/>
                    <a:p>
                      <a:pPr algn="ctr"/>
                      <a:r>
                        <a:rPr lang="ru-RU" sz="2000" b="1" i="0" u="none" strike="noStrike" kern="1200" baseline="0" dirty="0" smtClean="0">
                          <a:solidFill>
                            <a:schemeClr val="lt1"/>
                          </a:solidFill>
                          <a:latin typeface="+mn-lt"/>
                          <a:ea typeface="+mn-ea"/>
                          <a:cs typeface="+mn-cs"/>
                        </a:rPr>
                        <a:t>Документ, подтверждающий завершение среднего образования (аттестат/диплом)</a:t>
                      </a:r>
                      <a:r>
                        <a:rPr lang="en-US" sz="2000" b="1" i="0" u="none" strike="noStrike" kern="1200" baseline="0" dirty="0" smtClean="0">
                          <a:solidFill>
                            <a:schemeClr val="lt1"/>
                          </a:solidFill>
                          <a:latin typeface="+mn-lt"/>
                          <a:ea typeface="+mn-ea"/>
                          <a:cs typeface="+mn-cs"/>
                        </a:rPr>
                        <a:t> </a:t>
                      </a:r>
                      <a:r>
                        <a:rPr lang="ru-RU" sz="2000" b="1" i="0" u="none" strike="noStrike" kern="1200" baseline="0" dirty="0" smtClean="0">
                          <a:solidFill>
                            <a:schemeClr val="lt1"/>
                          </a:solidFill>
                          <a:latin typeface="+mn-lt"/>
                          <a:ea typeface="+mn-ea"/>
                          <a:cs typeface="+mn-cs"/>
                        </a:rPr>
                        <a:t>с приложением </a:t>
                      </a:r>
                      <a:endParaRPr lang="en-US" sz="2000" b="1" dirty="0"/>
                    </a:p>
                  </a:txBody>
                  <a:tcPr>
                    <a:solidFill>
                      <a:schemeClr val="accent4">
                        <a:lumMod val="75000"/>
                      </a:schemeClr>
                    </a:solid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554302650"/>
              </p:ext>
            </p:extLst>
          </p:nvPr>
        </p:nvGraphicFramePr>
        <p:xfrm>
          <a:off x="412172" y="3474594"/>
          <a:ext cx="8120268" cy="1371600"/>
        </p:xfrm>
        <a:graphic>
          <a:graphicData uri="http://schemas.openxmlformats.org/drawingml/2006/table">
            <a:tbl>
              <a:tblPr firstRow="1" bandRow="1">
                <a:tableStyleId>{5C22544A-7EE6-4342-B048-85BDC9FD1C3A}</a:tableStyleId>
              </a:tblPr>
              <a:tblGrid>
                <a:gridCol w="8120268"/>
              </a:tblGrid>
              <a:tr h="1257396">
                <a:tc>
                  <a:txBody>
                    <a:bodyPr/>
                    <a:lstStyle/>
                    <a:p>
                      <a:pPr algn="ctr"/>
                      <a:r>
                        <a:rPr lang="ru-RU" sz="1800" b="1" kern="1200" dirty="0" smtClean="0">
                          <a:solidFill>
                            <a:schemeClr val="lt1"/>
                          </a:solidFill>
                          <a:effectLst/>
                          <a:latin typeface="+mn-lt"/>
                          <a:ea typeface="+mn-ea"/>
                          <a:cs typeface="+mn-cs"/>
                        </a:rPr>
                        <a:t>г.Алматы, 050010, Республика Казахстан</a:t>
                      </a:r>
                      <a:endParaRPr lang="en-US" sz="1800" b="1" kern="1200" dirty="0" smtClean="0">
                        <a:solidFill>
                          <a:schemeClr val="lt1"/>
                        </a:solidFill>
                        <a:effectLst/>
                        <a:latin typeface="+mn-lt"/>
                        <a:ea typeface="+mn-ea"/>
                        <a:cs typeface="+mn-cs"/>
                      </a:endParaRPr>
                    </a:p>
                    <a:p>
                      <a:pPr algn="ctr"/>
                      <a:r>
                        <a:rPr lang="ru-RU" sz="1800" b="1" kern="1200" dirty="0" smtClean="0">
                          <a:solidFill>
                            <a:schemeClr val="lt1"/>
                          </a:solidFill>
                          <a:effectLst/>
                          <a:latin typeface="+mn-lt"/>
                          <a:ea typeface="+mn-ea"/>
                          <a:cs typeface="+mn-cs"/>
                        </a:rPr>
                        <a:t>Проспект Абая 4 офис 103, 103 А, 107 -  Приемная комиссия университета КИМЭП</a:t>
                      </a:r>
                      <a:endParaRPr lang="en-US" sz="1800" b="1" kern="1200" dirty="0" smtClean="0">
                        <a:solidFill>
                          <a:schemeClr val="lt1"/>
                        </a:solidFill>
                        <a:effectLst/>
                        <a:latin typeface="+mn-lt"/>
                        <a:ea typeface="+mn-ea"/>
                        <a:cs typeface="+mn-cs"/>
                      </a:endParaRPr>
                    </a:p>
                    <a:p>
                      <a:pPr algn="ctr"/>
                      <a:r>
                        <a:rPr lang="ru-RU" sz="1800" b="1" kern="1200" dirty="0" smtClean="0">
                          <a:solidFill>
                            <a:schemeClr val="lt1"/>
                          </a:solidFill>
                          <a:effectLst/>
                          <a:latin typeface="+mn-lt"/>
                          <a:ea typeface="+mn-ea"/>
                          <a:cs typeface="+mn-cs"/>
                        </a:rPr>
                        <a:t>Контактный тел: +7 727 270 42 13, +7 707 170 42 13, </a:t>
                      </a:r>
                      <a:r>
                        <a:rPr lang="en-US" sz="1800" b="1" kern="1200" dirty="0" smtClean="0">
                          <a:solidFill>
                            <a:schemeClr val="lt1"/>
                          </a:solidFill>
                          <a:effectLst/>
                          <a:latin typeface="+mn-lt"/>
                          <a:ea typeface="+mn-ea"/>
                          <a:cs typeface="+mn-cs"/>
                          <a:hlinkClick r:id="rId2"/>
                        </a:rPr>
                        <a:t>uao@kimep.kz</a:t>
                      </a:r>
                      <a:r>
                        <a:rPr lang="en-US" sz="1800" b="1" kern="1200" dirty="0" smtClean="0">
                          <a:solidFill>
                            <a:schemeClr val="lt1"/>
                          </a:solidFill>
                          <a:effectLst/>
                          <a:latin typeface="+mn-lt"/>
                          <a:ea typeface="+mn-ea"/>
                          <a:cs typeface="+mn-cs"/>
                        </a:rPr>
                        <a:t> </a:t>
                      </a:r>
                    </a:p>
                    <a:p>
                      <a:endParaRPr lang="en-US" sz="1200" dirty="0"/>
                    </a:p>
                  </a:txBody>
                  <a:tcPr>
                    <a:solidFill>
                      <a:schemeClr val="accent2"/>
                    </a:solidFill>
                  </a:tcPr>
                </a:tc>
              </a:tr>
            </a:tbl>
          </a:graphicData>
        </a:graphic>
      </p:graphicFrame>
    </p:spTree>
    <p:extLst>
      <p:ext uri="{BB962C8B-B14F-4D97-AF65-F5344CB8AC3E}">
        <p14:creationId xmlns:p14="http://schemas.microsoft.com/office/powerpoint/2010/main" val="2511969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174"/>
            <a:ext cx="8229600" cy="707946"/>
          </a:xfrm>
        </p:spPr>
        <p:txBody>
          <a:bodyPr>
            <a:normAutofit/>
          </a:bodyPr>
          <a:lstStyle/>
          <a:p>
            <a:r>
              <a:rPr lang="ru-RU" sz="1600" b="1" dirty="0">
                <a:solidFill>
                  <a:srgbClr val="002060"/>
                </a:solidFill>
              </a:rPr>
              <a:t>Условия поступления на программы бакалавриата КИМЭП </a:t>
            </a:r>
            <a:r>
              <a:rPr lang="ru-RU" sz="1600" b="1" dirty="0" smtClean="0">
                <a:solidFill>
                  <a:srgbClr val="002060"/>
                </a:solidFill>
              </a:rPr>
              <a:t/>
            </a:r>
            <a:br>
              <a:rPr lang="ru-RU" sz="1600" b="1" dirty="0" smtClean="0">
                <a:solidFill>
                  <a:srgbClr val="002060"/>
                </a:solidFill>
              </a:rPr>
            </a:br>
            <a:r>
              <a:rPr lang="ru-RU" sz="1600" b="1" dirty="0" smtClean="0">
                <a:solidFill>
                  <a:srgbClr val="FF0000"/>
                </a:solidFill>
              </a:rPr>
              <a:t>для международных студентов</a:t>
            </a:r>
            <a:endParaRPr lang="en-US" sz="1600" dirty="0">
              <a:solidFill>
                <a:srgbClr val="FF0000"/>
              </a:solidFill>
            </a:endParaRPr>
          </a:p>
        </p:txBody>
      </p:sp>
      <p:graphicFrame>
        <p:nvGraphicFramePr>
          <p:cNvPr id="4" name="Content Placeholder 3"/>
          <p:cNvGraphicFramePr>
            <a:graphicFrameLocks noGrp="1"/>
          </p:cNvGraphicFramePr>
          <p:nvPr>
            <p:ph idx="1"/>
            <p:extLst/>
          </p:nvPr>
        </p:nvGraphicFramePr>
        <p:xfrm>
          <a:off x="323528" y="931440"/>
          <a:ext cx="2340793" cy="1722120"/>
        </p:xfrm>
        <a:graphic>
          <a:graphicData uri="http://schemas.openxmlformats.org/drawingml/2006/table">
            <a:tbl>
              <a:tblPr firstRow="1" bandRow="1">
                <a:tableStyleId>{5C22544A-7EE6-4342-B048-85BDC9FD1C3A}</a:tableStyleId>
              </a:tblPr>
              <a:tblGrid>
                <a:gridCol w="2340793"/>
              </a:tblGrid>
              <a:tr h="1657909">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ru-RU" sz="1200" b="1"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ru-RU" sz="1100" b="1" dirty="0" smtClean="0">
                          <a:solidFill>
                            <a:schemeClr val="bg1"/>
                          </a:solidFill>
                        </a:rPr>
                        <a:t>Аттестат о среднем образовании </a:t>
                      </a:r>
                    </a:p>
                    <a:p>
                      <a:pPr marL="0" marR="0" lvl="0" indent="0" algn="ctr" defTabSz="914400" rtl="0" eaLnBrk="1" fontAlgn="auto" latinLnBrk="0" hangingPunct="1">
                        <a:lnSpc>
                          <a:spcPct val="100000"/>
                        </a:lnSpc>
                        <a:spcBef>
                          <a:spcPts val="0"/>
                        </a:spcBef>
                        <a:spcAft>
                          <a:spcPts val="0"/>
                        </a:spcAft>
                        <a:buClrTx/>
                        <a:buSzTx/>
                        <a:buFont typeface="+mj-lt"/>
                        <a:buNone/>
                        <a:tabLst/>
                        <a:defRPr/>
                      </a:pPr>
                      <a:endParaRPr lang="ru-RU" sz="1100" b="1"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ru-RU" sz="1100" b="1" dirty="0" smtClean="0">
                          <a:solidFill>
                            <a:schemeClr val="bg1"/>
                          </a:solidFill>
                        </a:rPr>
                        <a:t>*Все предоставленные документы в приемную комиссию  должны быть на русском, казахском или английском яз.</a:t>
                      </a:r>
                    </a:p>
                    <a:p>
                      <a:endParaRPr lang="en-US" sz="1100" dirty="0" smtClean="0"/>
                    </a:p>
                    <a:p>
                      <a:endParaRPr lang="en-US" dirty="0"/>
                    </a:p>
                  </a:txBody>
                  <a:tcPr>
                    <a:solidFill>
                      <a:schemeClr val="accent4">
                        <a:lumMod val="75000"/>
                      </a:schemeClr>
                    </a:solidFill>
                  </a:tcPr>
                </a:tc>
              </a:tr>
            </a:tbl>
          </a:graphicData>
        </a:graphic>
      </p:graphicFrame>
      <p:graphicFrame>
        <p:nvGraphicFramePr>
          <p:cNvPr id="5" name="Content Placeholder 3"/>
          <p:cNvGraphicFramePr>
            <a:graphicFrameLocks/>
          </p:cNvGraphicFramePr>
          <p:nvPr>
            <p:extLst/>
          </p:nvPr>
        </p:nvGraphicFramePr>
        <p:xfrm>
          <a:off x="2827775" y="931441"/>
          <a:ext cx="2952328" cy="1716748"/>
        </p:xfrm>
        <a:graphic>
          <a:graphicData uri="http://schemas.openxmlformats.org/drawingml/2006/table">
            <a:tbl>
              <a:tblPr firstRow="1" bandRow="1">
                <a:tableStyleId>{5C22544A-7EE6-4342-B048-85BDC9FD1C3A}</a:tableStyleId>
              </a:tblPr>
              <a:tblGrid>
                <a:gridCol w="2952328"/>
              </a:tblGrid>
              <a:tr h="1716748">
                <a:tc>
                  <a:txBody>
                    <a:bodyPr/>
                    <a:lstStyle/>
                    <a:p>
                      <a:pPr marL="0" indent="0" algn="ctr">
                        <a:buFont typeface="Wingdings" panose="05000000000000000000" pitchFamily="2" charset="2"/>
                        <a:buNone/>
                      </a:pPr>
                      <a:endParaRPr lang="ru-RU" sz="1400" b="1" i="0" kern="1200" dirty="0" smtClean="0">
                        <a:solidFill>
                          <a:schemeClr val="lt1"/>
                        </a:solidFill>
                        <a:effectLst/>
                        <a:latin typeface="+mn-lt"/>
                        <a:ea typeface="+mn-ea"/>
                        <a:cs typeface="+mn-cs"/>
                      </a:endParaRPr>
                    </a:p>
                    <a:p>
                      <a:pPr marL="0" indent="0" algn="ctr">
                        <a:buFont typeface="Wingdings" panose="05000000000000000000" pitchFamily="2" charset="2"/>
                        <a:buNone/>
                      </a:pPr>
                      <a:r>
                        <a:rPr lang="ru-RU" sz="1400" b="1" i="0" kern="1200" dirty="0" smtClean="0">
                          <a:solidFill>
                            <a:schemeClr val="lt1"/>
                          </a:solidFill>
                          <a:effectLst/>
                          <a:latin typeface="+mn-lt"/>
                          <a:ea typeface="+mn-ea"/>
                          <a:cs typeface="+mn-cs"/>
                        </a:rPr>
                        <a:t>Прием иностранных граждан на обучение осуществляется в виде  </a:t>
                      </a:r>
                      <a:r>
                        <a:rPr lang="ru-RU" sz="1400" b="1" i="0" kern="1200" dirty="0" smtClean="0">
                          <a:solidFill>
                            <a:schemeClr val="bg1"/>
                          </a:solidFill>
                          <a:effectLst/>
                          <a:latin typeface="+mn-lt"/>
                          <a:ea typeface="+mn-ea"/>
                          <a:cs typeface="+mn-cs"/>
                        </a:rPr>
                        <a:t>собеседования</a:t>
                      </a:r>
                      <a:r>
                        <a:rPr lang="ru-RU" sz="1400" b="1" i="0" kern="1200" baseline="0" dirty="0" smtClean="0">
                          <a:solidFill>
                            <a:schemeClr val="bg1"/>
                          </a:solidFill>
                          <a:effectLst/>
                          <a:latin typeface="+mn-lt"/>
                          <a:ea typeface="+mn-ea"/>
                          <a:cs typeface="+mn-cs"/>
                        </a:rPr>
                        <a:t> (</a:t>
                      </a:r>
                      <a:r>
                        <a:rPr lang="ru-RU" sz="1400" b="1" i="0" kern="1200" baseline="0" dirty="0" smtClean="0">
                          <a:solidFill>
                            <a:schemeClr val="lt1"/>
                          </a:solidFill>
                          <a:effectLst/>
                          <a:latin typeface="+mn-lt"/>
                          <a:ea typeface="+mn-ea"/>
                          <a:cs typeface="+mn-cs"/>
                        </a:rPr>
                        <a:t>онлайн-интервью в виде вопросов*)</a:t>
                      </a:r>
                    </a:p>
                  </a:txBody>
                  <a:tcPr/>
                </a:tc>
              </a:tr>
            </a:tbl>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3976787386"/>
              </p:ext>
            </p:extLst>
          </p:nvPr>
        </p:nvGraphicFramePr>
        <p:xfrm>
          <a:off x="5940152" y="931440"/>
          <a:ext cx="2746648" cy="1649171"/>
        </p:xfrm>
        <a:graphic>
          <a:graphicData uri="http://schemas.openxmlformats.org/drawingml/2006/table">
            <a:tbl>
              <a:tblPr firstRow="1" bandRow="1">
                <a:tableStyleId>{5C22544A-7EE6-4342-B048-85BDC9FD1C3A}</a:tableStyleId>
              </a:tblPr>
              <a:tblGrid>
                <a:gridCol w="2746648"/>
              </a:tblGrid>
              <a:tr h="16491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b="1" i="0" kern="1200" baseline="0" dirty="0" smtClean="0">
                          <a:solidFill>
                            <a:schemeClr val="lt1"/>
                          </a:solidFill>
                          <a:effectLst/>
                          <a:latin typeface="+mn-lt"/>
                          <a:ea typeface="+mn-ea"/>
                          <a:cs typeface="+mn-cs"/>
                        </a:rPr>
                        <a:t>*Абитуриент может ответить на эти вопросы сразу после заполнения онлайн заявления или в любой другой период соответствующий требованиям подачи документов. </a:t>
                      </a:r>
                      <a:endParaRPr lang="en-US" sz="1400" b="1" dirty="0" smtClean="0"/>
                    </a:p>
                    <a:p>
                      <a:endParaRPr lang="en-US" sz="1400" dirty="0"/>
                    </a:p>
                  </a:txBody>
                  <a:tcPr>
                    <a:solidFill>
                      <a:schemeClr val="accent5">
                        <a:lumMod val="75000"/>
                      </a:schemeClr>
                    </a:solidFill>
                  </a:tcPr>
                </a:tc>
              </a:tr>
            </a:tbl>
          </a:graphicData>
        </a:graphic>
      </p:graphicFrame>
      <p:graphicFrame>
        <p:nvGraphicFramePr>
          <p:cNvPr id="8" name="Content Placeholder 3"/>
          <p:cNvGraphicFramePr>
            <a:graphicFrameLocks/>
          </p:cNvGraphicFramePr>
          <p:nvPr>
            <p:extLst/>
          </p:nvPr>
        </p:nvGraphicFramePr>
        <p:xfrm>
          <a:off x="305948" y="2792142"/>
          <a:ext cx="2373067" cy="1935480"/>
        </p:xfrm>
        <a:graphic>
          <a:graphicData uri="http://schemas.openxmlformats.org/drawingml/2006/table">
            <a:tbl>
              <a:tblPr firstRow="1" bandRow="1">
                <a:tableStyleId>{5C22544A-7EE6-4342-B048-85BDC9FD1C3A}</a:tableStyleId>
              </a:tblPr>
              <a:tblGrid>
                <a:gridCol w="2373067"/>
              </a:tblGrid>
              <a:tr h="1800200">
                <a:tc>
                  <a:txBody>
                    <a:bodyPr/>
                    <a:lstStyle/>
                    <a:p>
                      <a:pPr marL="171450" indent="-171450">
                        <a:buFont typeface="Wingdings" panose="05000000000000000000" pitchFamily="2" charset="2"/>
                        <a:buChar char="ü"/>
                      </a:pPr>
                      <a:r>
                        <a:rPr lang="ru-RU" sz="1100" b="0" i="0" kern="1200" dirty="0" smtClean="0">
                          <a:solidFill>
                            <a:schemeClr val="lt1"/>
                          </a:solidFill>
                          <a:effectLst/>
                          <a:latin typeface="+mn-lt"/>
                          <a:ea typeface="+mn-ea"/>
                          <a:cs typeface="+mn-cs"/>
                        </a:rPr>
                        <a:t>Справка о наличии/отсутствии судимости</a:t>
                      </a:r>
                    </a:p>
                    <a:p>
                      <a:pPr marL="171450" indent="-171450">
                        <a:buFont typeface="Wingdings" panose="05000000000000000000" pitchFamily="2" charset="2"/>
                        <a:buChar char="ü"/>
                      </a:pPr>
                      <a:r>
                        <a:rPr lang="ru-RU" sz="1100" b="0" i="0" kern="1200" dirty="0" smtClean="0">
                          <a:solidFill>
                            <a:schemeClr val="lt1"/>
                          </a:solidFill>
                          <a:effectLst/>
                          <a:latin typeface="+mn-lt"/>
                          <a:ea typeface="+mn-ea"/>
                          <a:cs typeface="+mn-cs"/>
                        </a:rPr>
                        <a:t>Подтверждение наличия средств в виде справки из банка (ориентировочно 3000-3500</a:t>
                      </a:r>
                      <a:r>
                        <a:rPr lang="ru-RU" sz="1100" b="0" i="0" kern="1200" baseline="0" dirty="0" smtClean="0">
                          <a:solidFill>
                            <a:schemeClr val="lt1"/>
                          </a:solidFill>
                          <a:effectLst/>
                          <a:latin typeface="+mn-lt"/>
                          <a:ea typeface="+mn-ea"/>
                          <a:cs typeface="+mn-cs"/>
                        </a:rPr>
                        <a:t> долларов)</a:t>
                      </a:r>
                    </a:p>
                    <a:p>
                      <a:pPr marL="171450" indent="-171450">
                        <a:buFont typeface="Wingdings" panose="05000000000000000000" pitchFamily="2" charset="2"/>
                        <a:buChar char="ü"/>
                      </a:pPr>
                      <a:r>
                        <a:rPr lang="ru-RU" sz="1100" b="0" i="0" kern="1200" baseline="0" dirty="0" smtClean="0">
                          <a:solidFill>
                            <a:schemeClr val="lt1"/>
                          </a:solidFill>
                          <a:effectLst/>
                          <a:latin typeface="+mn-lt"/>
                          <a:ea typeface="+mn-ea"/>
                          <a:cs typeface="+mn-cs"/>
                        </a:rPr>
                        <a:t>Студенты, получившие 100% гранты могут не предоставлять справку из банка</a:t>
                      </a:r>
                    </a:p>
                    <a:p>
                      <a:pPr marL="171450" indent="-171450">
                        <a:buFont typeface="Wingdings" panose="05000000000000000000" pitchFamily="2" charset="2"/>
                        <a:buChar char="ü"/>
                      </a:pPr>
                      <a:r>
                        <a:rPr lang="ru-RU" sz="1100" b="0" i="0" kern="1200" baseline="0" dirty="0" smtClean="0">
                          <a:solidFill>
                            <a:schemeClr val="lt1"/>
                          </a:solidFill>
                          <a:effectLst/>
                          <a:latin typeface="+mn-lt"/>
                          <a:ea typeface="+mn-ea"/>
                          <a:cs typeface="+mn-cs"/>
                        </a:rPr>
                        <a:t>Крайний срок подачи этих документов: 10 августа</a:t>
                      </a:r>
                      <a:endParaRPr lang="en-US" dirty="0"/>
                    </a:p>
                  </a:txBody>
                  <a:tcPr>
                    <a:solidFill>
                      <a:schemeClr val="accent4">
                        <a:lumMod val="75000"/>
                      </a:schemeClr>
                    </a:solidFill>
                  </a:tcPr>
                </a:tc>
              </a:tr>
            </a:tbl>
          </a:graphicData>
        </a:graphic>
      </p:graphicFrame>
      <p:graphicFrame>
        <p:nvGraphicFramePr>
          <p:cNvPr id="9" name="Content Placeholder 3"/>
          <p:cNvGraphicFramePr>
            <a:graphicFrameLocks/>
          </p:cNvGraphicFramePr>
          <p:nvPr>
            <p:extLst/>
          </p:nvPr>
        </p:nvGraphicFramePr>
        <p:xfrm>
          <a:off x="2831932" y="2792142"/>
          <a:ext cx="2952328" cy="1935480"/>
        </p:xfrm>
        <a:graphic>
          <a:graphicData uri="http://schemas.openxmlformats.org/drawingml/2006/table">
            <a:tbl>
              <a:tblPr firstRow="1" bandRow="1">
                <a:tableStyleId>{5C22544A-7EE6-4342-B048-85BDC9FD1C3A}</a:tableStyleId>
              </a:tblPr>
              <a:tblGrid>
                <a:gridCol w="2952328"/>
              </a:tblGrid>
              <a:tr h="1935480">
                <a:tc>
                  <a:txBody>
                    <a:bodyPr/>
                    <a:lstStyle/>
                    <a:p>
                      <a:pPr marL="0" indent="0" algn="l">
                        <a:buFont typeface="Wingdings" panose="05000000000000000000" pitchFamily="2" charset="2"/>
                        <a:buNone/>
                      </a:pPr>
                      <a:r>
                        <a:rPr lang="ru-RU" sz="1400" b="1" i="0" kern="1200" baseline="0" dirty="0" smtClean="0">
                          <a:solidFill>
                            <a:schemeClr val="lt1"/>
                          </a:solidFill>
                          <a:effectLst/>
                          <a:latin typeface="+mn-lt"/>
                          <a:ea typeface="+mn-ea"/>
                          <a:cs typeface="+mn-cs"/>
                        </a:rPr>
                        <a:t>Нострификация – обязательный процесс для всех международных студентов</a:t>
                      </a:r>
                    </a:p>
                    <a:p>
                      <a:pPr marL="171450" indent="-171450" algn="l">
                        <a:buFont typeface="Wingdings" panose="05000000000000000000" pitchFamily="2" charset="2"/>
                        <a:buChar char="ü"/>
                      </a:pPr>
                      <a:r>
                        <a:rPr lang="ru-RU" sz="1100" b="0" i="0" kern="1200" dirty="0" smtClean="0">
                          <a:solidFill>
                            <a:schemeClr val="lt1"/>
                          </a:solidFill>
                          <a:effectLst/>
                          <a:latin typeface="+mn-lt"/>
                          <a:ea typeface="+mn-ea"/>
                          <a:cs typeface="+mn-cs"/>
                        </a:rPr>
                        <a:t>Все документы об образовании, выданные зарубежными организациями образования должны пройти процедуру нострификации </a:t>
                      </a:r>
                    </a:p>
                    <a:p>
                      <a:pPr marL="171450" indent="-171450" algn="l">
                        <a:buFont typeface="Wingdings" panose="05000000000000000000" pitchFamily="2" charset="2"/>
                        <a:buChar char="ü"/>
                      </a:pPr>
                      <a:r>
                        <a:rPr lang="ru-RU" sz="1100" b="0" i="0" kern="1200" dirty="0" smtClean="0">
                          <a:solidFill>
                            <a:schemeClr val="lt1"/>
                          </a:solidFill>
                          <a:effectLst/>
                          <a:latin typeface="+mn-lt"/>
                          <a:ea typeface="+mn-ea"/>
                          <a:cs typeface="+mn-cs"/>
                        </a:rPr>
                        <a:t>Процедура нострификации должна быть пройдена в течение первого семестра </a:t>
                      </a:r>
                      <a:r>
                        <a:rPr lang="ru-RU" sz="1800" b="0" i="0" kern="1200" dirty="0" smtClean="0">
                          <a:solidFill>
                            <a:schemeClr val="lt1"/>
                          </a:solidFill>
                          <a:effectLst/>
                          <a:latin typeface="+mn-lt"/>
                          <a:ea typeface="+mn-ea"/>
                          <a:cs typeface="+mn-cs"/>
                        </a:rPr>
                        <a:t> </a:t>
                      </a:r>
                      <a:endParaRPr lang="ru-RU" sz="1100" b="1" i="0" kern="1200" baseline="0" dirty="0" smtClean="0">
                        <a:solidFill>
                          <a:schemeClr val="lt1"/>
                        </a:solidFill>
                        <a:effectLst/>
                        <a:latin typeface="+mn-lt"/>
                        <a:ea typeface="+mn-ea"/>
                        <a:cs typeface="+mn-cs"/>
                      </a:endParaRPr>
                    </a:p>
                  </a:txBody>
                  <a:tcPr/>
                </a:tc>
              </a:tr>
            </a:tbl>
          </a:graphicData>
        </a:graphic>
      </p:graphicFrame>
      <p:graphicFrame>
        <p:nvGraphicFramePr>
          <p:cNvPr id="10" name="Content Placeholder 3"/>
          <p:cNvGraphicFramePr>
            <a:graphicFrameLocks/>
          </p:cNvGraphicFramePr>
          <p:nvPr>
            <p:extLst>
              <p:ext uri="{D42A27DB-BD31-4B8C-83A1-F6EECF244321}">
                <p14:modId xmlns:p14="http://schemas.microsoft.com/office/powerpoint/2010/main" val="3786346829"/>
              </p:ext>
            </p:extLst>
          </p:nvPr>
        </p:nvGraphicFramePr>
        <p:xfrm>
          <a:off x="5906009" y="2792142"/>
          <a:ext cx="2746648" cy="1935480"/>
        </p:xfrm>
        <a:graphic>
          <a:graphicData uri="http://schemas.openxmlformats.org/drawingml/2006/table">
            <a:tbl>
              <a:tblPr firstRow="1" bandRow="1">
                <a:tableStyleId>{5C22544A-7EE6-4342-B048-85BDC9FD1C3A}</a:tableStyleId>
              </a:tblPr>
              <a:tblGrid>
                <a:gridCol w="2746648"/>
              </a:tblGrid>
              <a:tr h="1935480">
                <a:tc>
                  <a:txBody>
                    <a:bodyPr/>
                    <a:lstStyle/>
                    <a:p>
                      <a:r>
                        <a:rPr lang="ru-RU" sz="1200" b="1" i="0" kern="1200" dirty="0" smtClean="0">
                          <a:solidFill>
                            <a:schemeClr val="lt1"/>
                          </a:solidFill>
                          <a:effectLst/>
                          <a:latin typeface="+mn-lt"/>
                          <a:ea typeface="+mn-ea"/>
                          <a:cs typeface="+mn-cs"/>
                        </a:rPr>
                        <a:t>Касательно нострификации обращайтесь</a:t>
                      </a:r>
                      <a:r>
                        <a:rPr lang="ru-RU" sz="1200" b="1" i="0" kern="1200" baseline="0" dirty="0" smtClean="0">
                          <a:solidFill>
                            <a:schemeClr val="lt1"/>
                          </a:solidFill>
                          <a:effectLst/>
                          <a:latin typeface="+mn-lt"/>
                          <a:ea typeface="+mn-ea"/>
                          <a:cs typeface="+mn-cs"/>
                        </a:rPr>
                        <a:t> в офис регистрации: </a:t>
                      </a:r>
                    </a:p>
                    <a:p>
                      <a:endParaRPr lang="ru-RU" sz="1200" b="1" i="0" kern="1200" baseline="0" dirty="0" smtClean="0">
                        <a:solidFill>
                          <a:schemeClr val="lt1"/>
                        </a:solidFill>
                        <a:effectLst/>
                        <a:latin typeface="+mn-lt"/>
                        <a:ea typeface="+mn-ea"/>
                        <a:cs typeface="+mn-cs"/>
                      </a:endParaRPr>
                    </a:p>
                    <a:p>
                      <a:r>
                        <a:rPr lang="ru-RU" sz="1200" b="1" i="0" kern="1200" baseline="0" dirty="0" smtClean="0">
                          <a:solidFill>
                            <a:schemeClr val="lt1"/>
                          </a:solidFill>
                          <a:effectLst/>
                          <a:latin typeface="+mn-lt"/>
                          <a:ea typeface="+mn-ea"/>
                          <a:cs typeface="+mn-cs"/>
                        </a:rPr>
                        <a:t>Айнур Мухамеджанова</a:t>
                      </a:r>
                      <a:r>
                        <a:rPr lang="ru-RU" sz="1200" dirty="0" smtClean="0"/>
                        <a:t/>
                      </a:r>
                      <a:br>
                        <a:rPr lang="ru-RU" sz="1200" dirty="0" smtClean="0"/>
                      </a:br>
                      <a:r>
                        <a:rPr lang="ru-RU" sz="1200" b="0" i="0" kern="1200" dirty="0" smtClean="0">
                          <a:solidFill>
                            <a:schemeClr val="lt1"/>
                          </a:solidFill>
                          <a:effectLst/>
                          <a:latin typeface="+mn-lt"/>
                          <a:ea typeface="+mn-ea"/>
                          <a:cs typeface="+mn-cs"/>
                        </a:rPr>
                        <a:t>Старший Специалист</a:t>
                      </a:r>
                      <a:r>
                        <a:rPr lang="ru-RU" sz="1200" dirty="0" smtClean="0"/>
                        <a:t/>
                      </a:r>
                      <a:br>
                        <a:rPr lang="ru-RU" sz="1200" dirty="0" smtClean="0"/>
                      </a:br>
                      <a:r>
                        <a:rPr lang="ru-RU" sz="1200" b="0" i="0" kern="1200" dirty="0" smtClean="0">
                          <a:solidFill>
                            <a:schemeClr val="lt1"/>
                          </a:solidFill>
                          <a:effectLst/>
                          <a:latin typeface="+mn-lt"/>
                          <a:ea typeface="+mn-ea"/>
                          <a:cs typeface="+mn-cs"/>
                        </a:rPr>
                        <a:t>Офис Регистратуры,</a:t>
                      </a:r>
                      <a:r>
                        <a:rPr lang="ru-RU" sz="1200" dirty="0" smtClean="0"/>
                        <a:t/>
                      </a:r>
                      <a:br>
                        <a:rPr lang="ru-RU" sz="1200" dirty="0" smtClean="0"/>
                      </a:br>
                      <a:r>
                        <a:rPr lang="ru-RU" sz="1200" b="0" i="0" kern="1200" dirty="0" smtClean="0">
                          <a:solidFill>
                            <a:schemeClr val="lt1"/>
                          </a:solidFill>
                          <a:effectLst/>
                          <a:latin typeface="+mn-lt"/>
                          <a:ea typeface="+mn-ea"/>
                          <a:cs typeface="+mn-cs"/>
                        </a:rPr>
                        <a:t>Тел: 8 (727) 270-43-14 (3239)</a:t>
                      </a:r>
                      <a:r>
                        <a:rPr lang="ru-RU" sz="1200" dirty="0" smtClean="0"/>
                        <a:t/>
                      </a:r>
                      <a:br>
                        <a:rPr lang="ru-RU" sz="1200" dirty="0" smtClean="0"/>
                      </a:br>
                      <a:r>
                        <a:rPr lang="ru-RU" sz="1200" b="0" i="0" kern="1200" dirty="0" smtClean="0">
                          <a:solidFill>
                            <a:schemeClr val="lt1"/>
                          </a:solidFill>
                          <a:effectLst/>
                          <a:latin typeface="+mn-lt"/>
                          <a:ea typeface="+mn-ea"/>
                          <a:cs typeface="+mn-cs"/>
                        </a:rPr>
                        <a:t>E-mail: </a:t>
                      </a:r>
                      <a:r>
                        <a:rPr lang="ru-RU" sz="1200" b="0" i="0" kern="1200" dirty="0" smtClean="0">
                          <a:solidFill>
                            <a:schemeClr val="lt1"/>
                          </a:solidFill>
                          <a:effectLst/>
                          <a:latin typeface="+mn-lt"/>
                          <a:ea typeface="+mn-ea"/>
                          <a:cs typeface="+mn-cs"/>
                          <a:hlinkClick r:id="rId2"/>
                        </a:rPr>
                        <a:t>ainur@kimep.kz</a:t>
                      </a:r>
                      <a:endParaRPr lang="en-US" sz="1200" dirty="0"/>
                    </a:p>
                  </a:txBody>
                  <a:tcPr>
                    <a:solidFill>
                      <a:schemeClr val="accent5">
                        <a:lumMod val="75000"/>
                      </a:schemeClr>
                    </a:solidFill>
                  </a:tcPr>
                </a:tc>
              </a:tr>
            </a:tbl>
          </a:graphicData>
        </a:graphic>
      </p:graphicFrame>
    </p:spTree>
    <p:extLst>
      <p:ext uri="{BB962C8B-B14F-4D97-AF65-F5344CB8AC3E}">
        <p14:creationId xmlns:p14="http://schemas.microsoft.com/office/powerpoint/2010/main" val="2344110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602" y="0"/>
            <a:ext cx="8229600" cy="857250"/>
          </a:xfrm>
        </p:spPr>
        <p:txBody>
          <a:bodyPr>
            <a:normAutofit/>
          </a:bodyPr>
          <a:lstStyle/>
          <a:p>
            <a:r>
              <a:rPr lang="ru-RU" sz="3200" b="1" dirty="0" smtClean="0"/>
              <a:t>Академические программы бакалавриата </a:t>
            </a:r>
            <a:endParaRPr lang="en-US" sz="3200" b="1" dirty="0"/>
          </a:p>
        </p:txBody>
      </p:sp>
      <p:graphicFrame>
        <p:nvGraphicFramePr>
          <p:cNvPr id="4" name="Content Placeholder 3"/>
          <p:cNvGraphicFramePr>
            <a:graphicFrameLocks noGrp="1"/>
          </p:cNvGraphicFramePr>
          <p:nvPr>
            <p:ph idx="1"/>
            <p:extLst/>
          </p:nvPr>
        </p:nvGraphicFramePr>
        <p:xfrm>
          <a:off x="275601" y="916734"/>
          <a:ext cx="4172567" cy="500409"/>
        </p:xfrm>
        <a:graphic>
          <a:graphicData uri="http://schemas.openxmlformats.org/drawingml/2006/table">
            <a:tbl>
              <a:tblPr firstRow="1" bandRow="1">
                <a:tableStyleId>{5C22544A-7EE6-4342-B048-85BDC9FD1C3A}</a:tableStyleId>
              </a:tblPr>
              <a:tblGrid>
                <a:gridCol w="4172567"/>
              </a:tblGrid>
              <a:tr h="500409">
                <a:tc>
                  <a:txBody>
                    <a:bodyPr/>
                    <a:lstStyle/>
                    <a:p>
                      <a:r>
                        <a:rPr lang="ru-RU" sz="2000" baseline="0" dirty="0" smtClean="0"/>
                        <a:t>ВСЕГО: 14 программ бакалавриата</a:t>
                      </a:r>
                      <a:endParaRPr lang="en-US" sz="2000" dirty="0"/>
                    </a:p>
                  </a:txBody>
                  <a:tcPr>
                    <a:solidFill>
                      <a:schemeClr val="accent1">
                        <a:lumMod val="75000"/>
                      </a:schemeClr>
                    </a:solidFill>
                  </a:tcPr>
                </a:tc>
              </a:tr>
            </a:tbl>
          </a:graphicData>
        </a:graphic>
      </p:graphicFrame>
      <p:graphicFrame>
        <p:nvGraphicFramePr>
          <p:cNvPr id="5" name="Table 4"/>
          <p:cNvGraphicFramePr>
            <a:graphicFrameLocks noGrp="1"/>
          </p:cNvGraphicFramePr>
          <p:nvPr>
            <p:extLst/>
          </p:nvPr>
        </p:nvGraphicFramePr>
        <p:xfrm>
          <a:off x="275602" y="1494869"/>
          <a:ext cx="2160240" cy="3240360"/>
        </p:xfrm>
        <a:graphic>
          <a:graphicData uri="http://schemas.openxmlformats.org/drawingml/2006/table">
            <a:tbl>
              <a:tblPr firstRow="1" bandRow="1">
                <a:tableStyleId>{5C22544A-7EE6-4342-B048-85BDC9FD1C3A}</a:tableStyleId>
              </a:tblPr>
              <a:tblGrid>
                <a:gridCol w="2160240"/>
              </a:tblGrid>
              <a:tr h="3240360">
                <a:tc>
                  <a:txBody>
                    <a:bodyPr/>
                    <a:lstStyle/>
                    <a:p>
                      <a:r>
                        <a:rPr lang="ru-RU" sz="2000" dirty="0" smtClean="0"/>
                        <a:t>Факультет бизнеса</a:t>
                      </a:r>
                      <a:endParaRPr lang="en-US" sz="2000" dirty="0" smtClean="0"/>
                    </a:p>
                    <a:p>
                      <a:endParaRPr lang="ru-RU" sz="2000" dirty="0" smtClean="0"/>
                    </a:p>
                    <a:p>
                      <a:pPr marL="285750" indent="-285750">
                        <a:buFont typeface="Arial" panose="020B0604020202020204" pitchFamily="34" charset="0"/>
                        <a:buChar char="•"/>
                      </a:pPr>
                      <a:r>
                        <a:rPr lang="ru-RU" sz="1600" dirty="0" smtClean="0">
                          <a:solidFill>
                            <a:schemeClr val="tx1"/>
                          </a:solidFill>
                        </a:rPr>
                        <a:t>Учет</a:t>
                      </a:r>
                      <a:r>
                        <a:rPr lang="ru-RU" sz="1600" baseline="0" dirty="0" smtClean="0">
                          <a:solidFill>
                            <a:schemeClr val="tx1"/>
                          </a:solidFill>
                        </a:rPr>
                        <a:t> и аудит</a:t>
                      </a:r>
                    </a:p>
                    <a:p>
                      <a:pPr marL="285750" indent="-285750">
                        <a:buFont typeface="Arial" panose="020B0604020202020204" pitchFamily="34" charset="0"/>
                        <a:buChar char="•"/>
                      </a:pPr>
                      <a:r>
                        <a:rPr lang="ru-RU" sz="1600" baseline="0" dirty="0" smtClean="0">
                          <a:solidFill>
                            <a:schemeClr val="tx1"/>
                          </a:solidFill>
                        </a:rPr>
                        <a:t>Финансы</a:t>
                      </a:r>
                    </a:p>
                    <a:p>
                      <a:pPr marL="285750" indent="-285750">
                        <a:buFont typeface="Arial" panose="020B0604020202020204" pitchFamily="34" charset="0"/>
                        <a:buChar char="•"/>
                      </a:pPr>
                      <a:r>
                        <a:rPr lang="ru-RU" sz="1600" baseline="0" dirty="0" smtClean="0">
                          <a:solidFill>
                            <a:schemeClr val="tx1"/>
                          </a:solidFill>
                        </a:rPr>
                        <a:t>Маркетинг</a:t>
                      </a:r>
                    </a:p>
                    <a:p>
                      <a:pPr marL="285750" indent="-285750">
                        <a:buFont typeface="Arial" panose="020B0604020202020204" pitchFamily="34" charset="0"/>
                        <a:buChar char="•"/>
                      </a:pPr>
                      <a:r>
                        <a:rPr lang="ru-RU" sz="1600" baseline="0" dirty="0" smtClean="0">
                          <a:solidFill>
                            <a:schemeClr val="tx1"/>
                          </a:solidFill>
                        </a:rPr>
                        <a:t>Менеджмент</a:t>
                      </a:r>
                    </a:p>
                    <a:p>
                      <a:pPr marL="285750" indent="-285750">
                        <a:buFont typeface="Arial" panose="020B0604020202020204" pitchFamily="34" charset="0"/>
                        <a:buChar char="•"/>
                      </a:pPr>
                      <a:r>
                        <a:rPr lang="ru-RU" sz="1600" baseline="0" dirty="0" smtClean="0">
                          <a:solidFill>
                            <a:schemeClr val="tx1"/>
                          </a:solidFill>
                        </a:rPr>
                        <a:t>Информационные системы в бизнесе</a:t>
                      </a:r>
                      <a:endParaRPr lang="ru-RU" sz="1600" dirty="0" smtClean="0">
                        <a:solidFill>
                          <a:schemeClr val="tx1"/>
                        </a:solidFill>
                      </a:endParaRPr>
                    </a:p>
                    <a:p>
                      <a:endParaRPr lang="en-US" sz="1800" dirty="0"/>
                    </a:p>
                  </a:txBody>
                  <a:tcPr>
                    <a:solidFill>
                      <a:schemeClr val="accent2"/>
                    </a:solidFill>
                  </a:tcPr>
                </a:tc>
              </a:tr>
            </a:tbl>
          </a:graphicData>
        </a:graphic>
      </p:graphicFrame>
      <p:graphicFrame>
        <p:nvGraphicFramePr>
          <p:cNvPr id="6" name="Table 5"/>
          <p:cNvGraphicFramePr>
            <a:graphicFrameLocks noGrp="1"/>
          </p:cNvGraphicFramePr>
          <p:nvPr>
            <p:extLst/>
          </p:nvPr>
        </p:nvGraphicFramePr>
        <p:xfrm>
          <a:off x="2435842" y="1492383"/>
          <a:ext cx="2088232" cy="3240360"/>
        </p:xfrm>
        <a:graphic>
          <a:graphicData uri="http://schemas.openxmlformats.org/drawingml/2006/table">
            <a:tbl>
              <a:tblPr firstRow="1" bandRow="1">
                <a:tableStyleId>{5C22544A-7EE6-4342-B048-85BDC9FD1C3A}</a:tableStyleId>
              </a:tblPr>
              <a:tblGrid>
                <a:gridCol w="2088232"/>
              </a:tblGrid>
              <a:tr h="3240360">
                <a:tc>
                  <a:txBody>
                    <a:bodyPr/>
                    <a:lstStyle/>
                    <a:p>
                      <a:r>
                        <a:rPr lang="ru-RU" dirty="0" smtClean="0"/>
                        <a:t>Факультет социальных наук </a:t>
                      </a:r>
                      <a:endParaRPr lang="en-US" dirty="0" smtClean="0"/>
                    </a:p>
                    <a:p>
                      <a:endParaRPr lang="ru-RU" dirty="0" smtClean="0"/>
                    </a:p>
                    <a:p>
                      <a:pPr marL="285750" indent="-285750">
                        <a:buFont typeface="Arial" panose="020B0604020202020204" pitchFamily="34" charset="0"/>
                        <a:buChar char="•"/>
                      </a:pPr>
                      <a:r>
                        <a:rPr lang="ru-RU" sz="1600" dirty="0" smtClean="0">
                          <a:solidFill>
                            <a:schemeClr val="tx1"/>
                          </a:solidFill>
                        </a:rPr>
                        <a:t>Государственное и местное управление</a:t>
                      </a:r>
                    </a:p>
                    <a:p>
                      <a:pPr marL="285750" indent="-285750">
                        <a:buFont typeface="Arial" panose="020B0604020202020204" pitchFamily="34" charset="0"/>
                        <a:buChar char="•"/>
                      </a:pPr>
                      <a:r>
                        <a:rPr lang="ru-RU" sz="1600" dirty="0" smtClean="0">
                          <a:solidFill>
                            <a:schemeClr val="tx1"/>
                          </a:solidFill>
                        </a:rPr>
                        <a:t>Экономика</a:t>
                      </a:r>
                    </a:p>
                    <a:p>
                      <a:pPr marL="285750" indent="-285750">
                        <a:buFont typeface="Arial" panose="020B0604020202020204" pitchFamily="34" charset="0"/>
                        <a:buChar char="•"/>
                      </a:pPr>
                      <a:r>
                        <a:rPr lang="ru-RU" sz="1600" dirty="0" smtClean="0">
                          <a:solidFill>
                            <a:schemeClr val="tx1"/>
                          </a:solidFill>
                        </a:rPr>
                        <a:t>Журналистика</a:t>
                      </a:r>
                    </a:p>
                    <a:p>
                      <a:pPr marL="285750" indent="-285750">
                        <a:buFont typeface="Arial" panose="020B0604020202020204" pitchFamily="34" charset="0"/>
                        <a:buChar char="•"/>
                      </a:pPr>
                      <a:r>
                        <a:rPr lang="ru-RU" sz="1600" dirty="0" smtClean="0">
                          <a:solidFill>
                            <a:schemeClr val="tx1"/>
                          </a:solidFill>
                        </a:rPr>
                        <a:t>Международные</a:t>
                      </a:r>
                      <a:r>
                        <a:rPr lang="ru-RU" sz="1600" baseline="0" dirty="0" smtClean="0">
                          <a:solidFill>
                            <a:schemeClr val="tx1"/>
                          </a:solidFill>
                        </a:rPr>
                        <a:t> отношения</a:t>
                      </a:r>
                      <a:endParaRPr lang="en-US" sz="1600" dirty="0">
                        <a:solidFill>
                          <a:schemeClr val="tx1"/>
                        </a:solidFill>
                      </a:endParaRPr>
                    </a:p>
                  </a:txBody>
                  <a:tcPr>
                    <a:solidFill>
                      <a:schemeClr val="accent5">
                        <a:lumMod val="75000"/>
                      </a:schemeClr>
                    </a:solidFill>
                  </a:tcPr>
                </a:tc>
              </a:tr>
            </a:tbl>
          </a:graphicData>
        </a:graphic>
      </p:graphicFrame>
      <p:graphicFrame>
        <p:nvGraphicFramePr>
          <p:cNvPr id="7" name="Table 6"/>
          <p:cNvGraphicFramePr>
            <a:graphicFrameLocks noGrp="1"/>
          </p:cNvGraphicFramePr>
          <p:nvPr>
            <p:extLst/>
          </p:nvPr>
        </p:nvGraphicFramePr>
        <p:xfrm>
          <a:off x="4524074" y="1493889"/>
          <a:ext cx="2304256" cy="3238854"/>
        </p:xfrm>
        <a:graphic>
          <a:graphicData uri="http://schemas.openxmlformats.org/drawingml/2006/table">
            <a:tbl>
              <a:tblPr firstRow="1" bandRow="1">
                <a:tableStyleId>{5C22544A-7EE6-4342-B048-85BDC9FD1C3A}</a:tableStyleId>
              </a:tblPr>
              <a:tblGrid>
                <a:gridCol w="2304256"/>
              </a:tblGrid>
              <a:tr h="3238854">
                <a:tc>
                  <a:txBody>
                    <a:bodyPr/>
                    <a:lstStyle/>
                    <a:p>
                      <a:pPr algn="ctr"/>
                      <a:r>
                        <a:rPr lang="ru-RU" dirty="0" smtClean="0"/>
                        <a:t>Факультет гуманитарных наук и образования </a:t>
                      </a:r>
                    </a:p>
                    <a:p>
                      <a:pPr algn="ctr"/>
                      <a:endParaRPr lang="ru-RU" dirty="0" smtClean="0"/>
                    </a:p>
                    <a:p>
                      <a:pPr marL="285750" indent="-285750" algn="l">
                        <a:buFont typeface="Arial" panose="020B0604020202020204" pitchFamily="34" charset="0"/>
                        <a:buChar char="•"/>
                      </a:pPr>
                      <a:r>
                        <a:rPr lang="ru-RU" sz="1600" dirty="0" smtClean="0">
                          <a:solidFill>
                            <a:schemeClr val="tx1"/>
                          </a:solidFill>
                        </a:rPr>
                        <a:t>Иностранные языки: </a:t>
                      </a:r>
                      <a:r>
                        <a:rPr lang="en-US" sz="1600" dirty="0" smtClean="0">
                          <a:solidFill>
                            <a:schemeClr val="tx1"/>
                          </a:solidFill>
                        </a:rPr>
                        <a:t>2 </a:t>
                      </a:r>
                      <a:r>
                        <a:rPr lang="ru-RU" sz="1600" dirty="0" smtClean="0">
                          <a:solidFill>
                            <a:schemeClr val="tx1"/>
                          </a:solidFill>
                        </a:rPr>
                        <a:t>иностранных языка</a:t>
                      </a:r>
                    </a:p>
                    <a:p>
                      <a:pPr marL="285750" indent="-285750" algn="l">
                        <a:buFont typeface="Arial" panose="020B0604020202020204" pitchFamily="34" charset="0"/>
                        <a:buChar char="•"/>
                      </a:pPr>
                      <a:r>
                        <a:rPr lang="ru-RU" sz="1600" dirty="0" smtClean="0">
                          <a:solidFill>
                            <a:schemeClr val="tx1"/>
                          </a:solidFill>
                        </a:rPr>
                        <a:t>Переводческое дело</a:t>
                      </a:r>
                    </a:p>
                    <a:p>
                      <a:pPr marL="285750" indent="-285750" algn="l">
                        <a:buFont typeface="Arial" panose="020B0604020202020204" pitchFamily="34" charset="0"/>
                        <a:buChar char="•"/>
                      </a:pPr>
                      <a:r>
                        <a:rPr lang="ru-RU" sz="1600" dirty="0" smtClean="0">
                          <a:solidFill>
                            <a:schemeClr val="tx1"/>
                          </a:solidFill>
                        </a:rPr>
                        <a:t>Когнитивные науки</a:t>
                      </a:r>
                      <a:endParaRPr lang="en-US" sz="1600" dirty="0">
                        <a:solidFill>
                          <a:schemeClr val="tx1"/>
                        </a:solidFill>
                      </a:endParaRPr>
                    </a:p>
                  </a:txBody>
                  <a:tcPr>
                    <a:solidFill>
                      <a:schemeClr val="accent4">
                        <a:lumMod val="60000"/>
                        <a:lumOff val="40000"/>
                      </a:schemeClr>
                    </a:solidFill>
                  </a:tcPr>
                </a:tc>
              </a:tr>
            </a:tbl>
          </a:graphicData>
        </a:graphic>
      </p:graphicFrame>
      <p:graphicFrame>
        <p:nvGraphicFramePr>
          <p:cNvPr id="8" name="Table 7"/>
          <p:cNvGraphicFramePr>
            <a:graphicFrameLocks noGrp="1"/>
          </p:cNvGraphicFramePr>
          <p:nvPr>
            <p:extLst/>
          </p:nvPr>
        </p:nvGraphicFramePr>
        <p:xfrm>
          <a:off x="6828330" y="1492383"/>
          <a:ext cx="2000151" cy="3240360"/>
        </p:xfrm>
        <a:graphic>
          <a:graphicData uri="http://schemas.openxmlformats.org/drawingml/2006/table">
            <a:tbl>
              <a:tblPr firstRow="1" bandRow="1">
                <a:tableStyleId>{5C22544A-7EE6-4342-B048-85BDC9FD1C3A}</a:tableStyleId>
              </a:tblPr>
              <a:tblGrid>
                <a:gridCol w="2000151"/>
              </a:tblGrid>
              <a:tr h="3240360">
                <a:tc>
                  <a:txBody>
                    <a:bodyPr/>
                    <a:lstStyle/>
                    <a:p>
                      <a:endParaRPr lang="ru-RU" dirty="0" smtClean="0"/>
                    </a:p>
                    <a:p>
                      <a:pPr algn="ctr"/>
                      <a:r>
                        <a:rPr lang="ru-RU" dirty="0" smtClean="0"/>
                        <a:t>Школа права </a:t>
                      </a:r>
                    </a:p>
                    <a:p>
                      <a:pPr algn="ctr"/>
                      <a:endParaRPr lang="ru-RU" dirty="0" smtClean="0"/>
                    </a:p>
                    <a:p>
                      <a:endParaRPr lang="ru-RU" dirty="0" smtClean="0"/>
                    </a:p>
                    <a:p>
                      <a:pPr marL="285750" indent="-285750">
                        <a:buFont typeface="Arial" panose="020B0604020202020204" pitchFamily="34" charset="0"/>
                        <a:buChar char="•"/>
                      </a:pPr>
                      <a:r>
                        <a:rPr lang="ru-RU" sz="1600" dirty="0" smtClean="0">
                          <a:solidFill>
                            <a:schemeClr val="tx1"/>
                          </a:solidFill>
                        </a:rPr>
                        <a:t>Юриспруденция</a:t>
                      </a:r>
                    </a:p>
                    <a:p>
                      <a:endParaRPr lang="ru-RU" sz="1600" dirty="0" smtClean="0">
                        <a:solidFill>
                          <a:schemeClr val="tx1"/>
                        </a:solidFill>
                      </a:endParaRPr>
                    </a:p>
                    <a:p>
                      <a:pPr marL="285750" indent="-285750">
                        <a:buFont typeface="Arial" panose="020B0604020202020204" pitchFamily="34" charset="0"/>
                        <a:buChar char="•"/>
                      </a:pPr>
                      <a:r>
                        <a:rPr lang="ru-RU" sz="1600" dirty="0" smtClean="0">
                          <a:solidFill>
                            <a:schemeClr val="tx1"/>
                          </a:solidFill>
                        </a:rPr>
                        <a:t>Международное право</a:t>
                      </a:r>
                      <a:endParaRPr lang="en-US" sz="1600" dirty="0">
                        <a:solidFill>
                          <a:schemeClr val="tx1"/>
                        </a:solidFill>
                      </a:endParaRPr>
                    </a:p>
                  </a:txBody>
                  <a:tcPr>
                    <a:solidFill>
                      <a:srgbClr val="92D050"/>
                    </a:solidFill>
                  </a:tcPr>
                </a:tc>
              </a:tr>
            </a:tbl>
          </a:graphicData>
        </a:graphic>
      </p:graphicFrame>
      <p:graphicFrame>
        <p:nvGraphicFramePr>
          <p:cNvPr id="9" name="Content Placeholder 3"/>
          <p:cNvGraphicFramePr>
            <a:graphicFrameLocks/>
          </p:cNvGraphicFramePr>
          <p:nvPr>
            <p:extLst/>
          </p:nvPr>
        </p:nvGraphicFramePr>
        <p:xfrm>
          <a:off x="4448169" y="914845"/>
          <a:ext cx="4380312" cy="500409"/>
        </p:xfrm>
        <a:graphic>
          <a:graphicData uri="http://schemas.openxmlformats.org/drawingml/2006/table">
            <a:tbl>
              <a:tblPr firstRow="1" bandRow="1">
                <a:tableStyleId>{5C22544A-7EE6-4342-B048-85BDC9FD1C3A}</a:tableStyleId>
              </a:tblPr>
              <a:tblGrid>
                <a:gridCol w="4380312"/>
              </a:tblGrid>
              <a:tr h="500409">
                <a:tc>
                  <a:txBody>
                    <a:bodyPr/>
                    <a:lstStyle/>
                    <a:p>
                      <a:r>
                        <a:rPr lang="ru-RU" sz="2000" baseline="0" dirty="0" smtClean="0"/>
                        <a:t>Язык обучения: английский</a:t>
                      </a:r>
                      <a:endParaRPr lang="en-US" sz="2000" dirty="0"/>
                    </a:p>
                  </a:txBody>
                  <a:tcPr>
                    <a:solidFill>
                      <a:schemeClr val="tx2">
                        <a:lumMod val="60000"/>
                        <a:lumOff val="40000"/>
                      </a:schemeClr>
                    </a:solidFill>
                  </a:tcPr>
                </a:tc>
              </a:tr>
            </a:tbl>
          </a:graphicData>
        </a:graphic>
      </p:graphicFrame>
    </p:spTree>
    <p:extLst>
      <p:ext uri="{BB962C8B-B14F-4D97-AF65-F5344CB8AC3E}">
        <p14:creationId xmlns:p14="http://schemas.microsoft.com/office/powerpoint/2010/main" val="459210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1" y="3654"/>
            <a:ext cx="8691787" cy="546360"/>
          </a:xfrm>
        </p:spPr>
        <p:txBody>
          <a:bodyPr>
            <a:normAutofit/>
          </a:bodyPr>
          <a:lstStyle/>
          <a:p>
            <a:r>
              <a:rPr lang="ru-RU" sz="2000" b="1" dirty="0" smtClean="0"/>
              <a:t>В чем заключается уникальность академических программ КИМЭП </a:t>
            </a:r>
            <a:endParaRPr lang="en-US" sz="2000" dirty="0"/>
          </a:p>
        </p:txBody>
      </p:sp>
      <p:graphicFrame>
        <p:nvGraphicFramePr>
          <p:cNvPr id="4" name="Content Placeholder 3"/>
          <p:cNvGraphicFramePr>
            <a:graphicFrameLocks noGrp="1"/>
          </p:cNvGraphicFramePr>
          <p:nvPr>
            <p:ph idx="1"/>
            <p:extLst/>
          </p:nvPr>
        </p:nvGraphicFramePr>
        <p:xfrm>
          <a:off x="179512" y="483518"/>
          <a:ext cx="1490987" cy="4464420"/>
        </p:xfrm>
        <a:graphic>
          <a:graphicData uri="http://schemas.openxmlformats.org/drawingml/2006/table">
            <a:tbl>
              <a:tblPr firstRow="1" bandRow="1">
                <a:tableStyleId>{5C22544A-7EE6-4342-B048-85BDC9FD1C3A}</a:tableStyleId>
              </a:tblPr>
              <a:tblGrid>
                <a:gridCol w="1490987"/>
              </a:tblGrid>
              <a:tr h="4464420">
                <a:tc>
                  <a:txBody>
                    <a:bodyPr/>
                    <a:lstStyle/>
                    <a:p>
                      <a:pPr algn="l"/>
                      <a:r>
                        <a:rPr lang="ru-RU" sz="1200" dirty="0" smtClean="0"/>
                        <a:t>Наши преподаватели </a:t>
                      </a:r>
                      <a:r>
                        <a:rPr lang="ru-RU" sz="1200" b="1" kern="1200" dirty="0" smtClean="0">
                          <a:solidFill>
                            <a:schemeClr val="lt1"/>
                          </a:solidFill>
                          <a:latin typeface="+mn-lt"/>
                          <a:ea typeface="+mn-ea"/>
                          <a:cs typeface="+mn-cs"/>
                        </a:rPr>
                        <a:t>владеют не только теоретическими знаниями и навыками, но и имеют богатый практический опыт работы в индустрии</a:t>
                      </a:r>
                      <a:r>
                        <a:rPr lang="ru-RU" sz="1200" b="1" kern="1200" baseline="0" dirty="0" smtClean="0">
                          <a:solidFill>
                            <a:schemeClr val="lt1"/>
                          </a:solidFill>
                          <a:latin typeface="+mn-lt"/>
                          <a:ea typeface="+mn-ea"/>
                          <a:cs typeface="+mn-cs"/>
                        </a:rPr>
                        <a:t>. Одним из значимых  аспектов является научно-исследовательская деятельность. Их академические труды можно увидеть в признанных зарубежных изданиях.</a:t>
                      </a:r>
                      <a:endParaRPr lang="en-US" sz="1200" b="1" kern="1200" dirty="0">
                        <a:solidFill>
                          <a:schemeClr val="lt1"/>
                        </a:solidFill>
                        <a:latin typeface="+mn-lt"/>
                        <a:ea typeface="+mn-ea"/>
                        <a:cs typeface="+mn-cs"/>
                      </a:endParaRPr>
                    </a:p>
                  </a:txBody>
                  <a:tcPr/>
                </a:tc>
              </a:tr>
            </a:tbl>
          </a:graphicData>
        </a:graphic>
      </p:graphicFrame>
      <p:graphicFrame>
        <p:nvGraphicFramePr>
          <p:cNvPr id="5" name="Content Placeholder 3"/>
          <p:cNvGraphicFramePr>
            <a:graphicFrameLocks/>
          </p:cNvGraphicFramePr>
          <p:nvPr>
            <p:extLst/>
          </p:nvPr>
        </p:nvGraphicFramePr>
        <p:xfrm>
          <a:off x="1670498" y="483518"/>
          <a:ext cx="2126423" cy="1728192"/>
        </p:xfrm>
        <a:graphic>
          <a:graphicData uri="http://schemas.openxmlformats.org/drawingml/2006/table">
            <a:tbl>
              <a:tblPr firstRow="1" bandRow="1">
                <a:tableStyleId>{5C22544A-7EE6-4342-B048-85BDC9FD1C3A}</a:tableStyleId>
              </a:tblPr>
              <a:tblGrid>
                <a:gridCol w="2126423"/>
              </a:tblGrid>
              <a:tr h="1728192">
                <a:tc>
                  <a:txBody>
                    <a:bodyPr/>
                    <a:lstStyle/>
                    <a:p>
                      <a:r>
                        <a:rPr lang="ru-RU" sz="1100" b="0" i="0" kern="1200" dirty="0" smtClean="0">
                          <a:solidFill>
                            <a:schemeClr val="lt1"/>
                          </a:solidFill>
                          <a:effectLst/>
                          <a:latin typeface="+mn-lt"/>
                          <a:ea typeface="+mn-ea"/>
                          <a:cs typeface="+mn-cs"/>
                        </a:rPr>
                        <a:t>В преподавании используются лучшие современные образовательные методики,  как классической формы обучения, так и онлайн  (деловые игры, тренинги, а также сочетание индивидуальной и командной работы и многое</a:t>
                      </a:r>
                      <a:r>
                        <a:rPr lang="ru-RU" sz="1100" b="0" i="0" kern="1200" baseline="0" dirty="0" smtClean="0">
                          <a:solidFill>
                            <a:schemeClr val="lt1"/>
                          </a:solidFill>
                          <a:effectLst/>
                          <a:latin typeface="+mn-lt"/>
                          <a:ea typeface="+mn-ea"/>
                          <a:cs typeface="+mn-cs"/>
                        </a:rPr>
                        <a:t> другое</a:t>
                      </a:r>
                      <a:r>
                        <a:rPr lang="ru-RU" sz="1100" b="0" i="0" kern="1200" dirty="0" smtClean="0">
                          <a:solidFill>
                            <a:schemeClr val="lt1"/>
                          </a:solidFill>
                          <a:effectLst/>
                          <a:latin typeface="+mn-lt"/>
                          <a:ea typeface="+mn-ea"/>
                          <a:cs typeface="+mn-cs"/>
                        </a:rPr>
                        <a:t>).</a:t>
                      </a:r>
                      <a:endParaRPr lang="en-US" sz="1100" dirty="0"/>
                    </a:p>
                  </a:txBody>
                  <a:tcPr>
                    <a:solidFill>
                      <a:schemeClr val="accent2">
                        <a:lumMod val="75000"/>
                      </a:schemeClr>
                    </a:solidFill>
                  </a:tcPr>
                </a:tc>
              </a:tr>
            </a:tbl>
          </a:graphicData>
        </a:graphic>
      </p:graphicFrame>
      <p:graphicFrame>
        <p:nvGraphicFramePr>
          <p:cNvPr id="6" name="Content Placeholder 3"/>
          <p:cNvGraphicFramePr>
            <a:graphicFrameLocks/>
          </p:cNvGraphicFramePr>
          <p:nvPr>
            <p:extLst/>
          </p:nvPr>
        </p:nvGraphicFramePr>
        <p:xfrm>
          <a:off x="1661080" y="2211710"/>
          <a:ext cx="2162119" cy="1128300"/>
        </p:xfrm>
        <a:graphic>
          <a:graphicData uri="http://schemas.openxmlformats.org/drawingml/2006/table">
            <a:tbl>
              <a:tblPr firstRow="1" bandRow="1">
                <a:tableStyleId>{5C22544A-7EE6-4342-B048-85BDC9FD1C3A}</a:tableStyleId>
              </a:tblPr>
              <a:tblGrid>
                <a:gridCol w="2162119"/>
              </a:tblGrid>
              <a:tr h="1128300">
                <a:tc>
                  <a:txBody>
                    <a:bodyPr/>
                    <a:lstStyle/>
                    <a:p>
                      <a:r>
                        <a:rPr lang="ru-RU" sz="1100" dirty="0" smtClean="0"/>
                        <a:t>Налажена</a:t>
                      </a:r>
                      <a:r>
                        <a:rPr lang="ru-RU" sz="1100" baseline="0" dirty="0" smtClean="0"/>
                        <a:t> тесная связь с </a:t>
                      </a:r>
                      <a:r>
                        <a:rPr lang="ru-RU" sz="1100" dirty="0" smtClean="0"/>
                        <a:t>ведущими работодателями и выпускниками</a:t>
                      </a:r>
                      <a:r>
                        <a:rPr lang="ru-RU" sz="1100" baseline="0" dirty="0" smtClean="0"/>
                        <a:t>, которые оказывают поддержку университету и текущим студентам</a:t>
                      </a:r>
                      <a:endParaRPr lang="en-US" sz="1100" dirty="0"/>
                    </a:p>
                  </a:txBody>
                  <a:tcPr>
                    <a:solidFill>
                      <a:schemeClr val="accent6">
                        <a:lumMod val="75000"/>
                      </a:schemeClr>
                    </a:solidFill>
                  </a:tcPr>
                </a:tc>
              </a:tr>
            </a:tbl>
          </a:graphicData>
        </a:graphic>
      </p:graphicFrame>
      <p:graphicFrame>
        <p:nvGraphicFramePr>
          <p:cNvPr id="7" name="Content Placeholder 3"/>
          <p:cNvGraphicFramePr>
            <a:graphicFrameLocks/>
          </p:cNvGraphicFramePr>
          <p:nvPr>
            <p:extLst/>
          </p:nvPr>
        </p:nvGraphicFramePr>
        <p:xfrm>
          <a:off x="3824421" y="483518"/>
          <a:ext cx="1416175" cy="2540888"/>
        </p:xfrm>
        <a:graphic>
          <a:graphicData uri="http://schemas.openxmlformats.org/drawingml/2006/table">
            <a:tbl>
              <a:tblPr firstRow="1" bandRow="1">
                <a:tableStyleId>{5C22544A-7EE6-4342-B048-85BDC9FD1C3A}</a:tableStyleId>
              </a:tblPr>
              <a:tblGrid>
                <a:gridCol w="1416175"/>
              </a:tblGrid>
              <a:tr h="2540888">
                <a:tc>
                  <a:txBody>
                    <a:bodyPr/>
                    <a:lstStyle/>
                    <a:p>
                      <a:r>
                        <a:rPr lang="ru-RU" sz="1100" dirty="0" smtClean="0"/>
                        <a:t>Наряду с академической деятельностью наши преподаватели совмещают работу аналитиками, советниками, консультантами в государственных и международных организациях, так как </a:t>
                      </a:r>
                      <a:r>
                        <a:rPr lang="en-US" sz="1100" dirty="0" err="1" smtClean="0"/>
                        <a:t>Halyk</a:t>
                      </a:r>
                      <a:r>
                        <a:rPr lang="en-US" sz="1100" dirty="0" smtClean="0"/>
                        <a:t> Bank,</a:t>
                      </a:r>
                      <a:r>
                        <a:rPr lang="kk-KZ" sz="1100" baseline="0" dirty="0" smtClean="0"/>
                        <a:t> </a:t>
                      </a:r>
                      <a:r>
                        <a:rPr lang="en-US" sz="1100" baseline="0" dirty="0" smtClean="0"/>
                        <a:t>UN, World Bank, OSCE.</a:t>
                      </a:r>
                      <a:endParaRPr lang="en-US" sz="1100" dirty="0"/>
                    </a:p>
                  </a:txBody>
                  <a:tcPr>
                    <a:solidFill>
                      <a:schemeClr val="accent4">
                        <a:lumMod val="75000"/>
                      </a:schemeClr>
                    </a:solidFill>
                  </a:tcPr>
                </a:tc>
              </a:tr>
            </a:tbl>
          </a:graphicData>
        </a:graphic>
      </p:graphicFrame>
      <p:graphicFrame>
        <p:nvGraphicFramePr>
          <p:cNvPr id="8" name="Content Placeholder 3"/>
          <p:cNvGraphicFramePr>
            <a:graphicFrameLocks/>
          </p:cNvGraphicFramePr>
          <p:nvPr>
            <p:extLst/>
          </p:nvPr>
        </p:nvGraphicFramePr>
        <p:xfrm>
          <a:off x="5268095" y="483518"/>
          <a:ext cx="1863544" cy="2540888"/>
        </p:xfrm>
        <a:graphic>
          <a:graphicData uri="http://schemas.openxmlformats.org/drawingml/2006/table">
            <a:tbl>
              <a:tblPr firstRow="1" bandRow="1">
                <a:tableStyleId>{5C22544A-7EE6-4342-B048-85BDC9FD1C3A}</a:tableStyleId>
              </a:tblPr>
              <a:tblGrid>
                <a:gridCol w="1863544"/>
              </a:tblGrid>
              <a:tr h="25408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kern="1200" dirty="0" smtClean="0">
                          <a:solidFill>
                            <a:schemeClr val="lt1"/>
                          </a:solidFill>
                          <a:effectLst/>
                          <a:latin typeface="+mn-lt"/>
                          <a:ea typeface="+mn-ea"/>
                          <a:cs typeface="+mn-cs"/>
                        </a:rPr>
                        <a:t>Оптимальное сочетание теоретических знаний и практико-ориентированной работы.</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kern="1200" dirty="0" smtClean="0">
                          <a:solidFill>
                            <a:schemeClr val="lt1"/>
                          </a:solidFill>
                          <a:effectLst/>
                          <a:latin typeface="+mn-lt"/>
                          <a:ea typeface="+mn-ea"/>
                          <a:cs typeface="+mn-cs"/>
                        </a:rPr>
                        <a:t>Наши студенты проходят профессиональную   практику в различных компаниях и организациях</a:t>
                      </a:r>
                      <a:r>
                        <a:rPr lang="ru-RU" sz="1200" b="0" i="0" kern="1200" baseline="0" dirty="0" smtClean="0">
                          <a:solidFill>
                            <a:schemeClr val="lt1"/>
                          </a:solidFill>
                          <a:effectLst/>
                          <a:latin typeface="+mn-lt"/>
                          <a:ea typeface="+mn-ea"/>
                          <a:cs typeface="+mn-cs"/>
                        </a:rPr>
                        <a:t> начиная с 3го курса.</a:t>
                      </a:r>
                      <a:endParaRPr lang="ru-RU" sz="1200" b="0" i="0" kern="1200" dirty="0" smtClean="0">
                        <a:solidFill>
                          <a:schemeClr val="lt1"/>
                        </a:solidFill>
                        <a:effectLst/>
                        <a:latin typeface="+mn-lt"/>
                        <a:ea typeface="+mn-ea"/>
                        <a:cs typeface="+mn-cs"/>
                      </a:endParaRPr>
                    </a:p>
                    <a:p>
                      <a:endParaRPr lang="en-US" sz="1200" dirty="0"/>
                    </a:p>
                  </a:txBody>
                  <a:tcPr>
                    <a:solidFill>
                      <a:schemeClr val="bg2">
                        <a:lumMod val="50000"/>
                      </a:schemeClr>
                    </a:solidFill>
                  </a:tcPr>
                </a:tc>
              </a:tr>
            </a:tbl>
          </a:graphicData>
        </a:graphic>
      </p:graphicFrame>
      <p:graphicFrame>
        <p:nvGraphicFramePr>
          <p:cNvPr id="9" name="Content Placeholder 3"/>
          <p:cNvGraphicFramePr>
            <a:graphicFrameLocks/>
          </p:cNvGraphicFramePr>
          <p:nvPr>
            <p:extLst/>
          </p:nvPr>
        </p:nvGraphicFramePr>
        <p:xfrm>
          <a:off x="7131638" y="483519"/>
          <a:ext cx="1750495" cy="4461128"/>
        </p:xfrm>
        <a:graphic>
          <a:graphicData uri="http://schemas.openxmlformats.org/drawingml/2006/table">
            <a:tbl>
              <a:tblPr firstRow="1" bandRow="1">
                <a:tableStyleId>{5C22544A-7EE6-4342-B048-85BDC9FD1C3A}</a:tableStyleId>
              </a:tblPr>
              <a:tblGrid>
                <a:gridCol w="1750495"/>
              </a:tblGrid>
              <a:tr h="4461128">
                <a:tc>
                  <a:txBody>
                    <a:bodyPr/>
                    <a:lstStyle/>
                    <a:p>
                      <a:r>
                        <a:rPr lang="ru-RU" sz="1200" dirty="0" smtClean="0"/>
                        <a:t>Уникальная международная среда общения студентов, преподавателей и выпускников КИМЭП.</a:t>
                      </a:r>
                    </a:p>
                    <a:p>
                      <a:r>
                        <a:rPr lang="ru-RU" sz="1200" dirty="0" smtClean="0"/>
                        <a:t>В настоящее время КИМЭП выпустил более 1</a:t>
                      </a:r>
                      <a:r>
                        <a:rPr lang="en-US" sz="1200" dirty="0" smtClean="0"/>
                        <a:t>3</a:t>
                      </a:r>
                      <a:r>
                        <a:rPr lang="ru-RU" sz="1200" dirty="0" smtClean="0"/>
                        <a:t>.000 студентов, которые работают на ведущих позициях в зарубежных и национальных компаниях, а также продолжают свою академическую</a:t>
                      </a:r>
                      <a:r>
                        <a:rPr lang="ru-RU" sz="1200" baseline="0" dirty="0" smtClean="0"/>
                        <a:t> историю в ведущих университетах мира.</a:t>
                      </a:r>
                    </a:p>
                    <a:p>
                      <a:endParaRPr lang="en-US" sz="1200" dirty="0"/>
                    </a:p>
                  </a:txBody>
                  <a:tcPr/>
                </a:tc>
              </a:tr>
            </a:tbl>
          </a:graphicData>
        </a:graphic>
      </p:graphicFrame>
      <p:graphicFrame>
        <p:nvGraphicFramePr>
          <p:cNvPr id="10" name="Content Placeholder 3"/>
          <p:cNvGraphicFramePr>
            <a:graphicFrameLocks/>
          </p:cNvGraphicFramePr>
          <p:nvPr>
            <p:extLst/>
          </p:nvPr>
        </p:nvGraphicFramePr>
        <p:xfrm>
          <a:off x="3851920" y="3017864"/>
          <a:ext cx="1406757" cy="1935480"/>
        </p:xfrm>
        <a:graphic>
          <a:graphicData uri="http://schemas.openxmlformats.org/drawingml/2006/table">
            <a:tbl>
              <a:tblPr firstRow="1" bandRow="1">
                <a:tableStyleId>{5C22544A-7EE6-4342-B048-85BDC9FD1C3A}</a:tableStyleId>
              </a:tblPr>
              <a:tblGrid>
                <a:gridCol w="1406757"/>
              </a:tblGrid>
              <a:tr h="1920240">
                <a:tc>
                  <a:txBody>
                    <a:bodyPr/>
                    <a:lstStyle/>
                    <a:p>
                      <a:r>
                        <a:rPr lang="ru-RU" sz="1100" dirty="0" smtClean="0"/>
                        <a:t>Наши студенты участивуют в различных конкурсах,</a:t>
                      </a:r>
                      <a:r>
                        <a:rPr lang="ru-RU" sz="1100" baseline="0" dirty="0" smtClean="0"/>
                        <a:t>  таких как </a:t>
                      </a:r>
                      <a:r>
                        <a:rPr lang="en-US" sz="1100" baseline="0" dirty="0" smtClean="0"/>
                        <a:t>SFA Challenge Competition, </a:t>
                      </a:r>
                      <a:r>
                        <a:rPr lang="en-US" sz="1100" baseline="0" dirty="0" err="1" smtClean="0"/>
                        <a:t>Loreal</a:t>
                      </a:r>
                      <a:r>
                        <a:rPr lang="en-US" sz="1100" baseline="0" dirty="0" smtClean="0"/>
                        <a:t> </a:t>
                      </a:r>
                      <a:r>
                        <a:rPr lang="en-US" sz="1100" baseline="0" dirty="0" err="1" smtClean="0"/>
                        <a:t>Brandstorm</a:t>
                      </a:r>
                      <a:r>
                        <a:rPr lang="en-US" sz="1100" baseline="0" dirty="0" smtClean="0"/>
                        <a:t> </a:t>
                      </a:r>
                      <a:r>
                        <a:rPr lang="ru-RU" sz="1100" baseline="0" dirty="0" smtClean="0"/>
                        <a:t>и многих других и всегда завоевывают призовые места</a:t>
                      </a:r>
                      <a:r>
                        <a:rPr lang="ru-RU" sz="1100" dirty="0" smtClean="0"/>
                        <a:t> </a:t>
                      </a:r>
                      <a:endParaRPr lang="en-US" sz="1100" dirty="0"/>
                    </a:p>
                  </a:txBody>
                  <a:tcPr>
                    <a:solidFill>
                      <a:schemeClr val="accent5">
                        <a:lumMod val="75000"/>
                      </a:schemeClr>
                    </a:solidFill>
                  </a:tcPr>
                </a:tc>
              </a:tr>
            </a:tbl>
          </a:graphicData>
        </a:graphic>
      </p:graphicFrame>
      <p:graphicFrame>
        <p:nvGraphicFramePr>
          <p:cNvPr id="11" name="Content Placeholder 3"/>
          <p:cNvGraphicFramePr>
            <a:graphicFrameLocks/>
          </p:cNvGraphicFramePr>
          <p:nvPr>
            <p:extLst/>
          </p:nvPr>
        </p:nvGraphicFramePr>
        <p:xfrm>
          <a:off x="5258678" y="3024406"/>
          <a:ext cx="1845461" cy="1920240"/>
        </p:xfrm>
        <a:graphic>
          <a:graphicData uri="http://schemas.openxmlformats.org/drawingml/2006/table">
            <a:tbl>
              <a:tblPr firstRow="1" bandRow="1">
                <a:tableStyleId>{5C22544A-7EE6-4342-B048-85BDC9FD1C3A}</a:tableStyleId>
              </a:tblPr>
              <a:tblGrid>
                <a:gridCol w="1845461"/>
              </a:tblGrid>
              <a:tr h="1920240">
                <a:tc>
                  <a:txBody>
                    <a:bodyPr/>
                    <a:lstStyle/>
                    <a:p>
                      <a:r>
                        <a:rPr lang="ru-RU" sz="1100" b="0" i="0" kern="1200" dirty="0" smtClean="0">
                          <a:solidFill>
                            <a:schemeClr val="lt1"/>
                          </a:solidFill>
                          <a:effectLst/>
                          <a:latin typeface="+mn-lt"/>
                          <a:ea typeface="+mn-ea"/>
                          <a:cs typeface="+mn-cs"/>
                        </a:rPr>
                        <a:t>Содержание академических программ нашего</a:t>
                      </a:r>
                      <a:r>
                        <a:rPr lang="ru-RU" sz="1100" b="0" i="0" kern="1200" baseline="0" dirty="0" smtClean="0">
                          <a:solidFill>
                            <a:schemeClr val="lt1"/>
                          </a:solidFill>
                          <a:effectLst/>
                          <a:latin typeface="+mn-lt"/>
                          <a:ea typeface="+mn-ea"/>
                          <a:cs typeface="+mn-cs"/>
                        </a:rPr>
                        <a:t> университета </a:t>
                      </a:r>
                      <a:r>
                        <a:rPr lang="ru-RU" sz="1100" b="0" i="0" kern="1200" dirty="0" smtClean="0">
                          <a:solidFill>
                            <a:schemeClr val="lt1"/>
                          </a:solidFill>
                          <a:effectLst/>
                          <a:latin typeface="+mn-lt"/>
                          <a:ea typeface="+mn-ea"/>
                          <a:cs typeface="+mn-cs"/>
                        </a:rPr>
                        <a:t>соответствует текущим мировым</a:t>
                      </a:r>
                      <a:r>
                        <a:rPr lang="ru-RU" sz="1100" b="0" i="0" kern="1200" baseline="0" dirty="0" smtClean="0">
                          <a:solidFill>
                            <a:schemeClr val="lt1"/>
                          </a:solidFill>
                          <a:effectLst/>
                          <a:latin typeface="+mn-lt"/>
                          <a:ea typeface="+mn-ea"/>
                          <a:cs typeface="+mn-cs"/>
                        </a:rPr>
                        <a:t> тенденциям рынка и</a:t>
                      </a:r>
                      <a:r>
                        <a:rPr lang="ru-RU" sz="1100" b="0" i="0" kern="1200" dirty="0" smtClean="0">
                          <a:solidFill>
                            <a:schemeClr val="lt1"/>
                          </a:solidFill>
                          <a:effectLst/>
                          <a:latin typeface="+mn-lt"/>
                          <a:ea typeface="+mn-ea"/>
                          <a:cs typeface="+mn-cs"/>
                        </a:rPr>
                        <a:t> пронизано духом  бизнеса, предпринимательства и практической ориентированности.</a:t>
                      </a:r>
                      <a:endParaRPr lang="en-US" sz="1100" dirty="0"/>
                    </a:p>
                  </a:txBody>
                  <a:tcPr>
                    <a:solidFill>
                      <a:srgbClr val="00B050"/>
                    </a:solidFill>
                  </a:tcPr>
                </a:tc>
              </a:tr>
            </a:tbl>
          </a:graphicData>
        </a:graphic>
      </p:graphicFrame>
      <p:graphicFrame>
        <p:nvGraphicFramePr>
          <p:cNvPr id="12" name="Content Placeholder 3"/>
          <p:cNvGraphicFramePr>
            <a:graphicFrameLocks/>
          </p:cNvGraphicFramePr>
          <p:nvPr>
            <p:extLst/>
          </p:nvPr>
        </p:nvGraphicFramePr>
        <p:xfrm>
          <a:off x="1674303" y="3340010"/>
          <a:ext cx="2168199" cy="1598094"/>
        </p:xfrm>
        <a:graphic>
          <a:graphicData uri="http://schemas.openxmlformats.org/drawingml/2006/table">
            <a:tbl>
              <a:tblPr firstRow="1" bandRow="1">
                <a:tableStyleId>{5C22544A-7EE6-4342-B048-85BDC9FD1C3A}</a:tableStyleId>
              </a:tblPr>
              <a:tblGrid>
                <a:gridCol w="2168199"/>
              </a:tblGrid>
              <a:tr h="1598094">
                <a:tc>
                  <a:txBody>
                    <a:bodyPr/>
                    <a:lstStyle/>
                    <a:p>
                      <a:r>
                        <a:rPr lang="ru-RU" sz="1100" dirty="0" smtClean="0"/>
                        <a:t>Студенты развивают свои </a:t>
                      </a:r>
                      <a:r>
                        <a:rPr lang="en-US" sz="1100" dirty="0" smtClean="0"/>
                        <a:t>HARD SKILLS</a:t>
                      </a:r>
                      <a:r>
                        <a:rPr lang="en-US" sz="1100" baseline="0" dirty="0" smtClean="0"/>
                        <a:t> – </a:t>
                      </a:r>
                      <a:r>
                        <a:rPr lang="ru-RU" sz="1100" baseline="0" dirty="0" smtClean="0"/>
                        <a:t>профессиональные навыки и </a:t>
                      </a:r>
                      <a:r>
                        <a:rPr lang="en-US" sz="1100" baseline="0" dirty="0" smtClean="0"/>
                        <a:t>SOFT SKILLS – </a:t>
                      </a:r>
                      <a:r>
                        <a:rPr lang="ru-RU" sz="1100" baseline="0" dirty="0" smtClean="0"/>
                        <a:t>универсальные компетенции (умение работать в команде, креативность, коммуникабельность и тд)</a:t>
                      </a:r>
                      <a:endParaRPr lang="en-US" sz="1100" dirty="0"/>
                    </a:p>
                  </a:txBody>
                  <a:tcPr>
                    <a:solidFill>
                      <a:srgbClr val="00B0F0"/>
                    </a:solidFill>
                  </a:tcPr>
                </a:tc>
              </a:tr>
            </a:tbl>
          </a:graphicData>
        </a:graphic>
      </p:graphicFrame>
    </p:spTree>
    <p:extLst>
      <p:ext uri="{BB962C8B-B14F-4D97-AF65-F5344CB8AC3E}">
        <p14:creationId xmlns:p14="http://schemas.microsoft.com/office/powerpoint/2010/main" val="2714865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1470"/>
            <a:ext cx="8435280" cy="569218"/>
          </a:xfrm>
        </p:spPr>
        <p:txBody>
          <a:bodyPr>
            <a:normAutofit/>
          </a:bodyPr>
          <a:lstStyle/>
          <a:p>
            <a:r>
              <a:rPr lang="ru-RU" sz="2400" b="1" dirty="0" smtClean="0"/>
              <a:t>Факультет Бизнеса имени Бэнга</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6280623"/>
              </p:ext>
            </p:extLst>
          </p:nvPr>
        </p:nvGraphicFramePr>
        <p:xfrm>
          <a:off x="257347" y="620688"/>
          <a:ext cx="8640961" cy="4297680"/>
        </p:xfrm>
        <a:graphic>
          <a:graphicData uri="http://schemas.openxmlformats.org/drawingml/2006/table">
            <a:tbl>
              <a:tblPr firstRow="1" bandRow="1">
                <a:tableStyleId>{5C22544A-7EE6-4342-B048-85BDC9FD1C3A}</a:tableStyleId>
              </a:tblPr>
              <a:tblGrid>
                <a:gridCol w="1475276"/>
                <a:gridCol w="2286678"/>
                <a:gridCol w="2286678"/>
                <a:gridCol w="2592329"/>
              </a:tblGrid>
              <a:tr h="3600401">
                <a:tc>
                  <a:txBody>
                    <a:bodyPr/>
                    <a:lstStyle/>
                    <a:p>
                      <a:endParaRPr lang="ru-RU" dirty="0" smtClean="0">
                        <a:solidFill>
                          <a:schemeClr val="tx1"/>
                        </a:solidFill>
                      </a:endParaRPr>
                    </a:p>
                    <a:p>
                      <a:endParaRPr lang="ru-RU" dirty="0" smtClean="0">
                        <a:solidFill>
                          <a:schemeClr val="tx1"/>
                        </a:solidFill>
                      </a:endParaRPr>
                    </a:p>
                    <a:p>
                      <a:endParaRPr lang="ru-RU" dirty="0" smtClean="0">
                        <a:solidFill>
                          <a:schemeClr val="tx1"/>
                        </a:solidFill>
                      </a:endParaRPr>
                    </a:p>
                    <a:p>
                      <a:r>
                        <a:rPr lang="ru-RU" dirty="0" smtClean="0">
                          <a:solidFill>
                            <a:schemeClr val="tx1"/>
                          </a:solidFill>
                        </a:rPr>
                        <a:t>Факультет Бизнеса имени Бэнга</a:t>
                      </a:r>
                      <a:endParaRPr lang="en-US" dirty="0">
                        <a:solidFill>
                          <a:schemeClr val="tx1"/>
                        </a:solidFill>
                      </a:endParaRPr>
                    </a:p>
                  </a:txBody>
                  <a:tcPr/>
                </a:tc>
                <a:tc>
                  <a:txBody>
                    <a:bodyPr/>
                    <a:lstStyle/>
                    <a:p>
                      <a:r>
                        <a:rPr lang="ru-RU" dirty="0" smtClean="0">
                          <a:solidFill>
                            <a:schemeClr val="tx1"/>
                          </a:solidFill>
                        </a:rPr>
                        <a:t>Финансы</a:t>
                      </a:r>
                    </a:p>
                    <a:p>
                      <a:endParaRPr lang="en-US" dirty="0" smtClean="0">
                        <a:solidFill>
                          <a:schemeClr val="tx1"/>
                        </a:solidFill>
                      </a:endParaRPr>
                    </a:p>
                    <a:p>
                      <a:endParaRPr lang="ru-RU" dirty="0" smtClean="0">
                        <a:solidFill>
                          <a:schemeClr val="tx1"/>
                        </a:solidFill>
                      </a:endParaRPr>
                    </a:p>
                    <a:p>
                      <a:r>
                        <a:rPr lang="ru-RU" dirty="0" smtClean="0">
                          <a:solidFill>
                            <a:schemeClr val="tx1"/>
                          </a:solidFill>
                        </a:rPr>
                        <a:t>Бух.учет и аудит </a:t>
                      </a:r>
                      <a:endParaRPr lang="en-US" dirty="0" smtClean="0">
                        <a:solidFill>
                          <a:schemeClr val="tx1"/>
                        </a:solidFill>
                      </a:endParaRPr>
                    </a:p>
                    <a:p>
                      <a:endParaRPr lang="en-US" dirty="0" smtClean="0">
                        <a:solidFill>
                          <a:schemeClr val="tx1"/>
                        </a:solidFill>
                      </a:endParaRPr>
                    </a:p>
                    <a:p>
                      <a:endParaRPr lang="ru-RU" dirty="0" smtClean="0">
                        <a:solidFill>
                          <a:schemeClr val="tx1"/>
                        </a:solidFill>
                      </a:endParaRPr>
                    </a:p>
                    <a:p>
                      <a:r>
                        <a:rPr lang="ru-RU" dirty="0" smtClean="0">
                          <a:solidFill>
                            <a:schemeClr val="tx1"/>
                          </a:solidFill>
                        </a:rPr>
                        <a:t>Менеджмент </a:t>
                      </a:r>
                      <a:endParaRPr lang="en-US" dirty="0" smtClean="0">
                        <a:solidFill>
                          <a:schemeClr val="tx1"/>
                        </a:solidFill>
                      </a:endParaRPr>
                    </a:p>
                    <a:p>
                      <a:endParaRPr lang="en-US" dirty="0" smtClean="0">
                        <a:solidFill>
                          <a:schemeClr val="tx1"/>
                        </a:solidFill>
                      </a:endParaRPr>
                    </a:p>
                    <a:p>
                      <a:endParaRPr lang="ru-RU" dirty="0" smtClean="0">
                        <a:solidFill>
                          <a:schemeClr val="tx1"/>
                        </a:solidFill>
                      </a:endParaRPr>
                    </a:p>
                    <a:p>
                      <a:r>
                        <a:rPr lang="ru-RU" dirty="0" smtClean="0">
                          <a:solidFill>
                            <a:schemeClr val="tx1"/>
                          </a:solidFill>
                        </a:rPr>
                        <a:t>Маркетинг</a:t>
                      </a:r>
                      <a:endParaRPr lang="en-US" dirty="0">
                        <a:solidFill>
                          <a:schemeClr val="tx1"/>
                        </a:solidFill>
                      </a:endParaRPr>
                    </a:p>
                    <a:p>
                      <a:pPr marL="0" algn="l" defTabSz="914400" rtl="0" eaLnBrk="1" latinLnBrk="0" hangingPunct="1"/>
                      <a:endParaRPr lang="en-US" b="1" dirty="0" smtClean="0">
                        <a:solidFill>
                          <a:schemeClr val="tx1"/>
                        </a:solidFill>
                      </a:endParaRPr>
                    </a:p>
                    <a:p>
                      <a:pPr marL="0" algn="l" defTabSz="914400" rtl="0" eaLnBrk="1" latinLnBrk="0" hangingPunct="1"/>
                      <a:endParaRPr lang="ru-RU" b="1" dirty="0" smtClean="0">
                        <a:solidFill>
                          <a:schemeClr val="tx1"/>
                        </a:solidFill>
                      </a:endParaRPr>
                    </a:p>
                    <a:p>
                      <a:pPr marL="0" algn="l" defTabSz="914400" rtl="0" eaLnBrk="1" latinLnBrk="0" hangingPunct="1"/>
                      <a:r>
                        <a:rPr lang="ru-RU" b="1" dirty="0" smtClean="0">
                          <a:solidFill>
                            <a:schemeClr val="tx1"/>
                          </a:solidFill>
                        </a:rPr>
                        <a:t>Информационные системы в бизнесе </a:t>
                      </a:r>
                      <a:endParaRPr lang="en-US" b="1" dirty="0">
                        <a:solidFill>
                          <a:schemeClr val="tx1"/>
                        </a:solidFill>
                      </a:endParaRPr>
                    </a:p>
                  </a:txBody>
                  <a:tcPr/>
                </a:tc>
                <a:tc>
                  <a:txBody>
                    <a:bodyPr/>
                    <a:lstStyle/>
                    <a:p>
                      <a:r>
                        <a:rPr lang="ru-RU" sz="1200" dirty="0" smtClean="0"/>
                        <a:t>Корпоративные</a:t>
                      </a:r>
                      <a:r>
                        <a:rPr lang="ru-RU" sz="1200" baseline="0" dirty="0" smtClean="0"/>
                        <a:t> финансы и инвестиционный менеджмент,</a:t>
                      </a:r>
                    </a:p>
                    <a:p>
                      <a:r>
                        <a:rPr lang="ru-RU" sz="1200" baseline="0" dirty="0" smtClean="0"/>
                        <a:t>Финансовые институты и риск-менеджмент </a:t>
                      </a:r>
                      <a:endParaRPr lang="ru-RU" sz="1200" dirty="0" smtClean="0"/>
                    </a:p>
                    <a:p>
                      <a:endParaRPr lang="ru-RU" sz="1200" dirty="0" smtClean="0"/>
                    </a:p>
                    <a:p>
                      <a:r>
                        <a:rPr lang="ru-RU" sz="1200" dirty="0" smtClean="0"/>
                        <a:t>Профессиональный бухгалтер,</a:t>
                      </a:r>
                    </a:p>
                    <a:p>
                      <a:r>
                        <a:rPr lang="ru-RU" sz="1200" dirty="0" smtClean="0"/>
                        <a:t>Аудит, Налогообложение </a:t>
                      </a:r>
                    </a:p>
                    <a:p>
                      <a:endParaRPr lang="ru-RU" sz="1200" dirty="0" smtClean="0"/>
                    </a:p>
                    <a:p>
                      <a:endParaRPr lang="ru-RU" sz="1200" dirty="0" smtClean="0"/>
                    </a:p>
                    <a:p>
                      <a:r>
                        <a:rPr lang="ru-RU" sz="1200" dirty="0" smtClean="0"/>
                        <a:t>Управление человеческими ресурсами, Лидерство </a:t>
                      </a:r>
                    </a:p>
                    <a:p>
                      <a:endParaRPr lang="ru-RU" sz="1200" dirty="0" smtClean="0"/>
                    </a:p>
                    <a:p>
                      <a:endParaRPr lang="ru-RU" sz="1200" dirty="0" smtClean="0"/>
                    </a:p>
                    <a:p>
                      <a:r>
                        <a:rPr lang="ru-RU" sz="1200" dirty="0" smtClean="0"/>
                        <a:t>Маркетинговые коммуникации</a:t>
                      </a:r>
                      <a:r>
                        <a:rPr lang="ru-RU" sz="1200" baseline="0" dirty="0" smtClean="0"/>
                        <a:t> и Брендинг, Туризм и гостиничный бизнес </a:t>
                      </a:r>
                    </a:p>
                    <a:p>
                      <a:endParaRPr lang="ru-RU" sz="1200" baseline="0" dirty="0" smtClean="0"/>
                    </a:p>
                    <a:p>
                      <a:endParaRPr lang="ru-RU" sz="1200" dirty="0" smtClean="0"/>
                    </a:p>
                    <a:p>
                      <a:endParaRPr lang="ru-RU" sz="1200" dirty="0" smtClean="0"/>
                    </a:p>
                    <a:p>
                      <a:endParaRPr lang="ru-RU" sz="1200" dirty="0" smtClean="0"/>
                    </a:p>
                    <a:p>
                      <a:endParaRPr lang="ru-RU" sz="1200" dirty="0" smtClean="0"/>
                    </a:p>
                    <a:p>
                      <a:endParaRPr lang="ru-RU" sz="1200" dirty="0" smtClean="0"/>
                    </a:p>
                    <a:p>
                      <a:endParaRPr lang="en-US" sz="1200" dirty="0"/>
                    </a:p>
                  </a:txBody>
                  <a:tcPr/>
                </a:tc>
                <a:tc>
                  <a:txBody>
                    <a:bodyPr/>
                    <a:lstStyle/>
                    <a:p>
                      <a:pPr algn="ctr"/>
                      <a:endParaRPr lang="ru-RU" sz="1800" b="1" dirty="0" smtClean="0">
                        <a:solidFill>
                          <a:schemeClr val="tx1"/>
                        </a:solidFill>
                      </a:endParaRPr>
                    </a:p>
                    <a:p>
                      <a:pPr algn="ctr"/>
                      <a:endParaRPr lang="ru-RU" sz="1800" b="1" dirty="0" smtClean="0">
                        <a:solidFill>
                          <a:schemeClr val="tx1"/>
                        </a:solidFill>
                      </a:endParaRPr>
                    </a:p>
                    <a:p>
                      <a:pPr algn="ctr"/>
                      <a:endParaRPr lang="ru-RU" sz="1800" b="1" dirty="0" smtClean="0">
                        <a:solidFill>
                          <a:schemeClr val="tx1"/>
                        </a:solidFill>
                      </a:endParaRPr>
                    </a:p>
                    <a:p>
                      <a:pPr algn="ctr"/>
                      <a:r>
                        <a:rPr lang="ru-RU" sz="1800" b="1" dirty="0" smtClean="0">
                          <a:solidFill>
                            <a:schemeClr val="tx1"/>
                          </a:solidFill>
                        </a:rPr>
                        <a:t>По вопросам</a:t>
                      </a:r>
                      <a:r>
                        <a:rPr lang="ru-RU" sz="1800" b="1" baseline="0" dirty="0" smtClean="0">
                          <a:solidFill>
                            <a:schemeClr val="tx1"/>
                          </a:solidFill>
                        </a:rPr>
                        <a:t> академического характера необходимо обращаться к менеджеру факультета: </a:t>
                      </a:r>
                    </a:p>
                    <a:p>
                      <a:pPr algn="ctr"/>
                      <a:r>
                        <a:rPr lang="ru-RU" sz="1800" b="1" baseline="0" dirty="0" smtClean="0">
                          <a:solidFill>
                            <a:schemeClr val="tx1"/>
                          </a:solidFill>
                        </a:rPr>
                        <a:t>Алтынай Турсун, </a:t>
                      </a:r>
                    </a:p>
                    <a:p>
                      <a:pPr algn="ctr"/>
                      <a:r>
                        <a:rPr lang="en-US" sz="2000" b="0" i="0" kern="1200" dirty="0" smtClean="0">
                          <a:solidFill>
                            <a:schemeClr val="lt1"/>
                          </a:solidFill>
                          <a:effectLst/>
                          <a:latin typeface="+mn-lt"/>
                          <a:ea typeface="+mn-ea"/>
                          <a:cs typeface="+mn-cs"/>
                          <a:hlinkClick r:id="rId2"/>
                        </a:rPr>
                        <a:t>bcb-upm@kimep.kz</a:t>
                      </a:r>
                      <a:endParaRPr lang="ru-RU" sz="2000" b="0" i="0" kern="1200" dirty="0" smtClean="0">
                        <a:solidFill>
                          <a:schemeClr val="lt1"/>
                        </a:solidFill>
                        <a:effectLst/>
                        <a:latin typeface="+mn-lt"/>
                        <a:ea typeface="+mn-ea"/>
                        <a:cs typeface="+mn-cs"/>
                      </a:endParaRPr>
                    </a:p>
                    <a:p>
                      <a:pPr algn="ctr"/>
                      <a:r>
                        <a:rPr lang="en-US" sz="2000" b="0" i="0" kern="1200" dirty="0" smtClean="0">
                          <a:solidFill>
                            <a:schemeClr val="lt1"/>
                          </a:solidFill>
                          <a:effectLst/>
                          <a:latin typeface="+mn-lt"/>
                          <a:ea typeface="+mn-ea"/>
                          <a:cs typeface="+mn-cs"/>
                        </a:rPr>
                        <a:t>270-44-40</a:t>
                      </a:r>
                      <a:r>
                        <a:rPr lang="ru-RU" sz="3200" b="0" i="0" kern="1200" dirty="0" smtClean="0">
                          <a:solidFill>
                            <a:schemeClr val="lt1"/>
                          </a:solidFill>
                          <a:effectLst/>
                          <a:latin typeface="+mn-lt"/>
                          <a:ea typeface="+mn-ea"/>
                          <a:cs typeface="+mn-cs"/>
                        </a:rPr>
                        <a:t> </a:t>
                      </a:r>
                      <a:r>
                        <a:rPr lang="ru-RU" sz="2000" b="0" i="0" kern="1200" dirty="0" smtClean="0">
                          <a:solidFill>
                            <a:schemeClr val="lt1"/>
                          </a:solidFill>
                          <a:effectLst/>
                          <a:latin typeface="+mn-lt"/>
                          <a:ea typeface="+mn-ea"/>
                          <a:cs typeface="+mn-cs"/>
                        </a:rPr>
                        <a:t>(вн.2115)</a:t>
                      </a:r>
                    </a:p>
                    <a:p>
                      <a:endParaRPr lang="en-US" dirty="0">
                        <a:solidFill>
                          <a:schemeClr val="tx1"/>
                        </a:solidFill>
                      </a:endParaRPr>
                    </a:p>
                  </a:txBody>
                  <a:tcPr/>
                </a:tc>
              </a:tr>
            </a:tbl>
          </a:graphicData>
        </a:graphic>
      </p:graphicFrame>
      <p:sp>
        <p:nvSpPr>
          <p:cNvPr id="6" name="Rectangle 5"/>
          <p:cNvSpPr/>
          <p:nvPr/>
        </p:nvSpPr>
        <p:spPr>
          <a:xfrm>
            <a:off x="251520" y="4299942"/>
            <a:ext cx="8435280" cy="369332"/>
          </a:xfrm>
          <a:prstGeom prst="rect">
            <a:avLst/>
          </a:prstGeom>
        </p:spPr>
        <p:txBody>
          <a:bodyPr wrap="square">
            <a:spAutoFit/>
          </a:bodyPr>
          <a:lstStyle/>
          <a:p>
            <a:r>
              <a:rPr lang="ru-RU" dirty="0" smtClean="0">
                <a:solidFill>
                  <a:schemeClr val="tx2"/>
                </a:solidFill>
              </a:rPr>
              <a:t>                                                                         </a:t>
            </a:r>
            <a:r>
              <a:rPr lang="ru-RU" sz="1050" dirty="0" smtClean="0">
                <a:solidFill>
                  <a:schemeClr val="tx2"/>
                </a:solidFill>
              </a:rPr>
              <a:t>  </a:t>
            </a:r>
            <a:endParaRPr lang="ru-RU" sz="1050" dirty="0">
              <a:solidFill>
                <a:schemeClr val="tx2"/>
              </a:solidFill>
            </a:endParaRPr>
          </a:p>
        </p:txBody>
      </p:sp>
    </p:spTree>
    <p:extLst>
      <p:ext uri="{BB962C8B-B14F-4D97-AF65-F5344CB8AC3E}">
        <p14:creationId xmlns:p14="http://schemas.microsoft.com/office/powerpoint/2010/main" val="3309363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33971"/>
            <a:ext cx="8427216" cy="565571"/>
          </a:xfrm>
        </p:spPr>
        <p:txBody>
          <a:bodyPr>
            <a:normAutofit/>
          </a:bodyPr>
          <a:lstStyle/>
          <a:p>
            <a:r>
              <a:rPr lang="ru-RU" sz="2400" b="1" dirty="0" smtClean="0"/>
              <a:t>Факультет социальных наук</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77830926"/>
              </p:ext>
            </p:extLst>
          </p:nvPr>
        </p:nvGraphicFramePr>
        <p:xfrm>
          <a:off x="251520" y="699542"/>
          <a:ext cx="8784976" cy="3960440"/>
        </p:xfrm>
        <a:graphic>
          <a:graphicData uri="http://schemas.openxmlformats.org/drawingml/2006/table">
            <a:tbl>
              <a:tblPr firstRow="1" bandRow="1">
                <a:tableStyleId>{5C22544A-7EE6-4342-B048-85BDC9FD1C3A}</a:tableStyleId>
              </a:tblPr>
              <a:tblGrid>
                <a:gridCol w="1349878"/>
                <a:gridCol w="2624761"/>
                <a:gridCol w="2699755"/>
                <a:gridCol w="2110582"/>
              </a:tblGrid>
              <a:tr h="39604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ru-RU" sz="16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6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6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6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6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6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600" dirty="0" smtClean="0">
                          <a:solidFill>
                            <a:schemeClr val="tx1"/>
                          </a:solidFill>
                        </a:rPr>
                        <a:t>Факультет Социальных наук </a:t>
                      </a:r>
                      <a:endParaRPr lang="en-US" sz="1600" dirty="0" smtClean="0">
                        <a:solidFill>
                          <a:schemeClr val="tx1"/>
                        </a:solidFill>
                      </a:endParaRPr>
                    </a:p>
                    <a:p>
                      <a:endParaRPr lang="en-US" sz="1600" dirty="0">
                        <a:solidFill>
                          <a:schemeClr val="tx1"/>
                        </a:solidFill>
                      </a:endParaRPr>
                    </a:p>
                    <a:p>
                      <a:pPr marL="0" algn="l" defTabSz="914400" rtl="0" eaLnBrk="1" latinLnBrk="0" hangingPunct="1"/>
                      <a:endParaRPr lang="en-US" sz="1600" b="1" dirty="0">
                        <a:solidFill>
                          <a:schemeClr val="tx1"/>
                        </a:solidFill>
                      </a:endParaRPr>
                    </a:p>
                  </a:txBody>
                  <a:tcPr>
                    <a:solidFill>
                      <a:schemeClr val="accent3"/>
                    </a:solidFill>
                  </a:tcPr>
                </a:tc>
                <a:tc>
                  <a:txBody>
                    <a:bodyPr/>
                    <a:lstStyle/>
                    <a:p>
                      <a:r>
                        <a:rPr lang="ru-RU" sz="1600" dirty="0" smtClean="0">
                          <a:solidFill>
                            <a:schemeClr val="tx1"/>
                          </a:solidFill>
                        </a:rPr>
                        <a:t>Экономика</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rPr>
                        <a:t>Государственное и местное управление</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rPr>
                        <a:t>Международные отношения</a:t>
                      </a:r>
                      <a:endParaRPr lang="en-US" sz="1600" b="1" dirty="0" smtClean="0">
                        <a:solidFill>
                          <a:schemeClr val="tx1"/>
                        </a:solidFill>
                      </a:endParaRPr>
                    </a:p>
                    <a:p>
                      <a:pPr marL="0" algn="l" defTabSz="914400" rtl="0" eaLnBrk="1" latinLnBrk="0" hangingPunct="1"/>
                      <a:endParaRPr lang="en-US" sz="1600" b="1" dirty="0" smtClean="0">
                        <a:solidFill>
                          <a:schemeClr val="tx1"/>
                        </a:solidFill>
                      </a:endParaRPr>
                    </a:p>
                    <a:p>
                      <a:pPr marL="0" algn="l" defTabSz="914400" rtl="0" eaLnBrk="1" latinLnBrk="0" hangingPunct="1"/>
                      <a:endParaRPr lang="en-US" sz="1600" b="1" dirty="0" smtClean="0">
                        <a:solidFill>
                          <a:schemeClr val="tx1"/>
                        </a:solidFill>
                      </a:endParaRPr>
                    </a:p>
                    <a:p>
                      <a:pPr marL="0" algn="l" defTabSz="914400" rtl="0" eaLnBrk="1" latinLnBrk="0" hangingPunct="1"/>
                      <a:endParaRPr lang="en-US" sz="1600" b="1" dirty="0" smtClean="0">
                        <a:solidFill>
                          <a:schemeClr val="tx1"/>
                        </a:solidFill>
                      </a:endParaRPr>
                    </a:p>
                    <a:p>
                      <a:pPr marL="0" algn="l" defTabSz="914400" rtl="0" eaLnBrk="1" latinLnBrk="0" hangingPunct="1"/>
                      <a:r>
                        <a:rPr lang="ru-RU" sz="1600" b="1" dirty="0" smtClean="0">
                          <a:solidFill>
                            <a:schemeClr val="tx1"/>
                          </a:solidFill>
                        </a:rPr>
                        <a:t>Журналистика</a:t>
                      </a:r>
                      <a:endParaRPr lang="en-US" sz="1600" b="1"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1" baseline="0" dirty="0" smtClean="0">
                        <a:solidFill>
                          <a:srgbClr val="FF0000"/>
                        </a:solidFill>
                      </a:endParaRPr>
                    </a:p>
                    <a:p>
                      <a:pPr marL="0" algn="l" defTabSz="914400" rtl="0" eaLnBrk="1" latinLnBrk="0" hangingPunct="1"/>
                      <a:endParaRPr lang="en-US" sz="1600" b="1" dirty="0">
                        <a:solidFill>
                          <a:schemeClr val="tx1"/>
                        </a:solidFill>
                      </a:endParaRPr>
                    </a:p>
                  </a:txBody>
                  <a:tcPr>
                    <a:solidFill>
                      <a:schemeClr val="accent3"/>
                    </a:solidFill>
                  </a:tcPr>
                </a:tc>
                <a:tc>
                  <a:txBody>
                    <a:bodyPr/>
                    <a:lstStyle/>
                    <a:p>
                      <a:r>
                        <a:rPr lang="ru-RU" sz="1200" dirty="0" smtClean="0">
                          <a:solidFill>
                            <a:schemeClr val="bg1"/>
                          </a:solidFill>
                        </a:rPr>
                        <a:t>Финансовая экономика,</a:t>
                      </a:r>
                    </a:p>
                    <a:p>
                      <a:r>
                        <a:rPr lang="ru-RU" sz="1200" dirty="0" smtClean="0">
                          <a:solidFill>
                            <a:schemeClr val="bg1"/>
                          </a:solidFill>
                        </a:rPr>
                        <a:t>Бизнес экономика</a:t>
                      </a:r>
                    </a:p>
                    <a:p>
                      <a:r>
                        <a:rPr lang="ru-RU" sz="1200" dirty="0" smtClean="0">
                          <a:solidFill>
                            <a:schemeClr val="bg1"/>
                          </a:solidFill>
                        </a:rPr>
                        <a:t>Государственная политика </a:t>
                      </a:r>
                    </a:p>
                    <a:p>
                      <a:endParaRPr lang="ru-RU" sz="1200" dirty="0" smtClean="0">
                        <a:solidFill>
                          <a:schemeClr val="tx1"/>
                        </a:solidFill>
                      </a:endParaRPr>
                    </a:p>
                    <a:p>
                      <a:endParaRPr lang="ru-RU" sz="1200" dirty="0" smtClean="0">
                        <a:solidFill>
                          <a:schemeClr val="tx1"/>
                        </a:solidFill>
                      </a:endParaRPr>
                    </a:p>
                    <a:p>
                      <a:r>
                        <a:rPr lang="ru-RU" sz="1200" dirty="0" smtClean="0">
                          <a:solidFill>
                            <a:schemeClr val="bg1"/>
                          </a:solidFill>
                        </a:rPr>
                        <a:t>Финансовый менеджмент</a:t>
                      </a:r>
                    </a:p>
                    <a:p>
                      <a:r>
                        <a:rPr lang="ru-RU" sz="1200" dirty="0" smtClean="0">
                          <a:solidFill>
                            <a:schemeClr val="bg1"/>
                          </a:solidFill>
                        </a:rPr>
                        <a:t>Государственная политика и управление </a:t>
                      </a:r>
                    </a:p>
                    <a:p>
                      <a:r>
                        <a:rPr lang="ru-RU" sz="1200" dirty="0" smtClean="0">
                          <a:solidFill>
                            <a:schemeClr val="bg1"/>
                          </a:solidFill>
                        </a:rPr>
                        <a:t>Управление и право</a:t>
                      </a:r>
                    </a:p>
                    <a:p>
                      <a:endParaRPr lang="ru-RU" sz="1200" dirty="0" smtClean="0">
                        <a:solidFill>
                          <a:schemeClr val="tx1"/>
                        </a:solidFill>
                      </a:endParaRPr>
                    </a:p>
                    <a:p>
                      <a:endParaRPr lang="ru-RU" sz="1200" dirty="0" smtClean="0">
                        <a:solidFill>
                          <a:schemeClr val="tx1"/>
                        </a:solidFill>
                      </a:endParaRPr>
                    </a:p>
                    <a:p>
                      <a:r>
                        <a:rPr lang="ru-RU" sz="1200" dirty="0" smtClean="0">
                          <a:solidFill>
                            <a:schemeClr val="bg1"/>
                          </a:solidFill>
                        </a:rPr>
                        <a:t>Глобальная безопасность и международные вопросы</a:t>
                      </a:r>
                    </a:p>
                    <a:p>
                      <a:r>
                        <a:rPr lang="ru-RU" sz="1200" dirty="0" smtClean="0">
                          <a:solidFill>
                            <a:schemeClr val="bg1"/>
                          </a:solidFill>
                        </a:rPr>
                        <a:t>Региональные исследования и энергетическая политика </a:t>
                      </a:r>
                    </a:p>
                    <a:p>
                      <a:endParaRPr lang="ru-RU" sz="1200" dirty="0" smtClean="0">
                        <a:solidFill>
                          <a:schemeClr val="tx1"/>
                        </a:solidFill>
                      </a:endParaRPr>
                    </a:p>
                    <a:p>
                      <a:endParaRPr lang="ru-RU" sz="1200" dirty="0" smtClean="0">
                        <a:solidFill>
                          <a:schemeClr val="tx1"/>
                        </a:solidFill>
                      </a:endParaRPr>
                    </a:p>
                    <a:p>
                      <a:r>
                        <a:rPr lang="ru-RU" sz="1200" dirty="0" smtClean="0">
                          <a:solidFill>
                            <a:schemeClr val="bg1"/>
                          </a:solidFill>
                        </a:rPr>
                        <a:t>Медиа-менеджмент </a:t>
                      </a:r>
                    </a:p>
                    <a:p>
                      <a:r>
                        <a:rPr lang="ru-RU" sz="1200" dirty="0" smtClean="0">
                          <a:solidFill>
                            <a:schemeClr val="bg1"/>
                          </a:solidFill>
                        </a:rPr>
                        <a:t>Связи с общественностью </a:t>
                      </a:r>
                      <a:endParaRPr lang="en-US" sz="1200" dirty="0">
                        <a:solidFill>
                          <a:schemeClr val="bg1"/>
                        </a:solidFill>
                      </a:endParaRPr>
                    </a:p>
                  </a:txBody>
                  <a:tcPr>
                    <a:solidFill>
                      <a:schemeClr val="accent3"/>
                    </a:solidFill>
                  </a:tcPr>
                </a:tc>
                <a:tc>
                  <a:txBody>
                    <a:bodyPr/>
                    <a:lstStyle/>
                    <a:p>
                      <a:endParaRPr lang="ru-RU" sz="1100" b="1" dirty="0" smtClean="0">
                        <a:solidFill>
                          <a:schemeClr val="tx1"/>
                        </a:solidFill>
                      </a:endParaRPr>
                    </a:p>
                    <a:p>
                      <a:endParaRPr lang="ru-RU" sz="1100" b="1" dirty="0" smtClean="0">
                        <a:solidFill>
                          <a:schemeClr val="tx1"/>
                        </a:solidFill>
                      </a:endParaRPr>
                    </a:p>
                    <a:p>
                      <a:endParaRPr lang="ru-RU" sz="1100" b="1" dirty="0" smtClean="0">
                        <a:solidFill>
                          <a:schemeClr val="tx1"/>
                        </a:solidFill>
                      </a:endParaRPr>
                    </a:p>
                    <a:p>
                      <a:endParaRPr lang="ru-RU" sz="1100" b="1" dirty="0" smtClean="0">
                        <a:solidFill>
                          <a:schemeClr val="tx1"/>
                        </a:solidFill>
                      </a:endParaRPr>
                    </a:p>
                    <a:p>
                      <a:endParaRPr lang="ru-RU" sz="1100" b="1" dirty="0" smtClean="0">
                        <a:solidFill>
                          <a:schemeClr val="tx1"/>
                        </a:solidFill>
                      </a:endParaRPr>
                    </a:p>
                    <a:p>
                      <a:pPr algn="ctr"/>
                      <a:r>
                        <a:rPr lang="ru-RU" sz="1200" b="1" dirty="0" smtClean="0">
                          <a:solidFill>
                            <a:schemeClr val="tx1"/>
                          </a:solidFill>
                        </a:rPr>
                        <a:t>По вопросам</a:t>
                      </a:r>
                      <a:r>
                        <a:rPr lang="ru-RU" sz="1200" b="1" baseline="0" dirty="0" smtClean="0">
                          <a:solidFill>
                            <a:schemeClr val="tx1"/>
                          </a:solidFill>
                        </a:rPr>
                        <a:t> академического характера необходимо обращаться к менеджеру факультета: </a:t>
                      </a:r>
                    </a:p>
                    <a:p>
                      <a:pPr algn="ctr"/>
                      <a:r>
                        <a:rPr lang="ru-RU" sz="1200" b="1" baseline="0" dirty="0" smtClean="0">
                          <a:solidFill>
                            <a:schemeClr val="tx1"/>
                          </a:solidFill>
                        </a:rPr>
                        <a:t>Мусиной Камиле, </a:t>
                      </a:r>
                    </a:p>
                    <a:p>
                      <a:pPr algn="ctr"/>
                      <a:r>
                        <a:rPr lang="en-US" sz="1200" b="0" i="0" kern="1200" dirty="0" smtClean="0">
                          <a:solidFill>
                            <a:schemeClr val="lt1"/>
                          </a:solidFill>
                          <a:effectLst/>
                          <a:latin typeface="+mn-lt"/>
                          <a:ea typeface="+mn-ea"/>
                          <a:cs typeface="+mn-cs"/>
                          <a:hlinkClick r:id="rId2"/>
                        </a:rPr>
                        <a:t>css_coordinator@kimep.kz</a:t>
                      </a:r>
                      <a:endParaRPr lang="ru-RU" sz="1200" b="0" i="0" kern="1200" dirty="0" smtClean="0">
                        <a:solidFill>
                          <a:schemeClr val="lt1"/>
                        </a:solidFill>
                        <a:effectLst/>
                        <a:latin typeface="+mn-lt"/>
                        <a:ea typeface="+mn-ea"/>
                        <a:cs typeface="+mn-cs"/>
                      </a:endParaRPr>
                    </a:p>
                    <a:p>
                      <a:pPr algn="ctr"/>
                      <a:r>
                        <a:rPr lang="en-US" sz="1200" b="0" i="0" kern="1200" dirty="0" smtClean="0">
                          <a:solidFill>
                            <a:schemeClr val="lt1"/>
                          </a:solidFill>
                          <a:effectLst/>
                          <a:latin typeface="+mn-lt"/>
                          <a:ea typeface="+mn-ea"/>
                          <a:cs typeface="+mn-cs"/>
                        </a:rPr>
                        <a:t>270-4</a:t>
                      </a:r>
                      <a:r>
                        <a:rPr lang="ru-RU" sz="1200" b="0" i="0" kern="1200" dirty="0" smtClean="0">
                          <a:solidFill>
                            <a:schemeClr val="lt1"/>
                          </a:solidFill>
                          <a:effectLst/>
                          <a:latin typeface="+mn-lt"/>
                          <a:ea typeface="+mn-ea"/>
                          <a:cs typeface="+mn-cs"/>
                        </a:rPr>
                        <a:t>2</a:t>
                      </a:r>
                      <a:r>
                        <a:rPr lang="en-US" sz="1200" b="0" i="0" kern="1200" dirty="0" smtClean="0">
                          <a:solidFill>
                            <a:schemeClr val="lt1"/>
                          </a:solidFill>
                          <a:effectLst/>
                          <a:latin typeface="+mn-lt"/>
                          <a:ea typeface="+mn-ea"/>
                          <a:cs typeface="+mn-cs"/>
                        </a:rPr>
                        <a:t>-</a:t>
                      </a:r>
                      <a:r>
                        <a:rPr lang="ru-RU" sz="1200" b="0" i="0" kern="1200" dirty="0" smtClean="0">
                          <a:solidFill>
                            <a:schemeClr val="lt1"/>
                          </a:solidFill>
                          <a:effectLst/>
                          <a:latin typeface="+mn-lt"/>
                          <a:ea typeface="+mn-ea"/>
                          <a:cs typeface="+mn-cs"/>
                        </a:rPr>
                        <a:t>12 (вн. 3266)</a:t>
                      </a:r>
                    </a:p>
                    <a:p>
                      <a:endParaRPr lang="ru-RU" sz="1200" b="1" dirty="0" smtClean="0">
                        <a:solidFill>
                          <a:schemeClr val="tx1"/>
                        </a:solidFill>
                      </a:endParaRPr>
                    </a:p>
                    <a:p>
                      <a:endParaRPr lang="ru-RU" sz="1200" b="1" dirty="0" smtClean="0">
                        <a:solidFill>
                          <a:schemeClr val="tx1"/>
                        </a:solidFill>
                      </a:endParaRPr>
                    </a:p>
                    <a:p>
                      <a:pPr algn="ctr"/>
                      <a:endParaRPr lang="ru-RU" sz="1200" b="0" i="0" kern="1200" dirty="0" smtClean="0">
                        <a:solidFill>
                          <a:schemeClr val="lt1"/>
                        </a:solidFill>
                        <a:effectLst/>
                        <a:latin typeface="+mn-lt"/>
                        <a:ea typeface="+mn-ea"/>
                        <a:cs typeface="+mn-cs"/>
                      </a:endParaRPr>
                    </a:p>
                    <a:p>
                      <a:pPr algn="ctr"/>
                      <a:endParaRPr lang="en-US" sz="1200" b="1" dirty="0">
                        <a:solidFill>
                          <a:schemeClr val="tx1"/>
                        </a:solidFill>
                      </a:endParaRPr>
                    </a:p>
                  </a:txBody>
                  <a:tcPr>
                    <a:solidFill>
                      <a:schemeClr val="accent3"/>
                    </a:solidFill>
                  </a:tcPr>
                </a:tc>
              </a:tr>
            </a:tbl>
          </a:graphicData>
        </a:graphic>
      </p:graphicFrame>
    </p:spTree>
    <p:extLst>
      <p:ext uri="{BB962C8B-B14F-4D97-AF65-F5344CB8AC3E}">
        <p14:creationId xmlns:p14="http://schemas.microsoft.com/office/powerpoint/2010/main" val="2307569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1470"/>
            <a:ext cx="8229600" cy="504056"/>
          </a:xfrm>
        </p:spPr>
        <p:txBody>
          <a:bodyPr>
            <a:noAutofit/>
          </a:bodyPr>
          <a:lstStyle/>
          <a:p>
            <a:r>
              <a:rPr lang="ru-RU" sz="1800" b="1" dirty="0" smtClean="0"/>
              <a:t>Факультет гуманитарных наук и образования</a:t>
            </a:r>
            <a:endParaRPr lang="en-US" sz="1800" b="1" dirty="0"/>
          </a:p>
        </p:txBody>
      </p:sp>
      <p:graphicFrame>
        <p:nvGraphicFramePr>
          <p:cNvPr id="3" name="Table 2"/>
          <p:cNvGraphicFramePr>
            <a:graphicFrameLocks noGrp="1"/>
          </p:cNvGraphicFramePr>
          <p:nvPr>
            <p:extLst>
              <p:ext uri="{D42A27DB-BD31-4B8C-83A1-F6EECF244321}">
                <p14:modId xmlns:p14="http://schemas.microsoft.com/office/powerpoint/2010/main" val="904939328"/>
              </p:ext>
            </p:extLst>
          </p:nvPr>
        </p:nvGraphicFramePr>
        <p:xfrm>
          <a:off x="179512" y="627535"/>
          <a:ext cx="8784976" cy="4104455"/>
        </p:xfrm>
        <a:graphic>
          <a:graphicData uri="http://schemas.openxmlformats.org/drawingml/2006/table">
            <a:tbl>
              <a:tblPr firstRow="1" bandRow="1">
                <a:tableStyleId>{5C22544A-7EE6-4342-B048-85BDC9FD1C3A}</a:tableStyleId>
              </a:tblPr>
              <a:tblGrid>
                <a:gridCol w="1776044"/>
                <a:gridCol w="2328412"/>
                <a:gridCol w="2420485"/>
                <a:gridCol w="2260035"/>
              </a:tblGrid>
              <a:tr h="41044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dirty="0" smtClean="0">
                          <a:solidFill>
                            <a:schemeClr val="tx1"/>
                          </a:solidFill>
                        </a:rPr>
                        <a:t>Факультет гуманитарных наук</a:t>
                      </a:r>
                      <a:r>
                        <a:rPr lang="ru-RU" baseline="0" dirty="0" smtClean="0">
                          <a:solidFill>
                            <a:schemeClr val="tx1"/>
                          </a:solidFill>
                        </a:rPr>
                        <a:t> и образования</a:t>
                      </a:r>
                      <a:endParaRPr lang="en-US" dirty="0" smtClean="0">
                        <a:solidFill>
                          <a:schemeClr val="tx1"/>
                        </a:solidFill>
                      </a:endParaRPr>
                    </a:p>
                    <a:p>
                      <a:endParaRPr lang="en-US" dirty="0"/>
                    </a:p>
                  </a:txBody>
                  <a:tcPr>
                    <a:solidFill>
                      <a:schemeClr val="accent6"/>
                    </a:solidFill>
                  </a:tcPr>
                </a:tc>
                <a:tc>
                  <a:txBody>
                    <a:bodyPr/>
                    <a:lstStyle/>
                    <a:p>
                      <a:r>
                        <a:rPr lang="ru-RU" sz="1800" dirty="0" smtClean="0">
                          <a:solidFill>
                            <a:schemeClr val="tx1"/>
                          </a:solidFill>
                        </a:rPr>
                        <a:t>Иностранный язык:</a:t>
                      </a:r>
                      <a:r>
                        <a:rPr lang="ru-RU" sz="1800" baseline="0" dirty="0" smtClean="0">
                          <a:solidFill>
                            <a:schemeClr val="tx1"/>
                          </a:solidFill>
                        </a:rPr>
                        <a:t> два иностранных языка* </a:t>
                      </a:r>
                    </a:p>
                    <a:p>
                      <a:r>
                        <a:rPr lang="ru-RU" sz="1200" baseline="0" dirty="0" smtClean="0">
                          <a:solidFill>
                            <a:schemeClr val="tx1"/>
                          </a:solidFill>
                        </a:rPr>
                        <a:t>(английский +корейский; английский + китайский; английский+немецкий)</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800" b="1" dirty="0" smtClean="0">
                          <a:solidFill>
                            <a:schemeClr val="tx1"/>
                          </a:solidFill>
                        </a:rPr>
                        <a:t>Переводческое</a:t>
                      </a:r>
                      <a:r>
                        <a:rPr lang="ru-RU" sz="1800" b="1" baseline="0" dirty="0" smtClean="0">
                          <a:solidFill>
                            <a:schemeClr val="tx1"/>
                          </a:solidFill>
                        </a:rPr>
                        <a:t> дело</a:t>
                      </a:r>
                      <a:endParaRPr lang="en-US" sz="1800" b="1" dirty="0" smtClean="0">
                        <a:solidFill>
                          <a:schemeClr val="tx1"/>
                        </a:solidFill>
                      </a:endParaRPr>
                    </a:p>
                    <a:p>
                      <a:endParaRPr lang="en-US" sz="1600" dirty="0"/>
                    </a:p>
                    <a:p>
                      <a:endParaRPr lang="en-US" b="1" dirty="0" smtClean="0"/>
                    </a:p>
                    <a:p>
                      <a:endParaRPr lang="en-US" b="1" dirty="0" smtClean="0"/>
                    </a:p>
                    <a:p>
                      <a:r>
                        <a:rPr lang="ru-RU" b="1" dirty="0" smtClean="0">
                          <a:solidFill>
                            <a:schemeClr val="tx1">
                              <a:lumMod val="95000"/>
                              <a:lumOff val="5000"/>
                            </a:schemeClr>
                          </a:solidFill>
                        </a:rPr>
                        <a:t>Когнитивные</a:t>
                      </a:r>
                      <a:r>
                        <a:rPr lang="ru-RU" b="1" baseline="0" dirty="0" smtClean="0">
                          <a:solidFill>
                            <a:schemeClr val="tx1">
                              <a:lumMod val="95000"/>
                              <a:lumOff val="5000"/>
                            </a:schemeClr>
                          </a:solidFill>
                        </a:rPr>
                        <a:t> науки </a:t>
                      </a:r>
                      <a:endParaRPr lang="en-US" b="1" dirty="0">
                        <a:solidFill>
                          <a:schemeClr val="tx1">
                            <a:lumMod val="95000"/>
                            <a:lumOff val="5000"/>
                          </a:schemeClr>
                        </a:solidFill>
                      </a:endParaRPr>
                    </a:p>
                  </a:txBody>
                  <a:tcPr>
                    <a:solidFill>
                      <a:schemeClr val="accent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100" b="0" i="0" kern="120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100" b="0" i="0" kern="120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100" b="0" i="0" kern="120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100" b="0" i="0" kern="120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100" b="0" i="0" kern="120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100" b="0" i="0" kern="1200" dirty="0" smtClean="0">
                          <a:solidFill>
                            <a:schemeClr val="tx1"/>
                          </a:solidFill>
                          <a:effectLst/>
                          <a:latin typeface="+mn-lt"/>
                          <a:ea typeface="+mn-ea"/>
                          <a:cs typeface="+mn-cs"/>
                        </a:rPr>
                        <a:t>Миссия Факультета образования и гуманитарных наук – предоставление ключевых языковых навыков всем студентам: способность эффективно воспринимать и понимать значение устной речи, уметь высказать свои мысли на другом языке, излагать идеи в письменном виде, читать и понимать тексты академического уровня.</a:t>
                      </a:r>
                      <a:endParaRPr lang="en-US" sz="1100" b="1" dirty="0" smtClean="0">
                        <a:solidFill>
                          <a:schemeClr val="tx1"/>
                        </a:solidFill>
                      </a:endParaRPr>
                    </a:p>
                  </a:txBody>
                  <a:tcPr>
                    <a:solidFill>
                      <a:schemeClr val="accent6"/>
                    </a:solidFill>
                  </a:tcPr>
                </a:tc>
                <a:tc>
                  <a:txBody>
                    <a:bodyPr/>
                    <a:lstStyle/>
                    <a:p>
                      <a:pPr algn="ctr"/>
                      <a:endParaRPr lang="ru-RU" sz="1200" b="0" i="0" kern="1200" dirty="0" smtClean="0">
                        <a:solidFill>
                          <a:schemeClr val="tx1"/>
                        </a:solidFill>
                        <a:effectLst/>
                        <a:latin typeface="+mn-lt"/>
                        <a:ea typeface="+mn-ea"/>
                        <a:cs typeface="+mn-cs"/>
                      </a:endParaRPr>
                    </a:p>
                    <a:p>
                      <a:pPr algn="ctr"/>
                      <a:endParaRPr lang="ru-RU" sz="1200" b="0" i="0" kern="1200" dirty="0" smtClean="0">
                        <a:solidFill>
                          <a:schemeClr val="tx1"/>
                        </a:solidFill>
                        <a:effectLst/>
                        <a:latin typeface="+mn-lt"/>
                        <a:ea typeface="+mn-ea"/>
                        <a:cs typeface="+mn-cs"/>
                      </a:endParaRPr>
                    </a:p>
                    <a:p>
                      <a:pPr algn="ctr"/>
                      <a:r>
                        <a:rPr lang="ru-RU" sz="1200" b="0" i="0" kern="1200" dirty="0" smtClean="0">
                          <a:solidFill>
                            <a:schemeClr val="tx1"/>
                          </a:solidFill>
                          <a:effectLst/>
                          <a:latin typeface="+mn-lt"/>
                          <a:ea typeface="+mn-ea"/>
                          <a:cs typeface="+mn-cs"/>
                        </a:rPr>
                        <a:t>Служба поддержки факультета образования и гуманитарных наук по студенческим вопросам:</a:t>
                      </a:r>
                    </a:p>
                    <a:p>
                      <a:pPr algn="ctr"/>
                      <a:endParaRPr lang="ru-RU" sz="1200" b="1" i="0" kern="1200" dirty="0" smtClean="0">
                        <a:solidFill>
                          <a:schemeClr val="tx1"/>
                        </a:solidFill>
                        <a:effectLst/>
                        <a:latin typeface="+mn-lt"/>
                        <a:ea typeface="+mn-ea"/>
                        <a:cs typeface="+mn-cs"/>
                      </a:endParaRPr>
                    </a:p>
                    <a:p>
                      <a:pPr algn="ctr"/>
                      <a:r>
                        <a:rPr lang="ru-RU" sz="1200" b="1" i="0" kern="1200" dirty="0" smtClean="0">
                          <a:solidFill>
                            <a:schemeClr val="tx1"/>
                          </a:solidFill>
                          <a:effectLst/>
                          <a:latin typeface="+mn-lt"/>
                          <a:ea typeface="+mn-ea"/>
                          <a:cs typeface="+mn-cs"/>
                        </a:rPr>
                        <a:t>Марина Ким, координатор программ</a:t>
                      </a:r>
                      <a:r>
                        <a:rPr lang="ru-RU" sz="1200" b="0" i="0" kern="1200" dirty="0" smtClean="0">
                          <a:solidFill>
                            <a:schemeClr val="tx1"/>
                          </a:solidFill>
                          <a:effectLst/>
                          <a:latin typeface="+mn-lt"/>
                          <a:ea typeface="+mn-ea"/>
                          <a:cs typeface="+mn-cs"/>
                        </a:rPr>
                        <a:t/>
                      </a:r>
                      <a:br>
                        <a:rPr lang="ru-RU" sz="1200" b="0" i="0" kern="1200" dirty="0" smtClean="0">
                          <a:solidFill>
                            <a:schemeClr val="tx1"/>
                          </a:solidFill>
                          <a:effectLst/>
                          <a:latin typeface="+mn-lt"/>
                          <a:ea typeface="+mn-ea"/>
                          <a:cs typeface="+mn-cs"/>
                        </a:rPr>
                      </a:br>
                      <a:r>
                        <a:rPr lang="ru-RU" sz="1200" b="0" i="0" kern="1200" dirty="0" smtClean="0">
                          <a:solidFill>
                            <a:schemeClr val="tx1"/>
                          </a:solidFill>
                          <a:effectLst/>
                          <a:latin typeface="+mn-lt"/>
                          <a:ea typeface="+mn-ea"/>
                          <a:cs typeface="+mn-cs"/>
                        </a:rPr>
                        <a:t>Email: marina.kim@kimep.kz</a:t>
                      </a:r>
                      <a:br>
                        <a:rPr lang="ru-RU" sz="1200" b="0" i="0" kern="1200" dirty="0" smtClean="0">
                          <a:solidFill>
                            <a:schemeClr val="tx1"/>
                          </a:solidFill>
                          <a:effectLst/>
                          <a:latin typeface="+mn-lt"/>
                          <a:ea typeface="+mn-ea"/>
                          <a:cs typeface="+mn-cs"/>
                        </a:rPr>
                      </a:br>
                      <a:r>
                        <a:rPr lang="ru-RU" sz="1200" b="0" i="0" kern="1200" dirty="0" smtClean="0">
                          <a:solidFill>
                            <a:schemeClr val="tx1"/>
                          </a:solidFill>
                          <a:effectLst/>
                          <a:latin typeface="+mn-lt"/>
                          <a:ea typeface="+mn-ea"/>
                          <a:cs typeface="+mn-cs"/>
                        </a:rPr>
                        <a:t>Тел: 237-47-57 вн. 2571</a:t>
                      </a:r>
                    </a:p>
                    <a:p>
                      <a:pPr algn="ctr"/>
                      <a:endParaRPr lang="ru-RU" sz="1100" b="0" i="0" kern="1200" dirty="0" smtClean="0">
                        <a:solidFill>
                          <a:schemeClr val="tx1"/>
                        </a:solidFill>
                        <a:effectLst/>
                        <a:latin typeface="+mn-lt"/>
                        <a:ea typeface="+mn-ea"/>
                        <a:cs typeface="+mn-cs"/>
                      </a:endParaRPr>
                    </a:p>
                    <a:p>
                      <a:pPr algn="ctr"/>
                      <a:endParaRPr lang="ru-RU" sz="1100" b="0" i="0" kern="1200" dirty="0" smtClean="0">
                        <a:solidFill>
                          <a:schemeClr val="tx1"/>
                        </a:solidFill>
                        <a:effectLst/>
                        <a:latin typeface="+mn-lt"/>
                        <a:ea typeface="+mn-ea"/>
                        <a:cs typeface="+mn-cs"/>
                      </a:endParaRPr>
                    </a:p>
                    <a:p>
                      <a:pPr algn="ctr"/>
                      <a:r>
                        <a:rPr lang="ru-RU" sz="1200" b="1" i="0" kern="1200" dirty="0" smtClean="0">
                          <a:solidFill>
                            <a:schemeClr val="tx1"/>
                          </a:solidFill>
                          <a:effectLst/>
                          <a:latin typeface="+mn-lt"/>
                          <a:ea typeface="+mn-ea"/>
                          <a:cs typeface="+mn-cs"/>
                        </a:rPr>
                        <a:t>Мария Нурдинова, </a:t>
                      </a:r>
                      <a:r>
                        <a:rPr lang="ru-RU" sz="1200" b="0" i="0" kern="1200" dirty="0" smtClean="0">
                          <a:solidFill>
                            <a:schemeClr val="tx1"/>
                          </a:solidFill>
                          <a:effectLst/>
                          <a:latin typeface="+mn-lt"/>
                          <a:ea typeface="+mn-ea"/>
                          <a:cs typeface="+mn-cs"/>
                        </a:rPr>
                        <a:t>координатор программ</a:t>
                      </a:r>
                    </a:p>
                    <a:p>
                      <a:pPr algn="ctr"/>
                      <a:r>
                        <a:rPr lang="ru-RU" sz="1200" b="0" i="0" kern="1200" dirty="0" smtClean="0">
                          <a:solidFill>
                            <a:schemeClr val="tx1"/>
                          </a:solidFill>
                          <a:effectLst/>
                          <a:latin typeface="+mn-lt"/>
                          <a:ea typeface="+mn-ea"/>
                          <a:cs typeface="+mn-cs"/>
                        </a:rPr>
                        <a:t>Email: </a:t>
                      </a:r>
                      <a:r>
                        <a:rPr lang="en-US" sz="1200" b="0" i="0" kern="1200" dirty="0" smtClean="0">
                          <a:solidFill>
                            <a:schemeClr val="tx1"/>
                          </a:solidFill>
                          <a:effectLst/>
                          <a:latin typeface="+mn-lt"/>
                          <a:ea typeface="+mn-ea"/>
                          <a:cs typeface="+mn-cs"/>
                          <a:hlinkClick r:id="rId2"/>
                        </a:rPr>
                        <a:t>vmariya@kimep.kz</a:t>
                      </a:r>
                      <a:r>
                        <a:rPr lang="ru-RU" sz="1200" b="0" i="0" kern="1200" dirty="0" smtClean="0">
                          <a:solidFill>
                            <a:schemeClr val="tx1"/>
                          </a:solidFill>
                          <a:effectLst/>
                          <a:latin typeface="+mn-lt"/>
                          <a:ea typeface="+mn-ea"/>
                          <a:cs typeface="+mn-cs"/>
                        </a:rPr>
                        <a:t>,</a:t>
                      </a:r>
                    </a:p>
                    <a:p>
                      <a:pPr algn="ctr"/>
                      <a:r>
                        <a:rPr lang="ru-RU" sz="1200" b="0" i="0" kern="1200" dirty="0" smtClean="0">
                          <a:solidFill>
                            <a:schemeClr val="tx1"/>
                          </a:solidFill>
                          <a:effectLst/>
                          <a:latin typeface="+mn-lt"/>
                          <a:ea typeface="+mn-ea"/>
                          <a:cs typeface="+mn-cs"/>
                        </a:rPr>
                        <a:t>Тел: </a:t>
                      </a:r>
                      <a:r>
                        <a:rPr lang="en-US" sz="1200" b="0" i="0" kern="1200" dirty="0" smtClean="0">
                          <a:solidFill>
                            <a:schemeClr val="tx1"/>
                          </a:solidFill>
                          <a:effectLst/>
                          <a:latin typeface="+mn-lt"/>
                          <a:ea typeface="+mn-ea"/>
                          <a:cs typeface="+mn-cs"/>
                        </a:rPr>
                        <a:t>237-47-64</a:t>
                      </a:r>
                      <a:r>
                        <a:rPr lang="ru-RU" sz="1200" b="0" i="0" kern="1200" dirty="0" smtClean="0">
                          <a:solidFill>
                            <a:schemeClr val="tx1"/>
                          </a:solidFill>
                          <a:effectLst/>
                          <a:latin typeface="+mn-lt"/>
                          <a:ea typeface="+mn-ea"/>
                          <a:cs typeface="+mn-cs"/>
                        </a:rPr>
                        <a:t> вн.2654</a:t>
                      </a:r>
                    </a:p>
                  </a:txBody>
                  <a:tcPr>
                    <a:solidFill>
                      <a:schemeClr val="accent6"/>
                    </a:solidFill>
                  </a:tcPr>
                </a:tc>
              </a:tr>
            </a:tbl>
          </a:graphicData>
        </a:graphic>
      </p:graphicFrame>
    </p:spTree>
    <p:extLst>
      <p:ext uri="{BB962C8B-B14F-4D97-AF65-F5344CB8AC3E}">
        <p14:creationId xmlns:p14="http://schemas.microsoft.com/office/powerpoint/2010/main" val="3879705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43"/>
            <a:ext cx="8229600" cy="857250"/>
          </a:xfrm>
        </p:spPr>
        <p:txBody>
          <a:bodyPr>
            <a:normAutofit/>
          </a:bodyPr>
          <a:lstStyle/>
          <a:p>
            <a:r>
              <a:rPr lang="ru-RU" sz="3200" b="1" dirty="0" smtClean="0"/>
              <a:t>Школа права</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49837037"/>
              </p:ext>
            </p:extLst>
          </p:nvPr>
        </p:nvGraphicFramePr>
        <p:xfrm>
          <a:off x="318356" y="873693"/>
          <a:ext cx="8507288" cy="3587867"/>
        </p:xfrm>
        <a:graphic>
          <a:graphicData uri="http://schemas.openxmlformats.org/drawingml/2006/table">
            <a:tbl>
              <a:tblPr firstRow="1" bandRow="1">
                <a:tableStyleId>{5C22544A-7EE6-4342-B048-85BDC9FD1C3A}</a:tableStyleId>
              </a:tblPr>
              <a:tblGrid>
                <a:gridCol w="1085292"/>
                <a:gridCol w="2016224"/>
                <a:gridCol w="2808312"/>
                <a:gridCol w="2597460"/>
              </a:tblGrid>
              <a:tr h="3587867">
                <a:tc>
                  <a:txBody>
                    <a:bodyPr/>
                    <a:lstStyle/>
                    <a:p>
                      <a:endParaRPr lang="ru-RU" dirty="0" smtClean="0">
                        <a:solidFill>
                          <a:schemeClr val="tx1"/>
                        </a:solidFill>
                      </a:endParaRPr>
                    </a:p>
                    <a:p>
                      <a:endParaRPr lang="ru-RU" dirty="0" smtClean="0">
                        <a:solidFill>
                          <a:schemeClr val="tx1"/>
                        </a:solidFill>
                      </a:endParaRPr>
                    </a:p>
                    <a:p>
                      <a:endParaRPr lang="ru-RU" dirty="0" smtClean="0">
                        <a:solidFill>
                          <a:schemeClr val="tx1"/>
                        </a:solidFill>
                      </a:endParaRPr>
                    </a:p>
                    <a:p>
                      <a:endParaRPr lang="ru-RU" dirty="0" smtClean="0">
                        <a:solidFill>
                          <a:schemeClr val="tx1"/>
                        </a:solidFill>
                      </a:endParaRPr>
                    </a:p>
                    <a:p>
                      <a:endParaRPr lang="ru-RU" dirty="0" smtClean="0">
                        <a:solidFill>
                          <a:schemeClr val="tx1"/>
                        </a:solidFill>
                      </a:endParaRPr>
                    </a:p>
                    <a:p>
                      <a:r>
                        <a:rPr lang="ru-RU" dirty="0" smtClean="0">
                          <a:solidFill>
                            <a:schemeClr val="tx1"/>
                          </a:solidFill>
                        </a:rPr>
                        <a:t>Школа права</a:t>
                      </a:r>
                    </a:p>
                    <a:p>
                      <a:endParaRPr lang="en-US" dirty="0">
                        <a:solidFill>
                          <a:schemeClr val="tx1"/>
                        </a:solidFill>
                      </a:endParaRPr>
                    </a:p>
                  </a:txBody>
                  <a:tcPr>
                    <a:solidFill>
                      <a:schemeClr val="accent4">
                        <a:lumMod val="60000"/>
                        <a:lumOff val="40000"/>
                      </a:schemeClr>
                    </a:solidFill>
                  </a:tcPr>
                </a:tc>
                <a:tc>
                  <a:txBody>
                    <a:bodyPr/>
                    <a:lstStyle/>
                    <a:p>
                      <a:endParaRPr lang="ru-RU" dirty="0" smtClean="0">
                        <a:solidFill>
                          <a:schemeClr val="tx1"/>
                        </a:solidFill>
                      </a:endParaRPr>
                    </a:p>
                    <a:p>
                      <a:r>
                        <a:rPr lang="ru-RU" dirty="0" smtClean="0">
                          <a:solidFill>
                            <a:schemeClr val="tx1"/>
                          </a:solidFill>
                        </a:rPr>
                        <a:t>Международное право</a:t>
                      </a:r>
                      <a:endParaRPr lang="en-US" dirty="0">
                        <a:solidFill>
                          <a:schemeClr val="tx1"/>
                        </a:solidFill>
                      </a:endParaRPr>
                    </a:p>
                    <a:p>
                      <a:pPr marL="0" algn="l" defTabSz="914400" rtl="0" eaLnBrk="1" latinLnBrk="0" hangingPunct="1"/>
                      <a:endParaRPr lang="en-US" b="1" dirty="0" smtClean="0">
                        <a:solidFill>
                          <a:schemeClr val="tx1"/>
                        </a:solidFill>
                      </a:endParaRPr>
                    </a:p>
                    <a:p>
                      <a:pPr marL="0" algn="l" defTabSz="914400" rtl="0" eaLnBrk="1" latinLnBrk="0" hangingPunct="1"/>
                      <a:endParaRPr lang="ru-RU" b="1" dirty="0" smtClean="0">
                        <a:solidFill>
                          <a:schemeClr val="tx1"/>
                        </a:solidFill>
                      </a:endParaRPr>
                    </a:p>
                    <a:p>
                      <a:pPr marL="0" algn="l" defTabSz="914400" rtl="0" eaLnBrk="1" latinLnBrk="0" hangingPunct="1"/>
                      <a:endParaRPr lang="ru-RU" b="1" dirty="0" smtClean="0">
                        <a:solidFill>
                          <a:schemeClr val="tx1"/>
                        </a:solidFill>
                      </a:endParaRPr>
                    </a:p>
                    <a:p>
                      <a:pPr marL="0" algn="l" defTabSz="914400" rtl="0" eaLnBrk="1" latinLnBrk="0" hangingPunct="1"/>
                      <a:endParaRPr lang="ru-RU" b="1" dirty="0" smtClean="0">
                        <a:solidFill>
                          <a:schemeClr val="tx1"/>
                        </a:solidFill>
                      </a:endParaRPr>
                    </a:p>
                    <a:p>
                      <a:pPr marL="0" algn="l" defTabSz="914400" rtl="0" eaLnBrk="1" latinLnBrk="0" hangingPunct="1"/>
                      <a:endParaRPr lang="ru-RU" b="1" dirty="0" smtClean="0">
                        <a:solidFill>
                          <a:schemeClr val="tx1"/>
                        </a:solidFill>
                      </a:endParaRPr>
                    </a:p>
                    <a:p>
                      <a:pPr marL="0" algn="l" defTabSz="914400" rtl="0" eaLnBrk="1" latinLnBrk="0" hangingPunct="1"/>
                      <a:endParaRPr lang="ru-RU" b="1" dirty="0" smtClean="0">
                        <a:solidFill>
                          <a:schemeClr val="tx1"/>
                        </a:solidFill>
                      </a:endParaRPr>
                    </a:p>
                    <a:p>
                      <a:pPr marL="0" algn="l" defTabSz="914400" rtl="0" eaLnBrk="1" latinLnBrk="0" hangingPunct="1"/>
                      <a:r>
                        <a:rPr lang="ru-RU" b="1" dirty="0" smtClean="0">
                          <a:solidFill>
                            <a:schemeClr val="tx1"/>
                          </a:solidFill>
                        </a:rPr>
                        <a:t>Юриспруденция</a:t>
                      </a:r>
                      <a:endParaRPr lang="en-US" b="1" dirty="0">
                        <a:solidFill>
                          <a:schemeClr val="tx1"/>
                        </a:solidFill>
                      </a:endParaRPr>
                    </a:p>
                  </a:txBody>
                  <a:tcPr>
                    <a:solidFill>
                      <a:schemeClr val="accent4">
                        <a:lumMod val="60000"/>
                        <a:lumOff val="40000"/>
                      </a:schemeClr>
                    </a:solidFill>
                  </a:tcPr>
                </a:tc>
                <a:tc>
                  <a:txBody>
                    <a:bodyPr/>
                    <a:lstStyle/>
                    <a:p>
                      <a:pPr algn="ctr"/>
                      <a:endParaRPr lang="ru-RU" sz="1050" b="0" i="0" kern="1200" dirty="0" smtClean="0">
                        <a:solidFill>
                          <a:schemeClr val="tx1"/>
                        </a:solidFill>
                        <a:effectLst/>
                        <a:latin typeface="+mn-lt"/>
                        <a:ea typeface="+mn-ea"/>
                        <a:cs typeface="+mn-cs"/>
                      </a:endParaRPr>
                    </a:p>
                    <a:p>
                      <a:pPr algn="ctr"/>
                      <a:r>
                        <a:rPr lang="ru-RU" sz="1050" b="0" i="0" kern="1200" dirty="0" smtClean="0">
                          <a:solidFill>
                            <a:schemeClr val="tx1"/>
                          </a:solidFill>
                          <a:effectLst/>
                          <a:latin typeface="+mn-lt"/>
                          <a:ea typeface="+mn-ea"/>
                          <a:cs typeface="+mn-cs"/>
                        </a:rPr>
                        <a:t>Школа права Университета КИМЭП, основанная в 2010 году, предоставляет юридическое образование, построенное на базе прогрессивных и инновационных международных академических стандартов.</a:t>
                      </a:r>
                    </a:p>
                    <a:p>
                      <a:pPr algn="ctr"/>
                      <a:endParaRPr lang="ru-RU" sz="1050" b="0" i="0" kern="1200" dirty="0" smtClean="0">
                        <a:solidFill>
                          <a:schemeClr val="tx1"/>
                        </a:solidFill>
                        <a:effectLst/>
                        <a:latin typeface="+mn-lt"/>
                        <a:ea typeface="+mn-ea"/>
                        <a:cs typeface="+mn-cs"/>
                      </a:endParaRPr>
                    </a:p>
                    <a:p>
                      <a:pPr algn="ctr"/>
                      <a:r>
                        <a:rPr lang="ru-RU" sz="1050" b="0" i="0" kern="1200" dirty="0" smtClean="0">
                          <a:solidFill>
                            <a:schemeClr val="tx1"/>
                          </a:solidFill>
                          <a:effectLst/>
                          <a:latin typeface="+mn-lt"/>
                          <a:ea typeface="+mn-ea"/>
                          <a:cs typeface="+mn-cs"/>
                        </a:rPr>
                        <a:t>Миссия Школы – предоставить высококачественное образование уровня бакалавриата (LL.B) и магистратуры (LL.M) в области отечественного и международного права, подготовить своих студентов к занятию ведущих, руководящих ролей в развитии экономики бизнеса, в сообществе практикующих юристов и в развитии гражданского общества в Казахстане, Центральной Азии и по всему миру.</a:t>
                      </a:r>
                    </a:p>
                    <a:p>
                      <a:pPr algn="ctr"/>
                      <a:endParaRPr lang="ru-RU" sz="1050" b="1" dirty="0" smtClean="0">
                        <a:solidFill>
                          <a:schemeClr val="tx1"/>
                        </a:solidFill>
                      </a:endParaRPr>
                    </a:p>
                  </a:txBody>
                  <a:tcPr>
                    <a:solidFill>
                      <a:schemeClr val="accent4">
                        <a:lumMod val="60000"/>
                        <a:lumOff val="40000"/>
                      </a:schemeClr>
                    </a:solidFill>
                  </a:tcPr>
                </a:tc>
                <a:tc>
                  <a:txBody>
                    <a:bodyPr/>
                    <a:lstStyle/>
                    <a:p>
                      <a:endParaRPr lang="ru-RU" dirty="0" smtClean="0">
                        <a:solidFill>
                          <a:schemeClr val="tx1"/>
                        </a:solidFill>
                      </a:endParaRPr>
                    </a:p>
                    <a:p>
                      <a:endParaRPr lang="ru-RU" dirty="0" smtClean="0">
                        <a:solidFill>
                          <a:schemeClr val="tx1"/>
                        </a:solidFill>
                      </a:endParaRPr>
                    </a:p>
                    <a:p>
                      <a:endParaRPr lang="ru-RU" dirty="0" smtClean="0">
                        <a:solidFill>
                          <a:schemeClr val="tx1"/>
                        </a:solidFill>
                      </a:endParaRPr>
                    </a:p>
                    <a:p>
                      <a:pPr algn="ctr"/>
                      <a:r>
                        <a:rPr lang="ru-RU" sz="1400" b="0" i="0" kern="1200" dirty="0" smtClean="0">
                          <a:solidFill>
                            <a:schemeClr val="tx1"/>
                          </a:solidFill>
                          <a:effectLst/>
                          <a:latin typeface="+mn-lt"/>
                          <a:ea typeface="+mn-ea"/>
                          <a:cs typeface="+mn-cs"/>
                        </a:rPr>
                        <a:t>Координаторы справочной службы поддержки студентов:</a:t>
                      </a:r>
                    </a:p>
                    <a:p>
                      <a:pPr algn="ctr"/>
                      <a:r>
                        <a:rPr lang="ru-RU" sz="1400" b="1" i="0" kern="1200" dirty="0" smtClean="0">
                          <a:solidFill>
                            <a:schemeClr val="tx1"/>
                          </a:solidFill>
                          <a:effectLst/>
                          <a:latin typeface="+mn-lt"/>
                          <a:ea typeface="+mn-ea"/>
                          <a:cs typeface="+mn-cs"/>
                        </a:rPr>
                        <a:t>Дильназ Исраилова</a:t>
                      </a:r>
                      <a:r>
                        <a:rPr lang="ru-RU" sz="1400" b="1" i="0" kern="1200" smtClean="0">
                          <a:solidFill>
                            <a:schemeClr val="tx1"/>
                          </a:solidFill>
                          <a:effectLst/>
                          <a:latin typeface="+mn-lt"/>
                          <a:ea typeface="+mn-ea"/>
                          <a:cs typeface="+mn-cs"/>
                        </a:rPr>
                        <a:t>, Лаура </a:t>
                      </a:r>
                      <a:r>
                        <a:rPr lang="ru-RU" sz="1400" b="1" i="0" kern="1200" dirty="0" smtClean="0">
                          <a:solidFill>
                            <a:schemeClr val="tx1"/>
                          </a:solidFill>
                          <a:effectLst/>
                          <a:latin typeface="+mn-lt"/>
                          <a:ea typeface="+mn-ea"/>
                          <a:cs typeface="+mn-cs"/>
                        </a:rPr>
                        <a:t>Камыспаева</a:t>
                      </a:r>
                      <a:r>
                        <a:rPr lang="ru-RU" sz="1400" b="0" i="0" kern="1200" dirty="0" smtClean="0">
                          <a:solidFill>
                            <a:schemeClr val="tx1"/>
                          </a:solidFill>
                          <a:effectLst/>
                          <a:latin typeface="+mn-lt"/>
                          <a:ea typeface="+mn-ea"/>
                          <a:cs typeface="+mn-cs"/>
                        </a:rPr>
                        <a:t/>
                      </a:r>
                      <a:br>
                        <a:rPr lang="ru-RU" sz="1400" b="0" i="0" kern="1200" dirty="0" smtClean="0">
                          <a:solidFill>
                            <a:schemeClr val="tx1"/>
                          </a:solidFill>
                          <a:effectLst/>
                          <a:latin typeface="+mn-lt"/>
                          <a:ea typeface="+mn-ea"/>
                          <a:cs typeface="+mn-cs"/>
                        </a:rPr>
                      </a:br>
                      <a:r>
                        <a:rPr lang="ru-RU" sz="1400" b="0" i="0" kern="1200" dirty="0" smtClean="0">
                          <a:solidFill>
                            <a:schemeClr val="tx1"/>
                          </a:solidFill>
                          <a:effectLst/>
                          <a:latin typeface="+mn-lt"/>
                          <a:ea typeface="+mn-ea"/>
                          <a:cs typeface="+mn-cs"/>
                        </a:rPr>
                        <a:t>Email: law@kimep.kz</a:t>
                      </a:r>
                      <a:br>
                        <a:rPr lang="ru-RU" sz="1400" b="0" i="0" kern="1200" dirty="0" smtClean="0">
                          <a:solidFill>
                            <a:schemeClr val="tx1"/>
                          </a:solidFill>
                          <a:effectLst/>
                          <a:latin typeface="+mn-lt"/>
                          <a:ea typeface="+mn-ea"/>
                          <a:cs typeface="+mn-cs"/>
                        </a:rPr>
                      </a:br>
                      <a:r>
                        <a:rPr lang="ru-RU" sz="1400" b="0" i="0" kern="1200" dirty="0" smtClean="0">
                          <a:solidFill>
                            <a:schemeClr val="tx1"/>
                          </a:solidFill>
                          <a:effectLst/>
                          <a:latin typeface="+mn-lt"/>
                          <a:ea typeface="+mn-ea"/>
                          <a:cs typeface="+mn-cs"/>
                        </a:rPr>
                        <a:t>Тел.: 237-47-57 ext. 2726</a:t>
                      </a:r>
                      <a:br>
                        <a:rPr lang="ru-RU" sz="1400" b="0" i="0" kern="1200" dirty="0" smtClean="0">
                          <a:solidFill>
                            <a:schemeClr val="tx1"/>
                          </a:solidFill>
                          <a:effectLst/>
                          <a:latin typeface="+mn-lt"/>
                          <a:ea typeface="+mn-ea"/>
                          <a:cs typeface="+mn-cs"/>
                        </a:rPr>
                      </a:br>
                      <a:r>
                        <a:rPr lang="ru-RU" sz="1400" b="0" i="0" kern="1200" dirty="0" smtClean="0">
                          <a:solidFill>
                            <a:schemeClr val="tx1"/>
                          </a:solidFill>
                          <a:effectLst/>
                          <a:latin typeface="+mn-lt"/>
                          <a:ea typeface="+mn-ea"/>
                          <a:cs typeface="+mn-cs"/>
                        </a:rPr>
                        <a:t>271-71-71 ext. 2728</a:t>
                      </a:r>
                      <a:br>
                        <a:rPr lang="ru-RU" sz="1400" b="0" i="0" kern="1200" dirty="0" smtClean="0">
                          <a:solidFill>
                            <a:schemeClr val="tx1"/>
                          </a:solidFill>
                          <a:effectLst/>
                          <a:latin typeface="+mn-lt"/>
                          <a:ea typeface="+mn-ea"/>
                          <a:cs typeface="+mn-cs"/>
                        </a:rPr>
                      </a:br>
                      <a:r>
                        <a:rPr lang="ru-RU" sz="1400" b="0" i="0" kern="1200" dirty="0" smtClean="0">
                          <a:solidFill>
                            <a:schemeClr val="tx1"/>
                          </a:solidFill>
                          <a:effectLst/>
                          <a:latin typeface="+mn-lt"/>
                          <a:ea typeface="+mn-ea"/>
                          <a:cs typeface="+mn-cs"/>
                        </a:rPr>
                        <a:t>271-72-72 ext. 2727</a:t>
                      </a:r>
                    </a:p>
                    <a:p>
                      <a:pPr algn="ctr"/>
                      <a:endParaRPr lang="en-US" sz="1400" dirty="0" smtClean="0">
                        <a:solidFill>
                          <a:schemeClr val="tx1"/>
                        </a:solidFill>
                      </a:endParaRPr>
                    </a:p>
                    <a:p>
                      <a:pPr marL="0" indent="0">
                        <a:buFont typeface="Wingdings" panose="05000000000000000000" pitchFamily="2" charset="2"/>
                        <a:buNone/>
                      </a:pPr>
                      <a:endParaRPr lang="ru-RU" sz="1400" b="1" dirty="0" smtClean="0">
                        <a:solidFill>
                          <a:schemeClr val="tx1"/>
                        </a:solidFill>
                      </a:endParaRPr>
                    </a:p>
                  </a:txBody>
                  <a:tcPr>
                    <a:solidFill>
                      <a:schemeClr val="accent4">
                        <a:lumMod val="60000"/>
                        <a:lumOff val="40000"/>
                      </a:schemeClr>
                    </a:solidFill>
                  </a:tcPr>
                </a:tc>
              </a:tr>
            </a:tbl>
          </a:graphicData>
        </a:graphic>
      </p:graphicFrame>
    </p:spTree>
    <p:extLst>
      <p:ext uri="{BB962C8B-B14F-4D97-AF65-F5344CB8AC3E}">
        <p14:creationId xmlns:p14="http://schemas.microsoft.com/office/powerpoint/2010/main" val="2504974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8" y="51471"/>
            <a:ext cx="8205409" cy="571272"/>
          </a:xfrm>
        </p:spPr>
        <p:txBody>
          <a:bodyPr>
            <a:normAutofit fontScale="90000"/>
          </a:bodyPr>
          <a:lstStyle/>
          <a:p>
            <a:r>
              <a:rPr lang="ru-RU" dirty="0" smtClean="0"/>
              <a:t>БЕЛА статус</a:t>
            </a:r>
            <a:endParaRPr lang="en-US" dirty="0"/>
          </a:p>
        </p:txBody>
      </p:sp>
      <p:graphicFrame>
        <p:nvGraphicFramePr>
          <p:cNvPr id="4" name="Content Placeholder 3"/>
          <p:cNvGraphicFramePr>
            <a:graphicFrameLocks noGrp="1"/>
          </p:cNvGraphicFramePr>
          <p:nvPr>
            <p:ph idx="1"/>
            <p:extLst/>
          </p:nvPr>
        </p:nvGraphicFramePr>
        <p:xfrm>
          <a:off x="457198" y="622743"/>
          <a:ext cx="8205409" cy="1615440"/>
        </p:xfrm>
        <a:graphic>
          <a:graphicData uri="http://schemas.openxmlformats.org/drawingml/2006/table">
            <a:tbl>
              <a:tblPr firstRow="1" bandRow="1">
                <a:tableStyleId>{5C22544A-7EE6-4342-B048-85BDC9FD1C3A}</a:tableStyleId>
              </a:tblPr>
              <a:tblGrid>
                <a:gridCol w="8205409"/>
              </a:tblGrid>
              <a:tr h="12961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2000" b="1" kern="1200" dirty="0" smtClean="0">
                          <a:solidFill>
                            <a:schemeClr val="lt1"/>
                          </a:solidFill>
                          <a:effectLst/>
                          <a:latin typeface="+mn-lt"/>
                          <a:ea typeface="+mn-ea"/>
                          <a:cs typeface="+mn-cs"/>
                        </a:rPr>
                        <a:t>Университет КИМЭП имеет честь представить статус «БЕЛА», обладателем которого может стать каждый абитуриент программы бакалавриата, который готов зарегистрироваться на </a:t>
                      </a:r>
                      <a:endParaRPr lang="en-US" sz="2000" b="1" kern="1200" dirty="0" smtClean="0">
                        <a:solidFill>
                          <a:schemeClr val="lt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ru-RU" sz="2000" b="1" kern="1200" dirty="0" smtClean="0">
                          <a:solidFill>
                            <a:schemeClr val="lt1"/>
                          </a:solidFill>
                          <a:effectLst/>
                          <a:latin typeface="+mn-lt"/>
                          <a:ea typeface="+mn-ea"/>
                          <a:cs typeface="+mn-cs"/>
                        </a:rPr>
                        <a:t>осенний семестр</a:t>
                      </a:r>
                      <a:r>
                        <a:rPr lang="en-US" sz="2000" b="1" kern="1200" dirty="0" smtClean="0">
                          <a:solidFill>
                            <a:schemeClr val="lt1"/>
                          </a:solidFill>
                          <a:effectLst/>
                          <a:latin typeface="+mn-lt"/>
                          <a:ea typeface="+mn-ea"/>
                          <a:cs typeface="+mn-cs"/>
                        </a:rPr>
                        <a:t> 2021</a:t>
                      </a:r>
                      <a:r>
                        <a:rPr lang="en-US" sz="2000" b="1" kern="1200" baseline="0" dirty="0" smtClean="0">
                          <a:solidFill>
                            <a:schemeClr val="lt1"/>
                          </a:solidFill>
                          <a:effectLst/>
                          <a:latin typeface="+mn-lt"/>
                          <a:ea typeface="+mn-ea"/>
                          <a:cs typeface="+mn-cs"/>
                        </a:rPr>
                        <a:t> </a:t>
                      </a:r>
                      <a:r>
                        <a:rPr lang="ru-RU" sz="2000" b="1" kern="1200" dirty="0" smtClean="0">
                          <a:solidFill>
                            <a:schemeClr val="lt1"/>
                          </a:solidFill>
                          <a:effectLst/>
                          <a:latin typeface="+mn-lt"/>
                          <a:ea typeface="+mn-ea"/>
                          <a:cs typeface="+mn-cs"/>
                        </a:rPr>
                        <a:t> заблаговременно.</a:t>
                      </a:r>
                      <a:endParaRPr lang="en-US" sz="2000" b="1" kern="1200" dirty="0" smtClean="0">
                        <a:solidFill>
                          <a:schemeClr val="lt1"/>
                        </a:solidFill>
                        <a:effectLst/>
                        <a:latin typeface="+mn-lt"/>
                        <a:ea typeface="+mn-ea"/>
                        <a:cs typeface="+mn-cs"/>
                      </a:endParaRPr>
                    </a:p>
                    <a:p>
                      <a:endParaRPr lang="en-US" sz="2000" b="1" dirty="0"/>
                    </a:p>
                  </a:txBody>
                  <a:tcPr>
                    <a:solidFill>
                      <a:schemeClr val="accent6"/>
                    </a:solidFill>
                  </a:tcPr>
                </a:tc>
              </a:tr>
            </a:tbl>
          </a:graphicData>
        </a:graphic>
      </p:graphicFrame>
      <p:graphicFrame>
        <p:nvGraphicFramePr>
          <p:cNvPr id="5" name="Content Placeholder 3"/>
          <p:cNvGraphicFramePr>
            <a:graphicFrameLocks/>
          </p:cNvGraphicFramePr>
          <p:nvPr>
            <p:extLst/>
          </p:nvPr>
        </p:nvGraphicFramePr>
        <p:xfrm>
          <a:off x="457198" y="2307796"/>
          <a:ext cx="2674641" cy="2620082"/>
        </p:xfrm>
        <a:graphic>
          <a:graphicData uri="http://schemas.openxmlformats.org/drawingml/2006/table">
            <a:tbl>
              <a:tblPr firstRow="1" bandRow="1">
                <a:tableStyleId>{5C22544A-7EE6-4342-B048-85BDC9FD1C3A}</a:tableStyleId>
              </a:tblPr>
              <a:tblGrid>
                <a:gridCol w="2674641"/>
              </a:tblGrid>
              <a:tr h="2620082">
                <a:tc>
                  <a:txBody>
                    <a:bodyPr/>
                    <a:lstStyle/>
                    <a:p>
                      <a:r>
                        <a:rPr lang="ru-RU" sz="1200" b="1" kern="1200" dirty="0" smtClean="0">
                          <a:solidFill>
                            <a:schemeClr val="lt1"/>
                          </a:solidFill>
                          <a:effectLst/>
                          <a:latin typeface="+mn-lt"/>
                          <a:ea typeface="+mn-ea"/>
                          <a:cs typeface="+mn-cs"/>
                        </a:rPr>
                        <a:t>Что для этого нужно? </a:t>
                      </a:r>
                      <a:endParaRPr lang="en-US" sz="1200" b="1" kern="1200" dirty="0" smtClean="0">
                        <a:solidFill>
                          <a:schemeClr val="lt1"/>
                        </a:solidFill>
                        <a:effectLst/>
                        <a:latin typeface="+mn-lt"/>
                        <a:ea typeface="+mn-ea"/>
                        <a:cs typeface="+mn-cs"/>
                      </a:endParaRPr>
                    </a:p>
                    <a:p>
                      <a:pPr marL="285750" lvl="0" indent="-285750">
                        <a:buFont typeface="Wingdings" panose="05000000000000000000" pitchFamily="2" charset="2"/>
                        <a:buChar char="q"/>
                      </a:pPr>
                      <a:r>
                        <a:rPr lang="ru-RU" sz="1200" b="1" kern="1200" dirty="0" smtClean="0">
                          <a:solidFill>
                            <a:schemeClr val="lt1"/>
                          </a:solidFill>
                          <a:effectLst/>
                          <a:latin typeface="+mn-lt"/>
                          <a:ea typeface="+mn-ea"/>
                          <a:cs typeface="+mn-cs"/>
                        </a:rPr>
                        <a:t>предоставить оригинал аттестата/диплома с приложением в Приемную комиссию университета КИМЭП </a:t>
                      </a:r>
                      <a:endParaRPr lang="en-US" sz="1200" b="1" kern="1200" dirty="0" smtClean="0">
                        <a:solidFill>
                          <a:schemeClr val="lt1"/>
                        </a:solidFill>
                        <a:effectLst/>
                        <a:latin typeface="+mn-lt"/>
                        <a:ea typeface="+mn-ea"/>
                        <a:cs typeface="+mn-cs"/>
                      </a:endParaRPr>
                    </a:p>
                    <a:p>
                      <a:pPr marL="285750" lvl="0" indent="-285750">
                        <a:buFont typeface="Wingdings" panose="05000000000000000000" pitchFamily="2" charset="2"/>
                        <a:buChar char="q"/>
                      </a:pPr>
                      <a:r>
                        <a:rPr lang="ru-RU" sz="1200" b="1" kern="1200" dirty="0" smtClean="0">
                          <a:solidFill>
                            <a:schemeClr val="lt1"/>
                          </a:solidFill>
                          <a:effectLst/>
                          <a:latin typeface="+mn-lt"/>
                          <a:ea typeface="+mn-ea"/>
                          <a:cs typeface="+mn-cs"/>
                        </a:rPr>
                        <a:t>Внести баллы ЕНТ с номером ИКТ в портале абитуриента</a:t>
                      </a:r>
                      <a:endParaRPr lang="en-US" sz="1200" b="1" kern="1200" dirty="0" smtClean="0">
                        <a:solidFill>
                          <a:schemeClr val="lt1"/>
                        </a:solidFill>
                        <a:effectLst/>
                        <a:latin typeface="+mn-lt"/>
                        <a:ea typeface="+mn-ea"/>
                        <a:cs typeface="+mn-cs"/>
                      </a:endParaRPr>
                    </a:p>
                    <a:p>
                      <a:pPr marL="285750" lvl="0" indent="-285750">
                        <a:buFont typeface="Wingdings" panose="05000000000000000000" pitchFamily="2" charset="2"/>
                        <a:buChar char="q"/>
                      </a:pPr>
                      <a:r>
                        <a:rPr lang="ru-RU" sz="1200" b="1" kern="1200" dirty="0" smtClean="0">
                          <a:solidFill>
                            <a:schemeClr val="lt1"/>
                          </a:solidFill>
                          <a:effectLst/>
                          <a:latin typeface="+mn-lt"/>
                          <a:ea typeface="+mn-ea"/>
                          <a:cs typeface="+mn-cs"/>
                        </a:rPr>
                        <a:t>Предоставить</a:t>
                      </a:r>
                      <a:r>
                        <a:rPr lang="ru-RU" sz="1200" b="1" kern="1200" baseline="0" dirty="0" smtClean="0">
                          <a:solidFill>
                            <a:schemeClr val="lt1"/>
                          </a:solidFill>
                          <a:effectLst/>
                          <a:latin typeface="+mn-lt"/>
                          <a:ea typeface="+mn-ea"/>
                          <a:cs typeface="+mn-cs"/>
                        </a:rPr>
                        <a:t> международные сертификаты (</a:t>
                      </a:r>
                      <a:r>
                        <a:rPr lang="en-US" sz="1200" b="1" kern="1200" baseline="0" dirty="0" smtClean="0">
                          <a:solidFill>
                            <a:schemeClr val="lt1"/>
                          </a:solidFill>
                          <a:effectLst/>
                          <a:latin typeface="+mn-lt"/>
                          <a:ea typeface="+mn-ea"/>
                          <a:cs typeface="+mn-cs"/>
                        </a:rPr>
                        <a:t>IELTS/ </a:t>
                      </a:r>
                      <a:r>
                        <a:rPr lang="en-US" sz="1200" b="1" kern="1200" baseline="0" dirty="0" err="1" smtClean="0">
                          <a:solidFill>
                            <a:schemeClr val="lt1"/>
                          </a:solidFill>
                          <a:effectLst/>
                          <a:latin typeface="+mn-lt"/>
                          <a:ea typeface="+mn-ea"/>
                          <a:cs typeface="+mn-cs"/>
                        </a:rPr>
                        <a:t>TOEFL,etc</a:t>
                      </a:r>
                      <a:r>
                        <a:rPr lang="en-US" sz="1200" b="1" kern="1200" baseline="0" dirty="0" smtClean="0">
                          <a:solidFill>
                            <a:schemeClr val="lt1"/>
                          </a:solidFill>
                          <a:effectLst/>
                          <a:latin typeface="+mn-lt"/>
                          <a:ea typeface="+mn-ea"/>
                          <a:cs typeface="+mn-cs"/>
                        </a:rPr>
                        <a:t>)</a:t>
                      </a:r>
                      <a:r>
                        <a:rPr lang="ru-RU" sz="1200" b="1" kern="1200" baseline="0" dirty="0" smtClean="0">
                          <a:solidFill>
                            <a:schemeClr val="lt1"/>
                          </a:solidFill>
                          <a:effectLst/>
                          <a:latin typeface="+mn-lt"/>
                          <a:ea typeface="+mn-ea"/>
                          <a:cs typeface="+mn-cs"/>
                        </a:rPr>
                        <a:t> или баллы </a:t>
                      </a:r>
                      <a:r>
                        <a:rPr lang="en-US" sz="1200" b="1" kern="1200" baseline="0" dirty="0" smtClean="0">
                          <a:solidFill>
                            <a:schemeClr val="lt1"/>
                          </a:solidFill>
                          <a:effectLst/>
                          <a:latin typeface="+mn-lt"/>
                          <a:ea typeface="+mn-ea"/>
                          <a:cs typeface="+mn-cs"/>
                        </a:rPr>
                        <a:t>KEPT </a:t>
                      </a:r>
                      <a:endParaRPr lang="en-US" sz="1200" b="1" kern="1200" dirty="0" smtClean="0">
                        <a:solidFill>
                          <a:schemeClr val="lt1"/>
                        </a:solidFill>
                        <a:effectLst/>
                        <a:latin typeface="+mn-lt"/>
                        <a:ea typeface="+mn-ea"/>
                        <a:cs typeface="+mn-cs"/>
                      </a:endParaRPr>
                    </a:p>
                    <a:p>
                      <a:pPr marL="285750" lvl="0" indent="-285750">
                        <a:buFont typeface="Wingdings" panose="05000000000000000000" pitchFamily="2" charset="2"/>
                        <a:buChar char="q"/>
                      </a:pPr>
                      <a:r>
                        <a:rPr lang="ru-RU" sz="1200" b="1" kern="1200" dirty="0" smtClean="0">
                          <a:solidFill>
                            <a:schemeClr val="lt1"/>
                          </a:solidFill>
                          <a:effectLst/>
                          <a:latin typeface="+mn-lt"/>
                          <a:ea typeface="+mn-ea"/>
                          <a:cs typeface="+mn-cs"/>
                        </a:rPr>
                        <a:t>Подписать договор «БЭЛА»</a:t>
                      </a:r>
                      <a:endParaRPr lang="en-US" sz="1200" b="1" kern="1200" dirty="0" smtClean="0">
                        <a:solidFill>
                          <a:schemeClr val="lt1"/>
                        </a:solidFill>
                        <a:effectLst/>
                        <a:latin typeface="+mn-lt"/>
                        <a:ea typeface="+mn-ea"/>
                        <a:cs typeface="+mn-cs"/>
                      </a:endParaRPr>
                    </a:p>
                    <a:p>
                      <a:endParaRPr lang="en-US" sz="1200" dirty="0"/>
                    </a:p>
                  </a:txBody>
                  <a:tcPr/>
                </a:tc>
              </a:tr>
            </a:tbl>
          </a:graphicData>
        </a:graphic>
      </p:graphicFrame>
      <p:graphicFrame>
        <p:nvGraphicFramePr>
          <p:cNvPr id="6" name="Content Placeholder 3"/>
          <p:cNvGraphicFramePr>
            <a:graphicFrameLocks/>
          </p:cNvGraphicFramePr>
          <p:nvPr>
            <p:extLst/>
          </p:nvPr>
        </p:nvGraphicFramePr>
        <p:xfrm>
          <a:off x="3203848" y="2306598"/>
          <a:ext cx="5458760" cy="2621280"/>
        </p:xfrm>
        <a:graphic>
          <a:graphicData uri="http://schemas.openxmlformats.org/drawingml/2006/table">
            <a:tbl>
              <a:tblPr firstRow="1" bandRow="1">
                <a:tableStyleId>{5C22544A-7EE6-4342-B048-85BDC9FD1C3A}</a:tableStyleId>
              </a:tblPr>
              <a:tblGrid>
                <a:gridCol w="5458760"/>
              </a:tblGrid>
              <a:tr h="2367176">
                <a:tc>
                  <a:txBody>
                    <a:bodyPr/>
                    <a:lstStyle/>
                    <a:p>
                      <a:pPr algn="ctr"/>
                      <a:r>
                        <a:rPr lang="ru-RU" sz="2000" b="1" kern="1200" dirty="0" smtClean="0">
                          <a:solidFill>
                            <a:schemeClr val="lt1"/>
                          </a:solidFill>
                          <a:effectLst/>
                          <a:latin typeface="+mn-lt"/>
                          <a:ea typeface="+mn-ea"/>
                          <a:cs typeface="+mn-cs"/>
                        </a:rPr>
                        <a:t>Преимущества «БЕЛА»:</a:t>
                      </a:r>
                    </a:p>
                    <a:p>
                      <a:pPr algn="ctr"/>
                      <a:endParaRPr lang="ru-RU" sz="2000" b="1" kern="1200" dirty="0" smtClean="0">
                        <a:solidFill>
                          <a:schemeClr val="lt1"/>
                        </a:solidFill>
                        <a:effectLst/>
                        <a:latin typeface="+mn-lt"/>
                        <a:ea typeface="+mn-ea"/>
                        <a:cs typeface="+mn-cs"/>
                      </a:endParaRPr>
                    </a:p>
                    <a:p>
                      <a:pPr marL="285750" indent="-285750">
                        <a:buFont typeface="Wingdings" panose="05000000000000000000" pitchFamily="2" charset="2"/>
                        <a:buChar char="q"/>
                      </a:pPr>
                      <a:r>
                        <a:rPr lang="ru-RU" sz="1800" b="1" kern="1200" dirty="0" smtClean="0">
                          <a:solidFill>
                            <a:schemeClr val="lt1"/>
                          </a:solidFill>
                          <a:effectLst/>
                          <a:latin typeface="+mn-lt"/>
                          <a:ea typeface="+mn-ea"/>
                          <a:cs typeface="+mn-cs"/>
                        </a:rPr>
                        <a:t>Вы получаете допуск к регистрации на предметы в осеннем семестре не дожидаясь зачисления в состав студентов</a:t>
                      </a:r>
                      <a:endParaRPr lang="en-US" sz="1800" b="1" kern="1200" dirty="0" smtClean="0">
                        <a:solidFill>
                          <a:schemeClr val="lt1"/>
                        </a:solidFill>
                        <a:effectLst/>
                        <a:latin typeface="+mn-lt"/>
                        <a:ea typeface="+mn-ea"/>
                        <a:cs typeface="+mn-cs"/>
                      </a:endParaRPr>
                    </a:p>
                    <a:p>
                      <a:pPr marL="285750" indent="-285750">
                        <a:buFont typeface="Wingdings" panose="05000000000000000000" pitchFamily="2" charset="2"/>
                        <a:buChar char="q"/>
                      </a:pPr>
                      <a:r>
                        <a:rPr lang="ru-RU" sz="1800" b="1" kern="1200" dirty="0" smtClean="0">
                          <a:solidFill>
                            <a:schemeClr val="lt1"/>
                          </a:solidFill>
                          <a:effectLst/>
                          <a:latin typeface="+mn-lt"/>
                          <a:ea typeface="+mn-ea"/>
                          <a:cs typeface="+mn-cs"/>
                        </a:rPr>
                        <a:t>имеете возможность составить комфортное расписание, которое будет удобно для Вас с учетом индивиду</a:t>
                      </a:r>
                      <a:r>
                        <a:rPr lang="en-US" sz="1800" b="1" kern="1200" dirty="0" smtClean="0">
                          <a:solidFill>
                            <a:schemeClr val="bg1"/>
                          </a:solidFill>
                          <a:effectLst/>
                          <a:latin typeface="+mn-lt"/>
                          <a:ea typeface="+mn-ea"/>
                          <a:cs typeface="+mn-cs"/>
                        </a:rPr>
                        <a:t>a</a:t>
                      </a:r>
                      <a:r>
                        <a:rPr lang="ru-RU" sz="1800" b="1" kern="1200" dirty="0" smtClean="0">
                          <a:solidFill>
                            <a:schemeClr val="lt1"/>
                          </a:solidFill>
                          <a:effectLst/>
                          <a:latin typeface="+mn-lt"/>
                          <a:ea typeface="+mn-ea"/>
                          <a:cs typeface="+mn-cs"/>
                        </a:rPr>
                        <a:t>льных предпочтений</a:t>
                      </a:r>
                      <a:endParaRPr lang="en-US" sz="1800" b="1" kern="1200" dirty="0" smtClean="0">
                        <a:solidFill>
                          <a:schemeClr val="lt1"/>
                        </a:solidFill>
                        <a:effectLst/>
                        <a:latin typeface="+mn-lt"/>
                        <a:ea typeface="+mn-ea"/>
                        <a:cs typeface="+mn-cs"/>
                      </a:endParaRPr>
                    </a:p>
                    <a:p>
                      <a:endParaRPr lang="en-US" dirty="0"/>
                    </a:p>
                  </a:txBody>
                  <a:tcPr>
                    <a:solidFill>
                      <a:schemeClr val="accent3">
                        <a:lumMod val="75000"/>
                      </a:schemeClr>
                    </a:solidFill>
                  </a:tcPr>
                </a:tc>
              </a:tr>
            </a:tbl>
          </a:graphicData>
        </a:graphic>
      </p:graphicFrame>
    </p:spTree>
    <p:extLst>
      <p:ext uri="{BB962C8B-B14F-4D97-AF65-F5344CB8AC3E}">
        <p14:creationId xmlns:p14="http://schemas.microsoft.com/office/powerpoint/2010/main" val="135536442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4570</TotalTime>
  <Words>2250</Words>
  <Application>Microsoft Office PowerPoint</Application>
  <PresentationFormat>On-screen Show (16:9)</PresentationFormat>
  <Paragraphs>427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Times New Roman</vt:lpstr>
      <vt:lpstr>Wingdings</vt:lpstr>
      <vt:lpstr>Тема Office</vt:lpstr>
      <vt:lpstr>Преимущества обучения в КИМЭП</vt:lpstr>
      <vt:lpstr>Условия поступления на программы бакалавриата КИМЭП  для международных студентов</vt:lpstr>
      <vt:lpstr>Академические программы бакалавриата </vt:lpstr>
      <vt:lpstr>В чем заключается уникальность академических программ КИМЭП </vt:lpstr>
      <vt:lpstr>Факультет Бизнеса имени Бэнга</vt:lpstr>
      <vt:lpstr>Факультет социальных наук</vt:lpstr>
      <vt:lpstr>Факультет гуманитарных наук и образования</vt:lpstr>
      <vt:lpstr>Школа права</vt:lpstr>
      <vt:lpstr>БЕЛА статус</vt:lpstr>
      <vt:lpstr>Зачисление в состав студентов 2021</vt:lpstr>
      <vt:lpstr>Гранты и финансовая поддержка</vt:lpstr>
      <vt:lpstr>Пример расчета стоимости обучения (2020-2021)</vt:lpstr>
      <vt:lpstr>Как университет определяет уровень английского языка у абитуриентов 1 способ: KEPT- тест университета КИМЭП на определение знания английского языка</vt:lpstr>
      <vt:lpstr> Как университет определяет уровень английского языка у абитуриентов 2 способ: Международные сертификаты (IELTS, TOEFL, Duolingo) </vt:lpstr>
      <vt:lpstr>Подготовительная программа КИМЭП</vt:lpstr>
      <vt:lpstr>Условия поступления для переводных и восстанавливающихся студентов  из зарубежных вузов</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 № 1. «Қазақстанның ашық университеті»</dc:title>
  <dc:creator>Маликов Бахтияр Жайляуович</dc:creator>
  <cp:lastModifiedBy>Beisembinova Assem</cp:lastModifiedBy>
  <cp:revision>451</cp:revision>
  <cp:lastPrinted>2019-04-04T06:56:41Z</cp:lastPrinted>
  <dcterms:created xsi:type="dcterms:W3CDTF">2018-12-04T12:46:22Z</dcterms:created>
  <dcterms:modified xsi:type="dcterms:W3CDTF">2020-12-22T06:26:43Z</dcterms:modified>
</cp:coreProperties>
</file>