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25" r:id="rId2"/>
    <p:sldId id="319" r:id="rId3"/>
    <p:sldId id="328" r:id="rId4"/>
    <p:sldId id="329" r:id="rId5"/>
    <p:sldId id="299" r:id="rId6"/>
    <p:sldId id="302" r:id="rId7"/>
    <p:sldId id="301" r:id="rId8"/>
    <p:sldId id="304" r:id="rId9"/>
    <p:sldId id="343" r:id="rId10"/>
    <p:sldId id="332" r:id="rId11"/>
    <p:sldId id="333" r:id="rId12"/>
    <p:sldId id="310" r:id="rId13"/>
    <p:sldId id="336" r:id="rId14"/>
    <p:sldId id="338" r:id="rId15"/>
    <p:sldId id="341" r:id="rId16"/>
    <p:sldId id="316" r:id="rId17"/>
  </p:sldIdLst>
  <p:sldSz cx="9144000" cy="5143500" type="screen16x9"/>
  <p:notesSz cx="6669088"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32" autoAdjust="0"/>
    <p:restoredTop sz="94660"/>
  </p:normalViewPr>
  <p:slideViewPr>
    <p:cSldViewPr>
      <p:cViewPr varScale="1">
        <p:scale>
          <a:sx n="149" d="100"/>
          <a:sy n="149" d="100"/>
        </p:scale>
        <p:origin x="132" y="198"/>
      </p:cViewPr>
      <p:guideLst>
        <p:guide orient="horz" pos="2160"/>
        <p:guide pos="2880"/>
        <p:guide orient="horz"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1682D905-7C49-462B-A51C-4ED0E345D9A1}" type="datetimeFigureOut">
              <a:rPr lang="ru-RU" smtClean="0"/>
              <a:t>22.12.2020</a:t>
            </a:fld>
            <a:endParaRPr lang="ru-RU"/>
          </a:p>
        </p:txBody>
      </p:sp>
      <p:sp>
        <p:nvSpPr>
          <p:cNvPr id="4" name="Нижний колонтитул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DC709189-87DD-4FBD-943F-8B7DBBF49AAF}" type="slidenum">
              <a:rPr lang="ru-RU" smtClean="0"/>
              <a:t>‹#›</a:t>
            </a:fld>
            <a:endParaRPr lang="ru-RU"/>
          </a:p>
        </p:txBody>
      </p:sp>
    </p:spTree>
    <p:extLst>
      <p:ext uri="{BB962C8B-B14F-4D97-AF65-F5344CB8AC3E}">
        <p14:creationId xmlns:p14="http://schemas.microsoft.com/office/powerpoint/2010/main" val="3105922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BDCED0EB-5019-4A2C-B80B-9392DEF0AA3E}" type="datetimeFigureOut">
              <a:rPr lang="ru-RU" smtClean="0"/>
              <a:t>22.12.2020</a:t>
            </a:fld>
            <a:endParaRPr lang="ru-RU"/>
          </a:p>
        </p:txBody>
      </p:sp>
      <p:sp>
        <p:nvSpPr>
          <p:cNvPr id="4" name="Образ слайда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D1AB40EE-A6EC-4B73-88E0-5866E1FD1753}" type="slidenum">
              <a:rPr lang="ru-RU" smtClean="0"/>
              <a:t>‹#›</a:t>
            </a:fld>
            <a:endParaRPr lang="ru-RU"/>
          </a:p>
        </p:txBody>
      </p:sp>
    </p:spTree>
    <p:extLst>
      <p:ext uri="{BB962C8B-B14F-4D97-AF65-F5344CB8AC3E}">
        <p14:creationId xmlns:p14="http://schemas.microsoft.com/office/powerpoint/2010/main" val="37310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22.12.2020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22.12.2020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22.12.2020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atokina@kimep.kz" TargetMode="External"/><Relationship Id="rId2" Type="http://schemas.openxmlformats.org/officeDocument/2006/relationships/hyperlink" Target="mailto:advising@kimep.kz" TargetMode="External"/><Relationship Id="rId1" Type="http://schemas.openxmlformats.org/officeDocument/2006/relationships/slideLayout" Target="../slideLayouts/slideLayout2.xml"/><Relationship Id="rId4" Type="http://schemas.openxmlformats.org/officeDocument/2006/relationships/hyperlink" Target="https://www.kimep.kz/current-students/ru/e-orientation/"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mailto:finaid@kimep.kz"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kimep.kz/ext/application/online/ru-R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s://mail.google.com/mail/images/cleardot.gif"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wlp@kimep.k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uao@kimep.k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inur@kimep.k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bcb-upm@kimep.k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css_coordinator@kimep.k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vmariya@kimep.kz"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869" y="-12236"/>
            <a:ext cx="8619022" cy="411509"/>
          </a:xfrm>
        </p:spPr>
        <p:txBody>
          <a:bodyPr>
            <a:normAutofit fontScale="90000"/>
          </a:bodyPr>
          <a:lstStyle/>
          <a:p>
            <a:r>
              <a:rPr lang="ru-RU" sz="2800" b="1" dirty="0" smtClean="0"/>
              <a:t>Преимущества обучения в КИМЭП</a:t>
            </a:r>
            <a:endParaRPr lang="en-US" sz="2800" b="1" dirty="0"/>
          </a:p>
        </p:txBody>
      </p:sp>
      <p:graphicFrame>
        <p:nvGraphicFramePr>
          <p:cNvPr id="4" name="Content Placeholder 3"/>
          <p:cNvGraphicFramePr>
            <a:graphicFrameLocks noGrp="1"/>
          </p:cNvGraphicFramePr>
          <p:nvPr>
            <p:ph idx="1"/>
            <p:extLst/>
          </p:nvPr>
        </p:nvGraphicFramePr>
        <p:xfrm>
          <a:off x="239061" y="396881"/>
          <a:ext cx="1728192" cy="2114170"/>
        </p:xfrm>
        <a:graphic>
          <a:graphicData uri="http://schemas.openxmlformats.org/drawingml/2006/table">
            <a:tbl>
              <a:tblPr firstRow="1" bandRow="1">
                <a:tableStyleId>{5C22544A-7EE6-4342-B048-85BDC9FD1C3A}</a:tableStyleId>
              </a:tblPr>
              <a:tblGrid>
                <a:gridCol w="1728192"/>
              </a:tblGrid>
              <a:tr h="2114170">
                <a:tc>
                  <a:txBody>
                    <a:bodyPr/>
                    <a:lstStyle/>
                    <a:p>
                      <a:r>
                        <a:rPr lang="ru-RU" sz="1400" b="1" dirty="0" smtClean="0">
                          <a:solidFill>
                            <a:schemeClr val="bg1"/>
                          </a:solidFill>
                        </a:rPr>
                        <a:t>Интерактивная педагогика:</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135</a:t>
                      </a:r>
                      <a:r>
                        <a:rPr lang="ru-RU" sz="1000" b="1" dirty="0" smtClean="0">
                          <a:solidFill>
                            <a:schemeClr val="tx1"/>
                          </a:solidFill>
                        </a:rPr>
                        <a:t> преподавателей из 1</a:t>
                      </a:r>
                      <a:r>
                        <a:rPr lang="en-US" sz="1000" b="1" dirty="0" smtClean="0">
                          <a:solidFill>
                            <a:schemeClr val="tx1"/>
                          </a:solidFill>
                        </a:rPr>
                        <a:t>8</a:t>
                      </a:r>
                      <a:r>
                        <a:rPr lang="ru-RU" sz="1000" b="1" dirty="0" smtClean="0">
                          <a:solidFill>
                            <a:schemeClr val="tx1"/>
                          </a:solidFill>
                        </a:rPr>
                        <a:t> стран мира (Северная Америка, Европа, Великобритания,</a:t>
                      </a:r>
                      <a:r>
                        <a:rPr lang="ru-RU" sz="1000" b="1" baseline="0" dirty="0" smtClean="0">
                          <a:solidFill>
                            <a:schemeClr val="tx1"/>
                          </a:solidFill>
                        </a:rPr>
                        <a:t> Юго-Восточная Азия, СНГ, Казахстан)</a:t>
                      </a:r>
                      <a:r>
                        <a:rPr lang="ru-RU" sz="1000" b="1" dirty="0" smtClean="0">
                          <a:solidFill>
                            <a:schemeClr val="tx1"/>
                          </a:solidFill>
                        </a:rPr>
                        <a:t>: 82</a:t>
                      </a:r>
                      <a:r>
                        <a:rPr lang="ru-RU" sz="1000" b="1" baseline="0" dirty="0" smtClean="0">
                          <a:solidFill>
                            <a:schemeClr val="tx1"/>
                          </a:solidFill>
                        </a:rPr>
                        <a:t>% со степенью </a:t>
                      </a:r>
                      <a:r>
                        <a:rPr lang="en-US" sz="1000" b="1" baseline="0" dirty="0" smtClean="0">
                          <a:solidFill>
                            <a:schemeClr val="tx1"/>
                          </a:solidFill>
                        </a:rPr>
                        <a:t>PhD, DBA, JD</a:t>
                      </a:r>
                      <a:r>
                        <a:rPr lang="ru-RU" sz="1000" b="1" baseline="0" dirty="0" smtClean="0">
                          <a:solidFill>
                            <a:schemeClr val="tx1"/>
                          </a:solidFill>
                        </a:rPr>
                        <a:t>, кандидаты и доктора наук</a:t>
                      </a:r>
                      <a:r>
                        <a:rPr lang="en-US" sz="1000" b="1" baseline="0" dirty="0" smtClean="0">
                          <a:solidFill>
                            <a:schemeClr val="tx1"/>
                          </a:solidFill>
                        </a:rPr>
                        <a:t>; </a:t>
                      </a:r>
                      <a:r>
                        <a:rPr lang="ru-RU" sz="1000" b="1" baseline="0" dirty="0" smtClean="0">
                          <a:solidFill>
                            <a:schemeClr val="tx1"/>
                          </a:solidFill>
                        </a:rPr>
                        <a:t>18</a:t>
                      </a:r>
                      <a:r>
                        <a:rPr lang="en-US" sz="1000" b="1" baseline="0" dirty="0" smtClean="0">
                          <a:solidFill>
                            <a:schemeClr val="tx1"/>
                          </a:solidFill>
                        </a:rPr>
                        <a:t>% </a:t>
                      </a:r>
                      <a:r>
                        <a:rPr lang="ru-RU" sz="1000" b="1" baseline="0" dirty="0" smtClean="0">
                          <a:solidFill>
                            <a:schemeClr val="tx1"/>
                          </a:solidFill>
                        </a:rPr>
                        <a:t>обладают степенью магистра.</a:t>
                      </a:r>
                      <a:endParaRPr lang="en-US" dirty="0"/>
                    </a:p>
                  </a:txBody>
                  <a:tcPr>
                    <a:solidFill>
                      <a:schemeClr val="accent5">
                        <a:lumMod val="60000"/>
                        <a:lumOff val="40000"/>
                      </a:schemeClr>
                    </a:solidFill>
                  </a:tcPr>
                </a:tc>
              </a:tr>
            </a:tbl>
          </a:graphicData>
        </a:graphic>
      </p:graphicFrame>
      <p:graphicFrame>
        <p:nvGraphicFramePr>
          <p:cNvPr id="5" name="Table 4"/>
          <p:cNvGraphicFramePr>
            <a:graphicFrameLocks noGrp="1"/>
          </p:cNvGraphicFramePr>
          <p:nvPr>
            <p:extLst/>
          </p:nvPr>
        </p:nvGraphicFramePr>
        <p:xfrm>
          <a:off x="1953988" y="407213"/>
          <a:ext cx="1931189" cy="2114170"/>
        </p:xfrm>
        <a:graphic>
          <a:graphicData uri="http://schemas.openxmlformats.org/drawingml/2006/table">
            <a:tbl>
              <a:tblPr firstRow="1" bandRow="1">
                <a:tableStyleId>{5C22544A-7EE6-4342-B048-85BDC9FD1C3A}</a:tableStyleId>
              </a:tblPr>
              <a:tblGrid>
                <a:gridCol w="1931189"/>
              </a:tblGrid>
              <a:tr h="2114170">
                <a:tc>
                  <a:txBody>
                    <a:bodyPr/>
                    <a:lstStyle/>
                    <a:p>
                      <a:r>
                        <a:rPr lang="ru-RU" sz="1400" b="1" dirty="0" smtClean="0">
                          <a:solidFill>
                            <a:schemeClr val="bg1"/>
                          </a:solidFill>
                        </a:rPr>
                        <a:t>Высокий уровень трудоустройства:</a:t>
                      </a:r>
                    </a:p>
                    <a:p>
                      <a:pPr algn="l"/>
                      <a:r>
                        <a:rPr lang="ru-RU" sz="1100" b="1" dirty="0" smtClean="0">
                          <a:solidFill>
                            <a:schemeClr val="tx1"/>
                          </a:solidFill>
                        </a:rPr>
                        <a:t>Статистика: не менее 90 %  выпускников  трудоустроены в течение</a:t>
                      </a:r>
                      <a:r>
                        <a:rPr lang="ru-RU" sz="1100" b="1" baseline="0" dirty="0" smtClean="0">
                          <a:solidFill>
                            <a:schemeClr val="tx1"/>
                          </a:solidFill>
                        </a:rPr>
                        <a:t> 6 месяцев после выпуска</a:t>
                      </a:r>
                      <a:r>
                        <a:rPr lang="en-US" sz="1100" b="1" baseline="0" dirty="0" smtClean="0">
                          <a:solidFill>
                            <a:schemeClr val="tx1"/>
                          </a:solidFill>
                        </a:rPr>
                        <a:t> </a:t>
                      </a:r>
                      <a:r>
                        <a:rPr lang="ru-RU" sz="1100" b="1" baseline="0" dirty="0" smtClean="0">
                          <a:solidFill>
                            <a:schemeClr val="tx1"/>
                          </a:solidFill>
                        </a:rPr>
                        <a:t>в ведущих казахстанских и международных компаниях и организациях на территории Казахстана</a:t>
                      </a:r>
                      <a:r>
                        <a:rPr lang="en-US" sz="1100" b="1" baseline="0" dirty="0" smtClean="0">
                          <a:solidFill>
                            <a:schemeClr val="tx1"/>
                          </a:solidFill>
                        </a:rPr>
                        <a:t> </a:t>
                      </a:r>
                      <a:r>
                        <a:rPr lang="ru-RU" sz="1100" b="1" baseline="0" dirty="0" smtClean="0">
                          <a:solidFill>
                            <a:schemeClr val="tx1"/>
                          </a:solidFill>
                        </a:rPr>
                        <a:t>и за рубежом.</a:t>
                      </a:r>
                      <a:endParaRPr lang="en-US" sz="1100" dirty="0"/>
                    </a:p>
                  </a:txBody>
                  <a:tcPr>
                    <a:solidFill>
                      <a:schemeClr val="tx2">
                        <a:lumMod val="40000"/>
                        <a:lumOff val="60000"/>
                      </a:schemeClr>
                    </a:solidFill>
                  </a:tcPr>
                </a:tc>
              </a:tr>
            </a:tbl>
          </a:graphicData>
        </a:graphic>
      </p:graphicFrame>
      <p:graphicFrame>
        <p:nvGraphicFramePr>
          <p:cNvPr id="6" name="Table 5"/>
          <p:cNvGraphicFramePr>
            <a:graphicFrameLocks noGrp="1"/>
          </p:cNvGraphicFramePr>
          <p:nvPr>
            <p:extLst/>
          </p:nvPr>
        </p:nvGraphicFramePr>
        <p:xfrm>
          <a:off x="3899357" y="415448"/>
          <a:ext cx="2027878" cy="2114168"/>
        </p:xfrm>
        <a:graphic>
          <a:graphicData uri="http://schemas.openxmlformats.org/drawingml/2006/table">
            <a:tbl>
              <a:tblPr firstRow="1" bandRow="1">
                <a:tableStyleId>{5C22544A-7EE6-4342-B048-85BDC9FD1C3A}</a:tableStyleId>
              </a:tblPr>
              <a:tblGrid>
                <a:gridCol w="2027878"/>
              </a:tblGrid>
              <a:tr h="2114168">
                <a:tc>
                  <a:txBody>
                    <a:bodyPr/>
                    <a:lstStyle/>
                    <a:p>
                      <a:r>
                        <a:rPr lang="ru-RU" sz="1400" dirty="0" smtClean="0">
                          <a:solidFill>
                            <a:schemeClr val="bg1"/>
                          </a:solidFill>
                        </a:rPr>
                        <a:t>Кредитная технология обучения:</a:t>
                      </a:r>
                    </a:p>
                    <a:p>
                      <a:endParaRPr lang="ru-RU"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tx1"/>
                          </a:solidFill>
                        </a:rPr>
                        <a:t>Для получения диплома необходимо освоить 146 кредитов (порядка 48 предметов) независимо от выбора программы бакалавриата.</a:t>
                      </a:r>
                      <a:endParaRPr lang="en-US" sz="1200" b="1" dirty="0" smtClean="0">
                        <a:solidFill>
                          <a:schemeClr val="tx1"/>
                        </a:solidFill>
                      </a:endParaRPr>
                    </a:p>
                    <a:p>
                      <a:endParaRPr lang="en-US" sz="1200" dirty="0"/>
                    </a:p>
                  </a:txBody>
                  <a:tcPr>
                    <a:solidFill>
                      <a:schemeClr val="accent4">
                        <a:lumMod val="60000"/>
                        <a:lumOff val="40000"/>
                      </a:schemeClr>
                    </a:solidFill>
                  </a:tcPr>
                </a:tc>
              </a:tr>
            </a:tbl>
          </a:graphicData>
        </a:graphic>
      </p:graphicFrame>
      <p:graphicFrame>
        <p:nvGraphicFramePr>
          <p:cNvPr id="7" name="Table 6"/>
          <p:cNvGraphicFramePr>
            <a:graphicFrameLocks noGrp="1"/>
          </p:cNvGraphicFramePr>
          <p:nvPr>
            <p:extLst/>
          </p:nvPr>
        </p:nvGraphicFramePr>
        <p:xfrm>
          <a:off x="5928149" y="407214"/>
          <a:ext cx="2945243" cy="2592726"/>
        </p:xfrm>
        <a:graphic>
          <a:graphicData uri="http://schemas.openxmlformats.org/drawingml/2006/table">
            <a:tbl>
              <a:tblPr firstRow="1" bandRow="1">
                <a:tableStyleId>{5C22544A-7EE6-4342-B048-85BDC9FD1C3A}</a:tableStyleId>
              </a:tblPr>
              <a:tblGrid>
                <a:gridCol w="2945243"/>
              </a:tblGrid>
              <a:tr h="2592726">
                <a:tc>
                  <a:txBody>
                    <a:bodyPr/>
                    <a:lstStyle/>
                    <a:p>
                      <a:pPr marL="0" algn="l" defTabSz="914400" rtl="0" eaLnBrk="1" latinLnBrk="0" hangingPunct="1"/>
                      <a:r>
                        <a:rPr lang="ru-RU" sz="1400" b="1" kern="1200" dirty="0" smtClean="0">
                          <a:solidFill>
                            <a:schemeClr val="bg1"/>
                          </a:solidFill>
                          <a:latin typeface="+mn-lt"/>
                          <a:ea typeface="+mn-ea"/>
                          <a:cs typeface="+mn-cs"/>
                        </a:rPr>
                        <a:t>Международная программа обмена:</a:t>
                      </a:r>
                    </a:p>
                    <a:p>
                      <a:pPr algn="just"/>
                      <a:r>
                        <a:rPr lang="ru-RU" sz="1000" b="1" dirty="0" smtClean="0">
                          <a:solidFill>
                            <a:schemeClr val="tx1"/>
                          </a:solidFill>
                        </a:rPr>
                        <a:t>Более 170 партнерских вузов по</a:t>
                      </a:r>
                      <a:r>
                        <a:rPr lang="ru-RU" sz="1000" b="1" baseline="0" dirty="0" smtClean="0">
                          <a:solidFill>
                            <a:schemeClr val="tx1"/>
                          </a:solidFill>
                        </a:rPr>
                        <a:t> всему миру</a:t>
                      </a:r>
                      <a:r>
                        <a:rPr lang="ru-RU" sz="1000" b="1" dirty="0" smtClean="0">
                          <a:solidFill>
                            <a:schemeClr val="tx1"/>
                          </a:solidFill>
                        </a:rPr>
                        <a:t>, программ двойного димплома</a:t>
                      </a:r>
                      <a:r>
                        <a:rPr lang="en-US" sz="1000" b="1" dirty="0" smtClean="0">
                          <a:solidFill>
                            <a:schemeClr val="tx1"/>
                          </a:solidFill>
                        </a:rPr>
                        <a:t> </a:t>
                      </a:r>
                      <a:r>
                        <a:rPr lang="ru-RU" sz="1000" b="1" dirty="0" smtClean="0">
                          <a:solidFill>
                            <a:schemeClr val="tx1"/>
                          </a:solidFill>
                        </a:rPr>
                        <a:t>по</a:t>
                      </a:r>
                      <a:r>
                        <a:rPr lang="ru-RU" sz="1000" b="1" baseline="0" dirty="0" smtClean="0">
                          <a:solidFill>
                            <a:schemeClr val="tx1"/>
                          </a:solidFill>
                        </a:rPr>
                        <a:t> 7 специализациям </a:t>
                      </a:r>
                      <a:r>
                        <a:rPr lang="ru-RU" sz="1000" b="1" dirty="0" smtClean="0">
                          <a:solidFill>
                            <a:schemeClr val="tx1"/>
                          </a:solidFill>
                        </a:rPr>
                        <a:t>с </a:t>
                      </a:r>
                      <a:r>
                        <a:rPr lang="en-US" sz="1000" b="1" dirty="0" smtClean="0">
                          <a:solidFill>
                            <a:schemeClr val="tx1"/>
                          </a:solidFill>
                        </a:rPr>
                        <a:t>4</a:t>
                      </a:r>
                      <a:r>
                        <a:rPr lang="ru-RU" sz="1000" b="1" dirty="0" smtClean="0">
                          <a:solidFill>
                            <a:schemeClr val="tx1"/>
                          </a:solidFill>
                        </a:rPr>
                        <a:t> ведущими университетами Европы и Южной Кореи.</a:t>
                      </a:r>
                    </a:p>
                    <a:p>
                      <a:pPr algn="just"/>
                      <a:r>
                        <a:rPr lang="ru-RU" sz="1000" b="1" dirty="0" smtClean="0">
                          <a:solidFill>
                            <a:schemeClr val="tx1"/>
                          </a:solidFill>
                        </a:rPr>
                        <a:t>В среднем 200 студентов КИМЭП</a:t>
                      </a:r>
                      <a:r>
                        <a:rPr lang="ru-RU" sz="1000" b="1" baseline="0" dirty="0" smtClean="0">
                          <a:solidFill>
                            <a:schemeClr val="tx1"/>
                          </a:solidFill>
                        </a:rPr>
                        <a:t> в год обучаются по программам обмена и в летних школах. </a:t>
                      </a:r>
                    </a:p>
                    <a:p>
                      <a:pPr algn="just"/>
                      <a:r>
                        <a:rPr lang="ru-RU" sz="1000" b="1" baseline="0" dirty="0" smtClean="0">
                          <a:solidFill>
                            <a:schemeClr val="tx1"/>
                          </a:solidFill>
                        </a:rPr>
                        <a:t>В этом году КИМЭП внедрил программу онлайн мобильности с ведущими университетами за рубежом. </a:t>
                      </a:r>
                    </a:p>
                    <a:p>
                      <a:pPr algn="just"/>
                      <a:r>
                        <a:rPr lang="ru-RU" sz="1000" b="1" baseline="0" dirty="0" smtClean="0">
                          <a:solidFill>
                            <a:schemeClr val="tx1"/>
                          </a:solidFill>
                        </a:rPr>
                        <a:t>У студентов есть возможность учиться бесплатно за счет международных проектов, таких как </a:t>
                      </a:r>
                      <a:r>
                        <a:rPr lang="en-US" sz="1000" b="1" baseline="0" dirty="0" smtClean="0">
                          <a:solidFill>
                            <a:schemeClr val="tx1"/>
                          </a:solidFill>
                        </a:rPr>
                        <a:t>Erasmus+, Global Korean Scholarship, </a:t>
                      </a:r>
                      <a:r>
                        <a:rPr lang="en-US" sz="1000" b="1" baseline="0" dirty="0" err="1" smtClean="0">
                          <a:solidFill>
                            <a:schemeClr val="tx1"/>
                          </a:solidFill>
                        </a:rPr>
                        <a:t>Mevlana</a:t>
                      </a:r>
                      <a:r>
                        <a:rPr lang="en-US" sz="1000" b="1" baseline="0" dirty="0" smtClean="0">
                          <a:solidFill>
                            <a:schemeClr val="tx1"/>
                          </a:solidFill>
                        </a:rPr>
                        <a:t>, Ernst Mach OEAD)</a:t>
                      </a:r>
                      <a:endParaRPr lang="en-US" sz="1000" dirty="0"/>
                    </a:p>
                  </a:txBody>
                  <a:tcPr>
                    <a:solidFill>
                      <a:schemeClr val="accent2">
                        <a:lumMod val="60000"/>
                        <a:lumOff val="40000"/>
                      </a:schemeClr>
                    </a:solidFill>
                  </a:tcPr>
                </a:tc>
              </a:tr>
            </a:tbl>
          </a:graphicData>
        </a:graphic>
      </p:graphicFrame>
      <p:graphicFrame>
        <p:nvGraphicFramePr>
          <p:cNvPr id="8" name="Table 7"/>
          <p:cNvGraphicFramePr>
            <a:graphicFrameLocks noGrp="1"/>
          </p:cNvGraphicFramePr>
          <p:nvPr>
            <p:extLst/>
          </p:nvPr>
        </p:nvGraphicFramePr>
        <p:xfrm>
          <a:off x="221444" y="3273050"/>
          <a:ext cx="2844316" cy="1682011"/>
        </p:xfrm>
        <a:graphic>
          <a:graphicData uri="http://schemas.openxmlformats.org/drawingml/2006/table">
            <a:tbl>
              <a:tblPr firstRow="1" bandRow="1">
                <a:tableStyleId>{5C22544A-7EE6-4342-B048-85BDC9FD1C3A}</a:tableStyleId>
              </a:tblPr>
              <a:tblGrid>
                <a:gridCol w="2844316"/>
              </a:tblGrid>
              <a:tr h="1682011">
                <a:tc>
                  <a:txBody>
                    <a:bodyPr/>
                    <a:lstStyle/>
                    <a:p>
                      <a:pPr marL="0" algn="l" defTabSz="914400" rtl="0" eaLnBrk="1" latinLnBrk="0" hangingPunct="1"/>
                      <a:r>
                        <a:rPr lang="ru-RU" sz="1400" b="1" kern="1200" dirty="0" smtClean="0">
                          <a:solidFill>
                            <a:schemeClr val="bg1"/>
                          </a:solidFill>
                          <a:latin typeface="+mn-lt"/>
                          <a:ea typeface="+mn-ea"/>
                          <a:cs typeface="+mn-cs"/>
                        </a:rPr>
                        <a:t>Национальная и международная аккредитация:</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900" b="1" dirty="0" smtClean="0">
                          <a:solidFill>
                            <a:schemeClr val="tx1"/>
                          </a:solidFill>
                        </a:rPr>
                        <a:t>Признание дипломов на казахстанском и международном уровне (</a:t>
                      </a:r>
                      <a:r>
                        <a:rPr lang="en-US" sz="900" b="1" dirty="0" smtClean="0">
                          <a:solidFill>
                            <a:schemeClr val="tx1"/>
                          </a:solidFill>
                        </a:rPr>
                        <a:t>FIBAA,</a:t>
                      </a:r>
                      <a:r>
                        <a:rPr lang="en-US" sz="900" b="1" baseline="0" dirty="0" smtClean="0">
                          <a:solidFill>
                            <a:schemeClr val="tx1"/>
                          </a:solidFill>
                        </a:rPr>
                        <a:t> IQAA)</a:t>
                      </a:r>
                      <a:r>
                        <a:rPr lang="ru-RU" sz="900" b="1" baseline="0"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900" b="1" baseline="0" dirty="0" smtClean="0">
                          <a:solidFill>
                            <a:schemeClr val="tx1"/>
                          </a:solidFill>
                        </a:rPr>
                        <a:t>Вуз №1 в категории лучших гуманитарно-экономических вузов Казахстана согласно рейтингу казахстанского независимого агентства (НКАОКО).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900" b="1" baseline="0" dirty="0" smtClean="0">
                          <a:solidFill>
                            <a:schemeClr val="tx1"/>
                          </a:solidFill>
                        </a:rPr>
                        <a:t>КИМЭП является лидером по развитию науки и инноваций и лидером по репутационной оценке работодателей.</a:t>
                      </a:r>
                      <a:endParaRPr lang="en-US" sz="900" dirty="0"/>
                    </a:p>
                  </a:txBody>
                  <a:tcPr>
                    <a:solidFill>
                      <a:schemeClr val="bg2">
                        <a:lumMod val="50000"/>
                      </a:schemeClr>
                    </a:solidFill>
                  </a:tcPr>
                </a:tc>
              </a:tr>
            </a:tbl>
          </a:graphicData>
        </a:graphic>
      </p:graphicFrame>
      <p:graphicFrame>
        <p:nvGraphicFramePr>
          <p:cNvPr id="9" name="Content Placeholder 3"/>
          <p:cNvGraphicFramePr>
            <a:graphicFrameLocks/>
          </p:cNvGraphicFramePr>
          <p:nvPr>
            <p:extLst/>
          </p:nvPr>
        </p:nvGraphicFramePr>
        <p:xfrm>
          <a:off x="3084286" y="3273051"/>
          <a:ext cx="2842034" cy="1682011"/>
        </p:xfrm>
        <a:graphic>
          <a:graphicData uri="http://schemas.openxmlformats.org/drawingml/2006/table">
            <a:tbl>
              <a:tblPr firstRow="1" bandRow="1">
                <a:tableStyleId>{5C22544A-7EE6-4342-B048-85BDC9FD1C3A}</a:tableStyleId>
              </a:tblPr>
              <a:tblGrid>
                <a:gridCol w="2842034"/>
              </a:tblGrid>
              <a:tr h="1682011">
                <a:tc>
                  <a:txBody>
                    <a:bodyPr/>
                    <a:lstStyle/>
                    <a:p>
                      <a:r>
                        <a:rPr lang="ru-RU" sz="1400" dirty="0" smtClean="0"/>
                        <a:t>Составление индивидуального расписания:</a:t>
                      </a:r>
                    </a:p>
                    <a:p>
                      <a:r>
                        <a:rPr lang="ru-RU" sz="1000" b="1" dirty="0" smtClean="0">
                          <a:solidFill>
                            <a:schemeClr val="tx1"/>
                          </a:solidFill>
                        </a:rPr>
                        <a:t>Студенты могут</a:t>
                      </a:r>
                      <a:r>
                        <a:rPr lang="ru-RU" sz="1000" b="1" baseline="0" dirty="0" smtClean="0">
                          <a:solidFill>
                            <a:schemeClr val="tx1"/>
                          </a:solidFill>
                        </a:rPr>
                        <a:t> составить расписание до или после обеда, могут учиться каждый день или 2 раза в неделю в зависимости от академической нагрузки. Максимальная нагрузка в семестр: 6 академических предметов + физическая культура (21 кредит)</a:t>
                      </a:r>
                      <a:endParaRPr lang="en-US" sz="1000" dirty="0"/>
                    </a:p>
                  </a:txBody>
                  <a:tcPr>
                    <a:solidFill>
                      <a:schemeClr val="accent6">
                        <a:lumMod val="75000"/>
                      </a:schemeClr>
                    </a:solidFill>
                  </a:tcPr>
                </a:tc>
              </a:tr>
            </a:tbl>
          </a:graphicData>
        </a:graphic>
      </p:graphicFrame>
      <p:graphicFrame>
        <p:nvGraphicFramePr>
          <p:cNvPr id="10" name="Table 9"/>
          <p:cNvGraphicFramePr>
            <a:graphicFrameLocks noGrp="1"/>
          </p:cNvGraphicFramePr>
          <p:nvPr>
            <p:extLst/>
          </p:nvPr>
        </p:nvGraphicFramePr>
        <p:xfrm>
          <a:off x="5944846" y="2999940"/>
          <a:ext cx="2929933" cy="1955122"/>
        </p:xfrm>
        <a:graphic>
          <a:graphicData uri="http://schemas.openxmlformats.org/drawingml/2006/table">
            <a:tbl>
              <a:tblPr firstRow="1" bandRow="1">
                <a:tableStyleId>{5C22544A-7EE6-4342-B048-85BDC9FD1C3A}</a:tableStyleId>
              </a:tblPr>
              <a:tblGrid>
                <a:gridCol w="2929933"/>
              </a:tblGrid>
              <a:tr h="1955122">
                <a:tc>
                  <a:txBody>
                    <a:bodyPr/>
                    <a:lstStyle/>
                    <a:p>
                      <a:r>
                        <a:rPr lang="ru-RU" sz="1400" dirty="0" smtClean="0">
                          <a:solidFill>
                            <a:schemeClr val="bg1"/>
                          </a:solidFill>
                        </a:rPr>
                        <a:t>Возможность получения сразу нескольких специализаций:</a:t>
                      </a:r>
                    </a:p>
                    <a:p>
                      <a:r>
                        <a:rPr lang="ru-RU" sz="1200" b="1" kern="1200" dirty="0" smtClean="0">
                          <a:solidFill>
                            <a:schemeClr val="tx1"/>
                          </a:solidFill>
                          <a:latin typeface="+mn-lt"/>
                          <a:ea typeface="+mn-ea"/>
                          <a:cs typeface="+mn-cs"/>
                        </a:rPr>
                        <a:t>Каждый студент имеет возможность</a:t>
                      </a:r>
                      <a:r>
                        <a:rPr lang="ru-RU" sz="1200" b="1" kern="1200" baseline="0" dirty="0" smtClean="0">
                          <a:solidFill>
                            <a:schemeClr val="tx1"/>
                          </a:solidFill>
                          <a:latin typeface="+mn-lt"/>
                          <a:ea typeface="+mn-ea"/>
                          <a:cs typeface="+mn-cs"/>
                        </a:rPr>
                        <a:t> получения нескольких специализаций в рамках своего факультета, а также других академических направлений, которые предлагает КИМЭП. Это расширяет границы выбора профессии и трудоустройства.</a:t>
                      </a:r>
                      <a:endParaRPr lang="en-US" sz="1200" b="1" kern="1200" dirty="0">
                        <a:solidFill>
                          <a:schemeClr val="tx1"/>
                        </a:solidFill>
                        <a:latin typeface="+mn-lt"/>
                        <a:ea typeface="+mn-ea"/>
                        <a:cs typeface="+mn-cs"/>
                      </a:endParaRPr>
                    </a:p>
                  </a:txBody>
                  <a:tcPr>
                    <a:solidFill>
                      <a:srgbClr val="00B0F0"/>
                    </a:solidFill>
                  </a:tcPr>
                </a:tc>
              </a:tr>
            </a:tbl>
          </a:graphicData>
        </a:graphic>
      </p:graphicFrame>
      <p:graphicFrame>
        <p:nvGraphicFramePr>
          <p:cNvPr id="11" name="Content Placeholder 3"/>
          <p:cNvGraphicFramePr>
            <a:graphicFrameLocks/>
          </p:cNvGraphicFramePr>
          <p:nvPr>
            <p:extLst/>
          </p:nvPr>
        </p:nvGraphicFramePr>
        <p:xfrm>
          <a:off x="230479" y="2526931"/>
          <a:ext cx="5689089" cy="762000"/>
        </p:xfrm>
        <a:graphic>
          <a:graphicData uri="http://schemas.openxmlformats.org/drawingml/2006/table">
            <a:tbl>
              <a:tblPr firstRow="1" bandRow="1">
                <a:tableStyleId>{5C22544A-7EE6-4342-B048-85BDC9FD1C3A}</a:tableStyleId>
              </a:tblPr>
              <a:tblGrid>
                <a:gridCol w="5689089"/>
              </a:tblGrid>
              <a:tr h="636763">
                <a:tc>
                  <a:txBody>
                    <a:bodyPr/>
                    <a:lstStyle/>
                    <a:p>
                      <a:r>
                        <a:rPr lang="ru-RU" sz="1100" b="1" dirty="0" smtClean="0">
                          <a:solidFill>
                            <a:schemeClr val="bg1"/>
                          </a:solidFill>
                        </a:rPr>
                        <a:t>Насыщенная студенческая жизнь:</a:t>
                      </a:r>
                      <a:r>
                        <a:rPr lang="en-US" sz="1100" b="1" dirty="0" smtClean="0">
                          <a:solidFill>
                            <a:schemeClr val="bg1"/>
                          </a:solidFill>
                        </a:rPr>
                        <a:t> </a:t>
                      </a:r>
                      <a:r>
                        <a:rPr lang="ru-RU" sz="1100" b="1" dirty="0" smtClean="0">
                          <a:solidFill>
                            <a:schemeClr val="bg1"/>
                          </a:solidFill>
                        </a:rPr>
                        <a:t>более</a:t>
                      </a:r>
                      <a:r>
                        <a:rPr lang="ru-RU" sz="1100" b="1" baseline="0" dirty="0" smtClean="0">
                          <a:solidFill>
                            <a:schemeClr val="bg1"/>
                          </a:solidFill>
                        </a:rPr>
                        <a:t> 30 организаций – </a:t>
                      </a:r>
                      <a:r>
                        <a:rPr lang="en-US" sz="1100" b="1" baseline="0" dirty="0" smtClean="0">
                          <a:solidFill>
                            <a:schemeClr val="bg1"/>
                          </a:solidFill>
                        </a:rPr>
                        <a:t>KADA, KIMEP Times, KELT, Art Revolution, KIMEP Pie,</a:t>
                      </a:r>
                      <a:r>
                        <a:rPr lang="ru-RU" sz="1100" b="1" baseline="0" dirty="0" smtClean="0">
                          <a:solidFill>
                            <a:schemeClr val="bg1"/>
                          </a:solidFill>
                        </a:rPr>
                        <a:t>  </a:t>
                      </a:r>
                      <a:r>
                        <a:rPr lang="en-US" sz="1100" b="1" baseline="0" dirty="0" smtClean="0">
                          <a:solidFill>
                            <a:schemeClr val="bg1"/>
                          </a:solidFill>
                        </a:rPr>
                        <a:t>KIMEP Geeks, Intellectual Debate Club, KIMEP Accounting and Finance Club, KISA, KIMEP Friends, KASD, Chess team, KIMEP gift,  Buddies of international students, Legal Clinic, Legal Book Club, Legal Movie Discussion Club, etc.</a:t>
                      </a:r>
                      <a:endParaRPr lang="ru-RU" sz="1100" b="1" dirty="0" smtClean="0">
                        <a:solidFill>
                          <a:schemeClr val="bg1"/>
                        </a:solidFill>
                      </a:endParaRPr>
                    </a:p>
                  </a:txBody>
                  <a:tcPr>
                    <a:solidFill>
                      <a:schemeClr val="accent2"/>
                    </a:solidFill>
                  </a:tcPr>
                </a:tc>
              </a:tr>
            </a:tbl>
          </a:graphicData>
        </a:graphic>
      </p:graphicFrame>
    </p:spTree>
    <p:extLst>
      <p:ext uri="{BB962C8B-B14F-4D97-AF65-F5344CB8AC3E}">
        <p14:creationId xmlns:p14="http://schemas.microsoft.com/office/powerpoint/2010/main" val="2979909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7483"/>
            <a:ext cx="8052014" cy="736075"/>
          </a:xfrm>
        </p:spPr>
        <p:txBody>
          <a:bodyPr>
            <a:normAutofit/>
          </a:bodyPr>
          <a:lstStyle/>
          <a:p>
            <a:r>
              <a:rPr lang="ru-RU" sz="3200" b="1" dirty="0" smtClean="0"/>
              <a:t>Зачисление в состав студентов 2021</a:t>
            </a:r>
            <a:endParaRPr lang="en-US" sz="3200" b="1" dirty="0"/>
          </a:p>
        </p:txBody>
      </p:sp>
      <p:graphicFrame>
        <p:nvGraphicFramePr>
          <p:cNvPr id="4" name="Content Placeholder 3"/>
          <p:cNvGraphicFramePr>
            <a:graphicFrameLocks noGrp="1"/>
          </p:cNvGraphicFramePr>
          <p:nvPr>
            <p:ph idx="1"/>
            <p:extLst/>
          </p:nvPr>
        </p:nvGraphicFramePr>
        <p:xfrm>
          <a:off x="251521" y="843558"/>
          <a:ext cx="2471610" cy="2978655"/>
        </p:xfrm>
        <a:graphic>
          <a:graphicData uri="http://schemas.openxmlformats.org/drawingml/2006/table">
            <a:tbl>
              <a:tblPr firstRow="1" bandRow="1">
                <a:tableStyleId>{5C22544A-7EE6-4342-B048-85BDC9FD1C3A}</a:tableStyleId>
              </a:tblPr>
              <a:tblGrid>
                <a:gridCol w="2471610"/>
              </a:tblGrid>
              <a:tr h="2978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smtClean="0"/>
                        <a:t>Полный пакет документов, включающий </a:t>
                      </a:r>
                      <a:r>
                        <a:rPr lang="ru-RU" sz="1600" b="1" dirty="0" smtClean="0">
                          <a:solidFill>
                            <a:srgbClr val="FF0000"/>
                          </a:solidFill>
                        </a:rPr>
                        <a:t>оригиналы аттестата/диплома</a:t>
                      </a:r>
                      <a:r>
                        <a:rPr lang="ru-RU" sz="16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smtClean="0"/>
                        <a:t>об окончании школы/колледжа и </a:t>
                      </a:r>
                      <a:r>
                        <a:rPr lang="ru-RU" sz="1600" b="1" dirty="0" smtClean="0">
                          <a:solidFill>
                            <a:srgbClr val="FF0000"/>
                          </a:solidFill>
                        </a:rPr>
                        <a:t>сертификата ЕНТ (</a:t>
                      </a:r>
                      <a:r>
                        <a:rPr lang="ru-RU" sz="1600" b="1" baseline="0" dirty="0" smtClean="0">
                          <a:solidFill>
                            <a:srgbClr val="FF0000"/>
                          </a:solidFill>
                        </a:rPr>
                        <a:t>цифровой формат)</a:t>
                      </a:r>
                      <a:r>
                        <a:rPr lang="ru-RU" sz="1600" b="1" dirty="0" smtClean="0">
                          <a:solidFill>
                            <a:srgbClr val="FF000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smtClean="0"/>
                        <a:t>до 10</a:t>
                      </a:r>
                      <a:r>
                        <a:rPr lang="ru-RU" sz="1600" b="1" dirty="0" smtClean="0">
                          <a:solidFill>
                            <a:srgbClr val="FF0000"/>
                          </a:solidFill>
                        </a:rPr>
                        <a:t> августа</a:t>
                      </a:r>
                    </a:p>
                    <a:p>
                      <a:endParaRPr lang="en-US" sz="1800" b="1" dirty="0"/>
                    </a:p>
                  </a:txBody>
                  <a:tcPr>
                    <a:solidFill>
                      <a:schemeClr val="accent6"/>
                    </a:solidFill>
                  </a:tcPr>
                </a:tc>
              </a:tr>
            </a:tbl>
          </a:graphicData>
        </a:graphic>
      </p:graphicFrame>
      <p:graphicFrame>
        <p:nvGraphicFramePr>
          <p:cNvPr id="5" name="Content Placeholder 3"/>
          <p:cNvGraphicFramePr>
            <a:graphicFrameLocks/>
          </p:cNvGraphicFramePr>
          <p:nvPr>
            <p:extLst/>
          </p:nvPr>
        </p:nvGraphicFramePr>
        <p:xfrm>
          <a:off x="2768710" y="843558"/>
          <a:ext cx="2386608" cy="1233861"/>
        </p:xfrm>
        <a:graphic>
          <a:graphicData uri="http://schemas.openxmlformats.org/drawingml/2006/table">
            <a:tbl>
              <a:tblPr firstRow="1" bandRow="1">
                <a:tableStyleId>{5C22544A-7EE6-4342-B048-85BDC9FD1C3A}</a:tableStyleId>
              </a:tblPr>
              <a:tblGrid>
                <a:gridCol w="2386608"/>
              </a:tblGrid>
              <a:tr h="1233861">
                <a:tc>
                  <a:txBody>
                    <a:bodyPr/>
                    <a:lstStyle/>
                    <a:p>
                      <a:r>
                        <a:rPr lang="ru-RU" dirty="0" smtClean="0"/>
                        <a:t>Самый крайний срок подачи оригиналов документов – 24</a:t>
                      </a:r>
                      <a:r>
                        <a:rPr lang="ru-RU" baseline="0" dirty="0" smtClean="0"/>
                        <a:t> августа </a:t>
                      </a:r>
                      <a:endParaRPr lang="en-US" dirty="0"/>
                    </a:p>
                  </a:txBody>
                  <a:tcPr/>
                </a:tc>
              </a:tr>
            </a:tbl>
          </a:graphicData>
        </a:graphic>
      </p:graphicFrame>
      <p:graphicFrame>
        <p:nvGraphicFramePr>
          <p:cNvPr id="7" name="Content Placeholder 3"/>
          <p:cNvGraphicFramePr>
            <a:graphicFrameLocks/>
          </p:cNvGraphicFramePr>
          <p:nvPr>
            <p:extLst/>
          </p:nvPr>
        </p:nvGraphicFramePr>
        <p:xfrm>
          <a:off x="5230416" y="843558"/>
          <a:ext cx="3734072" cy="2664296"/>
        </p:xfrm>
        <a:graphic>
          <a:graphicData uri="http://schemas.openxmlformats.org/drawingml/2006/table">
            <a:tbl>
              <a:tblPr firstRow="1" bandRow="1">
                <a:tableStyleId>{5C22544A-7EE6-4342-B048-85BDC9FD1C3A}</a:tableStyleId>
              </a:tblPr>
              <a:tblGrid>
                <a:gridCol w="3734072"/>
              </a:tblGrid>
              <a:tr h="2664296">
                <a:tc>
                  <a:txBody>
                    <a:bodyPr/>
                    <a:lstStyle/>
                    <a:p>
                      <a:r>
                        <a:rPr lang="ru-RU" sz="1600" dirty="0" smtClean="0"/>
                        <a:t>Регистрация на предметы для первокурсников (июль-август): </a:t>
                      </a:r>
                    </a:p>
                    <a:p>
                      <a:endParaRPr lang="ru-RU" sz="1200" b="0" i="0" u="none" strike="noStrike" kern="1200" baseline="0" dirty="0" smtClean="0">
                        <a:solidFill>
                          <a:schemeClr val="lt1"/>
                        </a:solidFill>
                        <a:latin typeface="+mn-lt"/>
                        <a:ea typeface="+mn-ea"/>
                        <a:cs typeface="+mn-cs"/>
                      </a:endParaRPr>
                    </a:p>
                    <a:p>
                      <a:pPr algn="just"/>
                      <a:r>
                        <a:rPr lang="ru-RU" sz="1200" b="0" i="0" u="none" strike="noStrike" kern="1200" baseline="0" dirty="0" smtClean="0">
                          <a:solidFill>
                            <a:schemeClr val="lt1"/>
                          </a:solidFill>
                          <a:latin typeface="+mn-lt"/>
                          <a:ea typeface="+mn-ea"/>
                          <a:cs typeface="+mn-cs"/>
                        </a:rPr>
                        <a:t>*По вопросам составления расписания, расчета стоимости и регистрации на предметы необходимо обращаться в центр академической поддержки студентов по тел: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kern="1200" baseline="0" dirty="0" smtClean="0">
                          <a:solidFill>
                            <a:schemeClr val="lt1"/>
                          </a:solidFill>
                          <a:latin typeface="+mn-lt"/>
                          <a:ea typeface="+mn-ea"/>
                          <a:cs typeface="+mn-cs"/>
                        </a:rPr>
                        <a:t>Смагулова Сабина: +7 727 2704268 (вн.3213), </a:t>
                      </a:r>
                      <a:r>
                        <a:rPr lang="en-US" sz="1200" b="0" i="0" u="none" strike="noStrike" kern="1200" baseline="0" dirty="0" smtClean="0">
                          <a:solidFill>
                            <a:schemeClr val="lt1"/>
                          </a:solidFill>
                          <a:latin typeface="+mn-lt"/>
                          <a:ea typeface="+mn-ea"/>
                          <a:cs typeface="+mn-cs"/>
                        </a:rPr>
                        <a:t>WhatsApp:+7 701 309 17 47, </a:t>
                      </a:r>
                      <a:r>
                        <a:rPr lang="ru-RU" sz="1200" b="0" i="0" u="none" strike="noStrike" kern="1200" baseline="0" dirty="0" smtClean="0">
                          <a:solidFill>
                            <a:schemeClr val="lt1"/>
                          </a:solidFill>
                          <a:latin typeface="+mn-lt"/>
                          <a:ea typeface="+mn-ea"/>
                          <a:cs typeface="+mn-cs"/>
                          <a:hlinkClick r:id="rId2"/>
                        </a:rPr>
                        <a:t>advising@kimep.kz</a:t>
                      </a:r>
                      <a:endParaRPr lang="en-US" sz="1200" b="0" i="0" u="none" strike="noStrike" kern="1200" baseline="0" dirty="0" smtClean="0">
                        <a:solidFill>
                          <a:schemeClr val="lt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lt1"/>
                          </a:solidFill>
                          <a:latin typeface="+mn-lt"/>
                          <a:ea typeface="+mn-ea"/>
                          <a:cs typeface="+mn-cs"/>
                        </a:rPr>
                        <a:t>Aiyana </a:t>
                      </a:r>
                      <a:r>
                        <a:rPr lang="en-US" sz="1200" b="0" i="0" u="none" strike="noStrike" kern="1200" baseline="0" dirty="0" err="1" smtClean="0">
                          <a:solidFill>
                            <a:schemeClr val="lt1"/>
                          </a:solidFill>
                          <a:latin typeface="+mn-lt"/>
                          <a:ea typeface="+mn-ea"/>
                          <a:cs typeface="+mn-cs"/>
                        </a:rPr>
                        <a:t>Umbetbayeva</a:t>
                      </a:r>
                      <a:r>
                        <a:rPr lang="en-US" sz="1200" b="0" i="0" u="none" strike="noStrike" kern="1200" baseline="0" dirty="0" smtClean="0">
                          <a:solidFill>
                            <a:schemeClr val="lt1"/>
                          </a:solidFill>
                          <a:latin typeface="+mn-lt"/>
                          <a:ea typeface="+mn-ea"/>
                          <a:cs typeface="+mn-cs"/>
                        </a:rPr>
                        <a:t>: +7 727 </a:t>
                      </a:r>
                      <a:r>
                        <a:rPr lang="ru-RU" sz="1200" b="0" i="0" u="none" strike="noStrike" kern="1200" baseline="0" dirty="0" smtClean="0">
                          <a:solidFill>
                            <a:schemeClr val="lt1"/>
                          </a:solidFill>
                          <a:latin typeface="+mn-lt"/>
                          <a:ea typeface="+mn-ea"/>
                          <a:cs typeface="+mn-cs"/>
                        </a:rPr>
                        <a:t>2704</a:t>
                      </a:r>
                      <a:r>
                        <a:rPr lang="en-US" sz="1200" b="0" i="0" u="none" strike="noStrike" kern="1200" baseline="0" dirty="0" smtClean="0">
                          <a:solidFill>
                            <a:schemeClr val="lt1"/>
                          </a:solidFill>
                          <a:latin typeface="+mn-lt"/>
                          <a:ea typeface="+mn-ea"/>
                          <a:cs typeface="+mn-cs"/>
                        </a:rPr>
                        <a:t>268</a:t>
                      </a:r>
                      <a:r>
                        <a:rPr lang="ru-RU" sz="1200" b="0" i="0" u="none" strike="noStrike" kern="1200" baseline="0" dirty="0" smtClean="0">
                          <a:solidFill>
                            <a:schemeClr val="lt1"/>
                          </a:solidFill>
                          <a:latin typeface="+mn-lt"/>
                          <a:ea typeface="+mn-ea"/>
                          <a:cs typeface="+mn-cs"/>
                        </a:rPr>
                        <a:t> (вн.</a:t>
                      </a:r>
                      <a:r>
                        <a:rPr lang="en-US" sz="1200" b="0" i="0" u="none" strike="noStrike" kern="1200" baseline="0" dirty="0" smtClean="0">
                          <a:solidFill>
                            <a:schemeClr val="lt1"/>
                          </a:solidFill>
                          <a:latin typeface="+mn-lt"/>
                          <a:ea typeface="+mn-ea"/>
                          <a:cs typeface="+mn-cs"/>
                        </a:rPr>
                        <a:t>3175</a:t>
                      </a:r>
                      <a:r>
                        <a:rPr lang="ru-RU" sz="1200" b="0" i="0" u="none" strike="noStrike" kern="1200" baseline="0" dirty="0" smtClean="0">
                          <a:solidFill>
                            <a:schemeClr val="lt1"/>
                          </a:solidFill>
                          <a:latin typeface="+mn-lt"/>
                          <a:ea typeface="+mn-ea"/>
                          <a:cs typeface="+mn-cs"/>
                        </a:rPr>
                        <a:t>), </a:t>
                      </a:r>
                      <a:endParaRPr lang="en-US" sz="1200" b="0" i="0" u="none" strike="noStrike" kern="1200" baseline="0" dirty="0" smtClean="0">
                        <a:solidFill>
                          <a:schemeClr val="lt1"/>
                        </a:solidFill>
                        <a:latin typeface="+mn-lt"/>
                        <a:ea typeface="+mn-ea"/>
                        <a:cs typeface="+mn-cs"/>
                      </a:endParaRPr>
                    </a:p>
                    <a:p>
                      <a:r>
                        <a:rPr lang="en-US" sz="1200" b="0" i="0" u="none" strike="noStrike" kern="1200" baseline="0" dirty="0" smtClean="0">
                          <a:solidFill>
                            <a:schemeClr val="lt1"/>
                          </a:solidFill>
                          <a:latin typeface="+mn-lt"/>
                          <a:ea typeface="+mn-ea"/>
                          <a:cs typeface="+mn-cs"/>
                        </a:rPr>
                        <a:t>WhatsApp: +7 701 309 16 24 </a:t>
                      </a:r>
                      <a:br>
                        <a:rPr lang="en-US" sz="1200" b="0" i="0" u="none" strike="noStrike" kern="1200" baseline="0" dirty="0" smtClean="0">
                          <a:solidFill>
                            <a:schemeClr val="lt1"/>
                          </a:solidFill>
                          <a:latin typeface="+mn-lt"/>
                          <a:ea typeface="+mn-ea"/>
                          <a:cs typeface="+mn-cs"/>
                        </a:rPr>
                      </a:br>
                      <a:r>
                        <a:rPr lang="ru-RU" sz="1200" dirty="0" smtClean="0"/>
                        <a:t>Ссылка на сайт: </a:t>
                      </a:r>
                      <a:r>
                        <a:rPr lang="en-US" sz="1200" dirty="0" smtClean="0"/>
                        <a:t>https://www.kimep.kz/current-students/ru/e-orientation/</a:t>
                      </a:r>
                      <a:endParaRPr lang="en-US" sz="1200" dirty="0"/>
                    </a:p>
                  </a:txBody>
                  <a:tcPr>
                    <a:solidFill>
                      <a:srgbClr val="00B050"/>
                    </a:solidFill>
                  </a:tcPr>
                </a:tc>
              </a:tr>
            </a:tbl>
          </a:graphicData>
        </a:graphic>
      </p:graphicFrame>
      <p:graphicFrame>
        <p:nvGraphicFramePr>
          <p:cNvPr id="10" name="Content Placeholder 3"/>
          <p:cNvGraphicFramePr>
            <a:graphicFrameLocks/>
          </p:cNvGraphicFramePr>
          <p:nvPr>
            <p:extLst/>
          </p:nvPr>
        </p:nvGraphicFramePr>
        <p:xfrm>
          <a:off x="251521" y="3867893"/>
          <a:ext cx="2448271" cy="864845"/>
        </p:xfrm>
        <a:graphic>
          <a:graphicData uri="http://schemas.openxmlformats.org/drawingml/2006/table">
            <a:tbl>
              <a:tblPr firstRow="1" bandRow="1">
                <a:tableStyleId>{5C22544A-7EE6-4342-B048-85BDC9FD1C3A}</a:tableStyleId>
              </a:tblPr>
              <a:tblGrid>
                <a:gridCol w="2448271"/>
              </a:tblGrid>
              <a:tr h="864845">
                <a:tc>
                  <a:txBody>
                    <a:bodyPr/>
                    <a:lstStyle/>
                    <a:p>
                      <a:r>
                        <a:rPr lang="ru-RU" dirty="0" smtClean="0"/>
                        <a:t>Начало занятий: </a:t>
                      </a:r>
                    </a:p>
                    <a:p>
                      <a:r>
                        <a:rPr lang="ru-RU" dirty="0" smtClean="0"/>
                        <a:t>23 августа </a:t>
                      </a:r>
                      <a:endParaRPr lang="en-US" dirty="0"/>
                    </a:p>
                  </a:txBody>
                  <a:tcPr>
                    <a:solidFill>
                      <a:schemeClr val="accent3">
                        <a:lumMod val="75000"/>
                      </a:schemeClr>
                    </a:solidFill>
                  </a:tcPr>
                </a:tc>
              </a:tr>
            </a:tbl>
          </a:graphicData>
        </a:graphic>
      </p:graphicFrame>
      <p:graphicFrame>
        <p:nvGraphicFramePr>
          <p:cNvPr id="11" name="Content Placeholder 3"/>
          <p:cNvGraphicFramePr>
            <a:graphicFrameLocks/>
          </p:cNvGraphicFramePr>
          <p:nvPr>
            <p:extLst/>
          </p:nvPr>
        </p:nvGraphicFramePr>
        <p:xfrm>
          <a:off x="2786402" y="2139702"/>
          <a:ext cx="2363267" cy="1074078"/>
        </p:xfrm>
        <a:graphic>
          <a:graphicData uri="http://schemas.openxmlformats.org/drawingml/2006/table">
            <a:tbl>
              <a:tblPr firstRow="1" bandRow="1">
                <a:tableStyleId>{5C22544A-7EE6-4342-B048-85BDC9FD1C3A}</a:tableStyleId>
              </a:tblPr>
              <a:tblGrid>
                <a:gridCol w="2363267"/>
              </a:tblGrid>
              <a:tr h="1074078">
                <a:tc>
                  <a:txBody>
                    <a:bodyPr/>
                    <a:lstStyle/>
                    <a:p>
                      <a:r>
                        <a:rPr lang="ru-RU" dirty="0" smtClean="0"/>
                        <a:t>Период зачисления</a:t>
                      </a:r>
                      <a:r>
                        <a:rPr lang="ru-RU" baseline="0" dirty="0" smtClean="0"/>
                        <a:t> в состав студентов: с 10 по 25 августа </a:t>
                      </a:r>
                      <a:endParaRPr lang="en-US" dirty="0"/>
                    </a:p>
                  </a:txBody>
                  <a:tcPr>
                    <a:solidFill>
                      <a:schemeClr val="accent4">
                        <a:lumMod val="75000"/>
                      </a:schemeClr>
                    </a:solidFill>
                  </a:tcPr>
                </a:tc>
              </a:tr>
            </a:tbl>
          </a:graphicData>
        </a:graphic>
      </p:graphicFrame>
      <p:graphicFrame>
        <p:nvGraphicFramePr>
          <p:cNvPr id="13" name="Content Placeholder 3"/>
          <p:cNvGraphicFramePr>
            <a:graphicFrameLocks/>
          </p:cNvGraphicFramePr>
          <p:nvPr>
            <p:extLst/>
          </p:nvPr>
        </p:nvGraphicFramePr>
        <p:xfrm>
          <a:off x="5230416" y="3579862"/>
          <a:ext cx="3734072" cy="1080120"/>
        </p:xfrm>
        <a:graphic>
          <a:graphicData uri="http://schemas.openxmlformats.org/drawingml/2006/table">
            <a:tbl>
              <a:tblPr firstRow="1" bandRow="1">
                <a:tableStyleId>{5C22544A-7EE6-4342-B048-85BDC9FD1C3A}</a:tableStyleId>
              </a:tblPr>
              <a:tblGrid>
                <a:gridCol w="3734072"/>
              </a:tblGrid>
              <a:tr h="1080120">
                <a:tc>
                  <a:txBody>
                    <a:bodyPr/>
                    <a:lstStyle/>
                    <a:p>
                      <a:r>
                        <a:rPr lang="ru-RU" sz="1200" dirty="0" smtClean="0"/>
                        <a:t>Общежитие КИМЭП</a:t>
                      </a:r>
                      <a:endParaRPr lang="ru-RU" sz="1200" baseline="0" dirty="0" smtClean="0"/>
                    </a:p>
                    <a:p>
                      <a:r>
                        <a:rPr lang="ru-RU" sz="1200" baseline="0" dirty="0" smtClean="0"/>
                        <a:t>(пн-пт с 08.00 до 17.00; суббота с 09.00-14.00)</a:t>
                      </a:r>
                    </a:p>
                    <a:p>
                      <a:r>
                        <a:rPr lang="ru-RU" sz="1200" baseline="0" dirty="0" smtClean="0"/>
                        <a:t>Контактный тел: Асель Токина, Директор</a:t>
                      </a:r>
                    </a:p>
                    <a:p>
                      <a:r>
                        <a:rPr lang="en-US" sz="1200" b="0" i="0" kern="1200" dirty="0" smtClean="0">
                          <a:solidFill>
                            <a:schemeClr val="lt1"/>
                          </a:solidFill>
                          <a:effectLst/>
                          <a:latin typeface="+mn-lt"/>
                          <a:ea typeface="+mn-ea"/>
                          <a:cs typeface="+mn-cs"/>
                        </a:rPr>
                        <a:t>WhatsApp:+7 701 679 4709, +7 727 2374773 (</a:t>
                      </a:r>
                      <a:r>
                        <a:rPr lang="ru-RU" sz="1200" b="0" i="0" kern="1200" dirty="0" smtClean="0">
                          <a:solidFill>
                            <a:schemeClr val="lt1"/>
                          </a:solidFill>
                          <a:effectLst/>
                          <a:latin typeface="+mn-lt"/>
                          <a:ea typeface="+mn-ea"/>
                          <a:cs typeface="+mn-cs"/>
                        </a:rPr>
                        <a:t>вн.1022)</a:t>
                      </a:r>
                    </a:p>
                    <a:p>
                      <a:r>
                        <a:rPr lang="ru-RU" sz="1200" b="0" i="0" kern="1200" dirty="0" smtClean="0">
                          <a:solidFill>
                            <a:schemeClr val="lt1"/>
                          </a:solidFill>
                          <a:effectLst/>
                          <a:latin typeface="+mn-lt"/>
                          <a:ea typeface="+mn-ea"/>
                          <a:cs typeface="+mn-cs"/>
                        </a:rPr>
                        <a:t>Эл.адрес: </a:t>
                      </a:r>
                      <a:r>
                        <a:rPr lang="en-US" sz="1200" b="0" i="0" kern="1200" dirty="0" smtClean="0">
                          <a:solidFill>
                            <a:schemeClr val="lt1"/>
                          </a:solidFill>
                          <a:effectLst/>
                          <a:latin typeface="+mn-lt"/>
                          <a:ea typeface="+mn-ea"/>
                          <a:cs typeface="+mn-cs"/>
                          <a:hlinkClick r:id="rId3"/>
                        </a:rPr>
                        <a:t>atokina@kimep.kz</a:t>
                      </a:r>
                      <a:endParaRPr lang="en-US" sz="1200" dirty="0"/>
                    </a:p>
                  </a:txBody>
                  <a:tcPr>
                    <a:solidFill>
                      <a:schemeClr val="accent5">
                        <a:lumMod val="75000"/>
                      </a:schemeClr>
                    </a:solidFill>
                  </a:tcPr>
                </a:tc>
              </a:tr>
            </a:tbl>
          </a:graphicData>
        </a:graphic>
      </p:graphicFrame>
      <p:graphicFrame>
        <p:nvGraphicFramePr>
          <p:cNvPr id="14" name="Content Placeholder 3"/>
          <p:cNvGraphicFramePr>
            <a:graphicFrameLocks/>
          </p:cNvGraphicFramePr>
          <p:nvPr>
            <p:extLst/>
          </p:nvPr>
        </p:nvGraphicFramePr>
        <p:xfrm>
          <a:off x="2786402" y="3278112"/>
          <a:ext cx="2363267" cy="1454625"/>
        </p:xfrm>
        <a:graphic>
          <a:graphicData uri="http://schemas.openxmlformats.org/drawingml/2006/table">
            <a:tbl>
              <a:tblPr firstRow="1" bandRow="1">
                <a:tableStyleId>{5C22544A-7EE6-4342-B048-85BDC9FD1C3A}</a:tableStyleId>
              </a:tblPr>
              <a:tblGrid>
                <a:gridCol w="2363267"/>
              </a:tblGrid>
              <a:tr h="1454625">
                <a:tc>
                  <a:txBody>
                    <a:bodyPr/>
                    <a:lstStyle/>
                    <a:p>
                      <a:endParaRPr lang="ru-RU" sz="1200" dirty="0" smtClean="0"/>
                    </a:p>
                    <a:p>
                      <a:r>
                        <a:rPr lang="ru-RU" sz="1200" dirty="0" smtClean="0"/>
                        <a:t>Ориентационная программа для первокурсников и их родителей: </a:t>
                      </a:r>
                    </a:p>
                    <a:p>
                      <a:r>
                        <a:rPr lang="en-US" sz="1200" dirty="0" smtClean="0">
                          <a:hlinkClick r:id="rId4"/>
                        </a:rPr>
                        <a:t>https://www.kimep.kz/current-students/ru/e-orientation/</a:t>
                      </a:r>
                      <a:endParaRPr lang="en-US" sz="1200" dirty="0"/>
                    </a:p>
                  </a:txBody>
                  <a:tcPr>
                    <a:solidFill>
                      <a:schemeClr val="accent1">
                        <a:lumMod val="50000"/>
                      </a:schemeClr>
                    </a:solidFill>
                  </a:tcPr>
                </a:tc>
              </a:tr>
            </a:tbl>
          </a:graphicData>
        </a:graphic>
      </p:graphicFrame>
    </p:spTree>
    <p:extLst>
      <p:ext uri="{BB962C8B-B14F-4D97-AF65-F5344CB8AC3E}">
        <p14:creationId xmlns:p14="http://schemas.microsoft.com/office/powerpoint/2010/main" val="606093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7" y="0"/>
            <a:ext cx="8229600" cy="647333"/>
          </a:xfrm>
        </p:spPr>
        <p:txBody>
          <a:bodyPr>
            <a:normAutofit/>
          </a:bodyPr>
          <a:lstStyle/>
          <a:p>
            <a:r>
              <a:rPr lang="ru-RU" sz="3200" b="1" dirty="0" smtClean="0"/>
              <a:t>Гранты и финансовая поддержка</a:t>
            </a:r>
            <a:endParaRPr lang="en-US" sz="3200" b="1" dirty="0"/>
          </a:p>
        </p:txBody>
      </p:sp>
      <p:graphicFrame>
        <p:nvGraphicFramePr>
          <p:cNvPr id="4" name="Content Placeholder 3"/>
          <p:cNvGraphicFramePr>
            <a:graphicFrameLocks noGrp="1"/>
          </p:cNvGraphicFramePr>
          <p:nvPr>
            <p:ph idx="1"/>
            <p:extLst/>
          </p:nvPr>
        </p:nvGraphicFramePr>
        <p:xfrm>
          <a:off x="251520" y="624772"/>
          <a:ext cx="8568952" cy="1802962"/>
        </p:xfrm>
        <a:graphic>
          <a:graphicData uri="http://schemas.openxmlformats.org/drawingml/2006/table">
            <a:tbl>
              <a:tblPr firstRow="1" bandRow="1">
                <a:tableStyleId>{5C22544A-7EE6-4342-B048-85BDC9FD1C3A}</a:tableStyleId>
              </a:tblPr>
              <a:tblGrid>
                <a:gridCol w="8568952"/>
              </a:tblGrid>
              <a:tr h="18029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b="1" kern="1200" dirty="0" smtClean="0">
                          <a:solidFill>
                            <a:schemeClr val="lt1"/>
                          </a:solidFill>
                          <a:effectLst/>
                          <a:latin typeface="+mn-lt"/>
                          <a:ea typeface="+mn-ea"/>
                          <a:cs typeface="+mn-cs"/>
                        </a:rPr>
                        <a:t>Отдел финансовой поддержки занимается ежегодным распределением внутренних грантов КИМЭП среди всех поступающих и текущих студентов университета, а также консультирует по вопросам финансовой поддержки университета от компаний, фондов и других спонсоров. </a:t>
                      </a:r>
                      <a:endParaRPr lang="en-US" sz="2000" b="1" kern="1200" dirty="0" smtClean="0">
                        <a:solidFill>
                          <a:schemeClr val="lt1"/>
                        </a:solidFill>
                        <a:effectLst/>
                        <a:latin typeface="+mn-lt"/>
                        <a:ea typeface="+mn-ea"/>
                        <a:cs typeface="+mn-cs"/>
                      </a:endParaRPr>
                    </a:p>
                    <a:p>
                      <a:pPr algn="ctr"/>
                      <a:endParaRPr lang="en-US" sz="2000" dirty="0"/>
                    </a:p>
                  </a:txBody>
                  <a:tcPr/>
                </a:tc>
              </a:tr>
            </a:tbl>
          </a:graphicData>
        </a:graphic>
      </p:graphicFrame>
      <p:graphicFrame>
        <p:nvGraphicFramePr>
          <p:cNvPr id="11" name="Content Placeholder 3"/>
          <p:cNvGraphicFramePr>
            <a:graphicFrameLocks/>
          </p:cNvGraphicFramePr>
          <p:nvPr>
            <p:extLst/>
          </p:nvPr>
        </p:nvGraphicFramePr>
        <p:xfrm>
          <a:off x="251520" y="3507854"/>
          <a:ext cx="8568951" cy="1232218"/>
        </p:xfrm>
        <a:graphic>
          <a:graphicData uri="http://schemas.openxmlformats.org/drawingml/2006/table">
            <a:tbl>
              <a:tblPr firstRow="1" bandRow="1">
                <a:tableStyleId>{5C22544A-7EE6-4342-B048-85BDC9FD1C3A}</a:tableStyleId>
              </a:tblPr>
              <a:tblGrid>
                <a:gridCol w="8568951"/>
              </a:tblGrid>
              <a:tr h="1232218">
                <a:tc>
                  <a:txBody>
                    <a:bodyPr/>
                    <a:lstStyle/>
                    <a:p>
                      <a:pPr algn="ctr"/>
                      <a:r>
                        <a:rPr lang="ru-RU" sz="2000" dirty="0" smtClean="0"/>
                        <a:t>По вопросам грантов и финансовой поддержки необходимо обращаться по</a:t>
                      </a:r>
                      <a:r>
                        <a:rPr lang="ru-RU" sz="2000" baseline="0" dirty="0" smtClean="0"/>
                        <a:t> следующим контактам: </a:t>
                      </a:r>
                      <a:r>
                        <a:rPr lang="en-US" sz="2000" baseline="0" dirty="0" smtClean="0">
                          <a:hlinkClick r:id="rId2"/>
                        </a:rPr>
                        <a:t>finaid@kimep.kz</a:t>
                      </a:r>
                      <a:r>
                        <a:rPr lang="en-US" sz="2000" baseline="0" dirty="0" smtClean="0"/>
                        <a:t>, WhatsApp: +77079704316, +7 727 2704316  </a:t>
                      </a:r>
                      <a:endParaRPr lang="en-US" sz="2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lumMod val="75000"/>
                      </a:schemeClr>
                    </a:solidFill>
                  </a:tcPr>
                </a:tc>
              </a:tr>
            </a:tbl>
          </a:graphicData>
        </a:graphic>
      </p:graphicFrame>
      <p:graphicFrame>
        <p:nvGraphicFramePr>
          <p:cNvPr id="5" name="Content Placeholder 3"/>
          <p:cNvGraphicFramePr>
            <a:graphicFrameLocks/>
          </p:cNvGraphicFramePr>
          <p:nvPr>
            <p:extLst/>
          </p:nvPr>
        </p:nvGraphicFramePr>
        <p:xfrm>
          <a:off x="251520" y="2427734"/>
          <a:ext cx="8522602" cy="1080120"/>
        </p:xfrm>
        <a:graphic>
          <a:graphicData uri="http://schemas.openxmlformats.org/drawingml/2006/table">
            <a:tbl>
              <a:tblPr firstRow="1" bandRow="1">
                <a:tableStyleId>{5C22544A-7EE6-4342-B048-85BDC9FD1C3A}</a:tableStyleId>
              </a:tblPr>
              <a:tblGrid>
                <a:gridCol w="8522602"/>
              </a:tblGrid>
              <a:tr h="1080120">
                <a:tc>
                  <a:txBody>
                    <a:bodyPr/>
                    <a:lstStyle/>
                    <a:p>
                      <a:pPr algn="ctr"/>
                      <a:r>
                        <a:rPr lang="ru-RU" sz="2000" dirty="0" smtClean="0"/>
                        <a:t>Программа финансовой поддержки и грантов на 2021-2022 академический год будет утверждена </a:t>
                      </a:r>
                      <a:r>
                        <a:rPr lang="ru-RU" sz="2400" u="sng" dirty="0" smtClean="0"/>
                        <a:t>весной 2021</a:t>
                      </a:r>
                      <a:r>
                        <a:rPr lang="ru-RU" sz="2400" u="sng" baseline="0" dirty="0" smtClean="0"/>
                        <a:t> года</a:t>
                      </a:r>
                      <a:r>
                        <a:rPr lang="ru-RU" sz="2000" baseline="0" dirty="0" smtClean="0"/>
                        <a:t>. </a:t>
                      </a:r>
                      <a:endParaRPr lang="en-US" sz="2000" dirty="0"/>
                    </a:p>
                  </a:txBody>
                  <a:tcPr>
                    <a:solidFill>
                      <a:schemeClr val="accent6">
                        <a:lumMod val="75000"/>
                      </a:schemeClr>
                    </a:solidFill>
                  </a:tcPr>
                </a:tc>
              </a:tr>
            </a:tbl>
          </a:graphicData>
        </a:graphic>
      </p:graphicFrame>
    </p:spTree>
    <p:extLst>
      <p:ext uri="{BB962C8B-B14F-4D97-AF65-F5344CB8AC3E}">
        <p14:creationId xmlns:p14="http://schemas.microsoft.com/office/powerpoint/2010/main" val="3662214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1909320"/>
              </p:ext>
            </p:extLst>
          </p:nvPr>
        </p:nvGraphicFramePr>
        <p:xfrm>
          <a:off x="531704" y="327301"/>
          <a:ext cx="8009953" cy="3664290"/>
        </p:xfrm>
        <a:graphic>
          <a:graphicData uri="http://schemas.openxmlformats.org/drawingml/2006/table">
            <a:tbl>
              <a:tblPr firstRow="1" firstCol="1" bandRow="1">
                <a:tableStyleId>{5C22544A-7EE6-4342-B048-85BDC9FD1C3A}</a:tableStyleId>
              </a:tblPr>
              <a:tblGrid>
                <a:gridCol w="1378442"/>
                <a:gridCol w="1246694"/>
                <a:gridCol w="1208850"/>
                <a:gridCol w="1527007"/>
                <a:gridCol w="1639833"/>
                <a:gridCol w="1009127"/>
              </a:tblGrid>
              <a:tr h="416644">
                <a:tc>
                  <a:txBody>
                    <a:bodyPr/>
                    <a:lstStyle/>
                    <a:p>
                      <a:pPr marL="0" marR="0">
                        <a:lnSpc>
                          <a:spcPct val="107000"/>
                        </a:lnSpc>
                        <a:spcBef>
                          <a:spcPts val="0"/>
                        </a:spcBef>
                        <a:spcAft>
                          <a:spcPts val="0"/>
                        </a:spcAft>
                      </a:pPr>
                      <a:r>
                        <a:rPr lang="ru-RU" sz="1100" dirty="0">
                          <a:effectLst/>
                        </a:rPr>
                        <a:t>Семестр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ru-RU" sz="1100" dirty="0">
                          <a:effectLst/>
                        </a:rPr>
                        <a:t>Период</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ru-RU" sz="1100" dirty="0">
                          <a:solidFill>
                            <a:srgbClr val="FF0000"/>
                          </a:solidFill>
                          <a:effectLst/>
                        </a:rPr>
                        <a:t>Стоимость за 1 академический кредит </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ru-RU" sz="1100" dirty="0">
                          <a:effectLst/>
                        </a:rPr>
                        <a:t>Рекомендуемая нагрузка в год</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ru-RU" sz="1100" dirty="0">
                          <a:solidFill>
                            <a:srgbClr val="FF0000"/>
                          </a:solidFill>
                          <a:effectLst/>
                        </a:rPr>
                        <a:t>Стоимость обучения в год (тенге</a:t>
                      </a:r>
                      <a:r>
                        <a:rPr lang="ru-RU" sz="800" dirty="0">
                          <a:solidFill>
                            <a:srgbClr val="FF0000"/>
                          </a:solidFill>
                          <a:effectLst/>
                        </a:rPr>
                        <a:t>)</a:t>
                      </a:r>
                      <a:endParaRPr lang="en-US" sz="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ru-RU" sz="1100" dirty="0">
                          <a:effectLst/>
                        </a:rPr>
                        <a:t>Траектория обучения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930">
                <a:tc gridSpan="6">
                  <a:txBody>
                    <a:bodyPr/>
                    <a:lstStyle/>
                    <a:p>
                      <a:pPr marL="0" marR="0" algn="ctr">
                        <a:lnSpc>
                          <a:spcPct val="107000"/>
                        </a:lnSpc>
                        <a:spcBef>
                          <a:spcPts val="0"/>
                        </a:spcBef>
                        <a:spcAft>
                          <a:spcPts val="0"/>
                        </a:spcAft>
                      </a:pPr>
                      <a:r>
                        <a:rPr lang="ru-RU" sz="800" dirty="0">
                          <a:effectLst/>
                        </a:rPr>
                        <a:t>Стоимость обучения в год</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2930">
                <a:tc>
                  <a:txBody>
                    <a:bodyPr/>
                    <a:lstStyle/>
                    <a:p>
                      <a:pPr marL="0" marR="0" algn="l" defTabSz="914400" rtl="0" eaLnBrk="1" latinLnBrk="0" hangingPunct="1">
                        <a:lnSpc>
                          <a:spcPct val="107000"/>
                        </a:lnSpc>
                        <a:spcBef>
                          <a:spcPts val="0"/>
                        </a:spcBef>
                        <a:spcAft>
                          <a:spcPts val="0"/>
                        </a:spcAft>
                      </a:pPr>
                      <a:r>
                        <a:rPr lang="ru-RU" sz="900" b="1" kern="1200" dirty="0">
                          <a:solidFill>
                            <a:schemeClr val="lt1"/>
                          </a:solidFill>
                          <a:effectLst/>
                          <a:latin typeface="+mn-lt"/>
                          <a:ea typeface="+mn-ea"/>
                          <a:cs typeface="+mn-cs"/>
                        </a:rPr>
                        <a:t>Осенний семестр </a:t>
                      </a:r>
                      <a:endParaRPr lang="en-US" sz="900" b="1" kern="1200" dirty="0">
                        <a:solidFill>
                          <a:schemeClr val="lt1"/>
                        </a:solidFill>
                        <a:effectLst/>
                        <a:latin typeface="+mn-lt"/>
                        <a:ea typeface="+mn-ea"/>
                        <a:cs typeface="+mn-cs"/>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lnSpc>
                          <a:spcPct val="107000"/>
                        </a:lnSpc>
                        <a:spcBef>
                          <a:spcPts val="0"/>
                        </a:spcBef>
                        <a:spcAft>
                          <a:spcPts val="0"/>
                        </a:spcAft>
                      </a:pPr>
                      <a:r>
                        <a:rPr lang="ru-RU" sz="900" kern="1200" dirty="0">
                          <a:solidFill>
                            <a:schemeClr val="dk1"/>
                          </a:solidFill>
                          <a:effectLst/>
                          <a:latin typeface="+mn-lt"/>
                          <a:ea typeface="+mn-ea"/>
                          <a:cs typeface="+mn-cs"/>
                        </a:rPr>
                        <a:t>август- декабрь</a:t>
                      </a:r>
                      <a:endParaRPr lang="en-US" sz="900" kern="1200" dirty="0">
                        <a:solidFill>
                          <a:schemeClr val="dk1"/>
                        </a:solidFill>
                        <a:effectLst/>
                        <a:latin typeface="+mn-lt"/>
                        <a:ea typeface="+mn-ea"/>
                        <a:cs typeface="+mn-cs"/>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lnSpc>
                          <a:spcPct val="107000"/>
                        </a:lnSpc>
                        <a:spcBef>
                          <a:spcPts val="0"/>
                        </a:spcBef>
                        <a:spcAft>
                          <a:spcPts val="0"/>
                        </a:spcAft>
                      </a:pPr>
                      <a:r>
                        <a:rPr lang="ru-RU" sz="900" b="1" dirty="0">
                          <a:effectLst/>
                        </a:rPr>
                        <a:t> </a:t>
                      </a:r>
                      <a:endParaRPr lang="en-US" sz="900" b="1" dirty="0">
                        <a:effectLst/>
                      </a:endParaRPr>
                    </a:p>
                    <a:p>
                      <a:pPr marL="0" marR="0" algn="ctr">
                        <a:lnSpc>
                          <a:spcPct val="107000"/>
                        </a:lnSpc>
                        <a:spcBef>
                          <a:spcPts val="0"/>
                        </a:spcBef>
                        <a:spcAft>
                          <a:spcPts val="0"/>
                        </a:spcAft>
                      </a:pPr>
                      <a:r>
                        <a:rPr lang="ru-RU" sz="900" b="1" dirty="0">
                          <a:effectLst/>
                        </a:rPr>
                        <a:t>80 </a:t>
                      </a:r>
                      <a:r>
                        <a:rPr lang="ru-RU" sz="900" b="1" dirty="0" smtClean="0">
                          <a:effectLst/>
                        </a:rPr>
                        <a:t>1</a:t>
                      </a:r>
                      <a:r>
                        <a:rPr lang="en-US" sz="900" b="1" dirty="0" smtClean="0">
                          <a:effectLst/>
                        </a:rPr>
                        <a:t>70</a:t>
                      </a:r>
                      <a:r>
                        <a:rPr lang="ru-RU" sz="900" b="1" dirty="0" smtClean="0">
                          <a:effectLst/>
                        </a:rPr>
                        <a:t> тенге</a:t>
                      </a:r>
                    </a:p>
                    <a:p>
                      <a:pPr marL="0" marR="0" algn="ctr">
                        <a:lnSpc>
                          <a:spcPct val="107000"/>
                        </a:lnSpc>
                        <a:spcBef>
                          <a:spcPts val="0"/>
                        </a:spcBef>
                        <a:spcAft>
                          <a:spcPts val="0"/>
                        </a:spcAft>
                      </a:pP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197</a:t>
                      </a: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долларов США*)</a:t>
                      </a: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nSpc>
                          <a:spcPct val="107000"/>
                        </a:lnSpc>
                        <a:spcBef>
                          <a:spcPts val="0"/>
                        </a:spcBef>
                        <a:spcAft>
                          <a:spcPts val="0"/>
                        </a:spcAft>
                      </a:pPr>
                      <a:r>
                        <a:rPr lang="ru-RU" sz="900" b="1" dirty="0">
                          <a:effectLst/>
                        </a:rPr>
                        <a:t> </a:t>
                      </a:r>
                      <a:endParaRPr lang="en-US" sz="900" b="1" dirty="0">
                        <a:effectLst/>
                      </a:endParaRPr>
                    </a:p>
                    <a:p>
                      <a:pPr marL="0" marR="0">
                        <a:lnSpc>
                          <a:spcPct val="107000"/>
                        </a:lnSpc>
                        <a:spcBef>
                          <a:spcPts val="0"/>
                        </a:spcBef>
                        <a:spcAft>
                          <a:spcPts val="0"/>
                        </a:spcAft>
                      </a:pPr>
                      <a:r>
                        <a:rPr lang="ru-RU" sz="900" b="1" dirty="0" smtClean="0">
                          <a:effectLst/>
                        </a:rPr>
                        <a:t>30-42 </a:t>
                      </a:r>
                      <a:r>
                        <a:rPr lang="ru-RU" sz="900" b="1" dirty="0">
                          <a:effectLst/>
                        </a:rPr>
                        <a:t>кредитов </a:t>
                      </a:r>
                      <a:endParaRPr lang="en-US" sz="900" b="1" dirty="0">
                        <a:effectLst/>
                      </a:endParaRPr>
                    </a:p>
                    <a:p>
                      <a:pPr marL="0" marR="0">
                        <a:lnSpc>
                          <a:spcPct val="107000"/>
                        </a:lnSpc>
                        <a:spcBef>
                          <a:spcPts val="0"/>
                        </a:spcBef>
                        <a:spcAft>
                          <a:spcPts val="0"/>
                        </a:spcAft>
                      </a:pPr>
                      <a:r>
                        <a:rPr lang="ru-RU" sz="900" b="1" dirty="0" smtClean="0">
                          <a:effectLst/>
                        </a:rPr>
                        <a:t>10-1</a:t>
                      </a:r>
                      <a:r>
                        <a:rPr lang="en-US" sz="900" b="1" dirty="0" smtClean="0">
                          <a:effectLst/>
                        </a:rPr>
                        <a:t>4</a:t>
                      </a:r>
                      <a:r>
                        <a:rPr lang="ru-RU" sz="900" b="1" dirty="0" smtClean="0">
                          <a:effectLst/>
                        </a:rPr>
                        <a:t> </a:t>
                      </a:r>
                      <a:r>
                        <a:rPr lang="ru-RU" sz="900" b="1" dirty="0">
                          <a:effectLst/>
                        </a:rPr>
                        <a:t>предметов</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lnSpc>
                          <a:spcPct val="107000"/>
                        </a:lnSpc>
                        <a:spcBef>
                          <a:spcPts val="0"/>
                        </a:spcBef>
                        <a:spcAft>
                          <a:spcPts val="0"/>
                        </a:spcAft>
                      </a:pPr>
                      <a:r>
                        <a:rPr lang="ru-RU" sz="900" dirty="0">
                          <a:effectLst/>
                        </a:rPr>
                        <a:t> </a:t>
                      </a:r>
                      <a:endParaRPr lang="en-US" sz="900" dirty="0">
                        <a:effectLst/>
                      </a:endParaRPr>
                    </a:p>
                    <a:p>
                      <a:pPr marL="0" marR="0" algn="ctr">
                        <a:lnSpc>
                          <a:spcPct val="107000"/>
                        </a:lnSpc>
                        <a:spcBef>
                          <a:spcPts val="0"/>
                        </a:spcBef>
                        <a:spcAft>
                          <a:spcPts val="0"/>
                        </a:spcAft>
                      </a:pPr>
                      <a:r>
                        <a:rPr lang="ru-RU" sz="900" b="1" dirty="0">
                          <a:effectLst/>
                        </a:rPr>
                        <a:t>2 405 </a:t>
                      </a:r>
                      <a:r>
                        <a:rPr lang="en-US" sz="900" b="1" dirty="0" smtClean="0">
                          <a:effectLst/>
                        </a:rPr>
                        <a:t>100</a:t>
                      </a:r>
                      <a:r>
                        <a:rPr lang="ru-RU" sz="900" b="1" dirty="0" smtClean="0">
                          <a:effectLst/>
                        </a:rPr>
                        <a:t> </a:t>
                      </a:r>
                      <a:r>
                        <a:rPr lang="ru-RU" sz="900" b="1" dirty="0">
                          <a:effectLst/>
                        </a:rPr>
                        <a:t>– </a:t>
                      </a:r>
                      <a:r>
                        <a:rPr lang="ru-RU" sz="900" b="1" dirty="0" smtClean="0">
                          <a:effectLst/>
                        </a:rPr>
                        <a:t>3 367 </a:t>
                      </a:r>
                      <a:r>
                        <a:rPr lang="en-US" sz="900" b="1" dirty="0" smtClean="0">
                          <a:effectLst/>
                        </a:rPr>
                        <a:t>140</a:t>
                      </a:r>
                      <a:r>
                        <a:rPr lang="ru-RU" sz="900" b="1" dirty="0" smtClean="0">
                          <a:effectLst/>
                        </a:rPr>
                        <a:t> тенге</a:t>
                      </a:r>
                    </a:p>
                    <a:p>
                      <a:pPr marL="0" marR="0" algn="ctr">
                        <a:lnSpc>
                          <a:spcPct val="107000"/>
                        </a:lnSpc>
                        <a:spcBef>
                          <a:spcPts val="0"/>
                        </a:spcBef>
                        <a:spcAft>
                          <a:spcPts val="0"/>
                        </a:spcAft>
                      </a:pP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5 924</a:t>
                      </a:r>
                      <a:r>
                        <a:rPr lang="ru-RU" sz="900" b="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900" b="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8 293</a:t>
                      </a:r>
                      <a:r>
                        <a:rPr lang="ru-RU" sz="900" b="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долларов США)</a:t>
                      </a: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lnSpc>
                          <a:spcPct val="107000"/>
                        </a:lnSpc>
                        <a:spcBef>
                          <a:spcPts val="0"/>
                        </a:spcBef>
                        <a:spcAft>
                          <a:spcPts val="0"/>
                        </a:spcAft>
                      </a:pPr>
                      <a:r>
                        <a:rPr lang="ru-RU" sz="900" dirty="0">
                          <a:effectLst/>
                        </a:rPr>
                        <a:t> </a:t>
                      </a:r>
                      <a:endParaRPr lang="en-US" sz="900" dirty="0">
                        <a:effectLst/>
                      </a:endParaRPr>
                    </a:p>
                    <a:p>
                      <a:pPr marL="0" marR="0" algn="ctr">
                        <a:lnSpc>
                          <a:spcPct val="107000"/>
                        </a:lnSpc>
                        <a:spcBef>
                          <a:spcPts val="0"/>
                        </a:spcBef>
                        <a:spcAft>
                          <a:spcPts val="0"/>
                        </a:spcAft>
                      </a:pPr>
                      <a:r>
                        <a:rPr lang="ru-RU" sz="900" b="1" dirty="0">
                          <a:effectLst/>
                        </a:rPr>
                        <a:t>4 </a:t>
                      </a:r>
                      <a:r>
                        <a:rPr lang="ru-RU" sz="900" b="1" dirty="0" smtClean="0">
                          <a:effectLst/>
                        </a:rPr>
                        <a:t>года</a:t>
                      </a:r>
                      <a:r>
                        <a:rPr lang="en-US" sz="900" b="1" dirty="0" smtClean="0">
                          <a:effectLst/>
                        </a:rPr>
                        <a:t> </a:t>
                      </a:r>
                      <a:r>
                        <a:rPr lang="ru-RU" sz="900" b="1" dirty="0" smtClean="0">
                          <a:effectLst/>
                        </a:rPr>
                        <a:t> </a:t>
                      </a:r>
                      <a:endParaRPr lang="en-US" sz="900" b="1" dirty="0" smtClean="0">
                        <a:effectLst/>
                      </a:endParaRPr>
                    </a:p>
                    <a:p>
                      <a:pPr marL="0" marR="0" algn="ctr">
                        <a:lnSpc>
                          <a:spcPct val="107000"/>
                        </a:lnSpc>
                        <a:spcBef>
                          <a:spcPts val="0"/>
                        </a:spcBef>
                        <a:spcAft>
                          <a:spcPts val="0"/>
                        </a:spcAft>
                      </a:pPr>
                      <a:r>
                        <a:rPr lang="ru-RU" sz="900" b="1" dirty="0" smtClean="0">
                          <a:effectLst/>
                        </a:rPr>
                        <a:t>(</a:t>
                      </a:r>
                      <a:r>
                        <a:rPr lang="ru-RU" sz="900" b="1" dirty="0">
                          <a:effectLst/>
                        </a:rPr>
                        <a:t>146 кредитов)</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930">
                <a:tc>
                  <a:txBody>
                    <a:bodyPr/>
                    <a:lstStyle/>
                    <a:p>
                      <a:pPr marL="0" marR="0" algn="l" defTabSz="914400" rtl="0" eaLnBrk="1" latinLnBrk="0" hangingPunct="1">
                        <a:lnSpc>
                          <a:spcPct val="107000"/>
                        </a:lnSpc>
                        <a:spcBef>
                          <a:spcPts val="0"/>
                        </a:spcBef>
                        <a:spcAft>
                          <a:spcPts val="0"/>
                        </a:spcAft>
                      </a:pPr>
                      <a:r>
                        <a:rPr lang="ru-RU" sz="900" b="1" kern="1200" dirty="0">
                          <a:solidFill>
                            <a:schemeClr val="lt1"/>
                          </a:solidFill>
                          <a:effectLst/>
                          <a:latin typeface="+mn-lt"/>
                          <a:ea typeface="+mn-ea"/>
                          <a:cs typeface="+mn-cs"/>
                        </a:rPr>
                        <a:t>Весенний семестр </a:t>
                      </a:r>
                      <a:endParaRPr lang="en-US" sz="900" b="1" kern="1200" dirty="0">
                        <a:solidFill>
                          <a:schemeClr val="lt1"/>
                        </a:solidFill>
                        <a:effectLst/>
                        <a:latin typeface="+mn-lt"/>
                        <a:ea typeface="+mn-ea"/>
                        <a:cs typeface="+mn-cs"/>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lnSpc>
                          <a:spcPct val="107000"/>
                        </a:lnSpc>
                        <a:spcBef>
                          <a:spcPts val="0"/>
                        </a:spcBef>
                        <a:spcAft>
                          <a:spcPts val="0"/>
                        </a:spcAft>
                      </a:pPr>
                      <a:r>
                        <a:rPr lang="ru-RU" sz="900" kern="1200" dirty="0">
                          <a:solidFill>
                            <a:schemeClr val="dk1"/>
                          </a:solidFill>
                          <a:effectLst/>
                          <a:latin typeface="+mn-lt"/>
                          <a:ea typeface="+mn-ea"/>
                          <a:cs typeface="+mn-cs"/>
                        </a:rPr>
                        <a:t>январь-апрель</a:t>
                      </a:r>
                      <a:endParaRPr lang="en-US" sz="900" kern="1200" dirty="0">
                        <a:solidFill>
                          <a:schemeClr val="dk1"/>
                        </a:solidFill>
                        <a:effectLst/>
                        <a:latin typeface="+mn-lt"/>
                        <a:ea typeface="+mn-ea"/>
                        <a:cs typeface="+mn-cs"/>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42930">
                <a:tc>
                  <a:txBody>
                    <a:bodyPr/>
                    <a:lstStyle/>
                    <a:p>
                      <a:pPr marL="0" marR="0">
                        <a:lnSpc>
                          <a:spcPct val="107000"/>
                        </a:lnSpc>
                        <a:spcBef>
                          <a:spcPts val="0"/>
                        </a:spcBef>
                        <a:spcAft>
                          <a:spcPts val="0"/>
                        </a:spcAft>
                      </a:pPr>
                      <a:r>
                        <a:rPr lang="ru-RU" sz="900" dirty="0">
                          <a:effectLst/>
                        </a:rPr>
                        <a:t>Лето -1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900" dirty="0">
                          <a:effectLst/>
                        </a:rPr>
                        <a:t>май-июль</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42930">
                <a:tc>
                  <a:txBody>
                    <a:bodyPr/>
                    <a:lstStyle/>
                    <a:p>
                      <a:pPr marL="0" marR="0">
                        <a:lnSpc>
                          <a:spcPct val="107000"/>
                        </a:lnSpc>
                        <a:spcBef>
                          <a:spcPts val="0"/>
                        </a:spcBef>
                        <a:spcAft>
                          <a:spcPts val="0"/>
                        </a:spcAft>
                      </a:pPr>
                      <a:r>
                        <a:rPr lang="ru-RU" sz="900" dirty="0">
                          <a:effectLst/>
                        </a:rPr>
                        <a:t>Лето-2**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900" dirty="0">
                          <a:effectLst/>
                        </a:rPr>
                        <a:t>июль-август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42930">
                <a:tc gridSpan="6">
                  <a:txBody>
                    <a:bodyPr/>
                    <a:lstStyle/>
                    <a:p>
                      <a:pPr marL="0" marR="0" algn="ctr">
                        <a:lnSpc>
                          <a:spcPct val="107000"/>
                        </a:lnSpc>
                        <a:spcBef>
                          <a:spcPts val="0"/>
                        </a:spcBef>
                        <a:spcAft>
                          <a:spcPts val="0"/>
                        </a:spcAft>
                      </a:pPr>
                      <a:r>
                        <a:rPr lang="ru-RU" sz="900" dirty="0">
                          <a:effectLst/>
                        </a:rPr>
                        <a:t>Административные и студенческие взносы</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7762">
                <a:tc>
                  <a:txBody>
                    <a:bodyPr/>
                    <a:lstStyle/>
                    <a:p>
                      <a:pPr marL="0" marR="0">
                        <a:lnSpc>
                          <a:spcPct val="107000"/>
                        </a:lnSpc>
                        <a:spcBef>
                          <a:spcPts val="0"/>
                        </a:spcBef>
                        <a:spcAft>
                          <a:spcPts val="0"/>
                        </a:spcAft>
                      </a:pPr>
                      <a:r>
                        <a:rPr lang="ru-RU" sz="900" dirty="0">
                          <a:effectLst/>
                        </a:rPr>
                        <a:t>Студенческий взнос</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900" dirty="0">
                          <a:effectLst/>
                        </a:rPr>
                        <a:t>За семестр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ru-RU" sz="900" dirty="0" smtClean="0">
                          <a:effectLst/>
                        </a:rPr>
                        <a:t>Отдел </a:t>
                      </a:r>
                      <a:r>
                        <a:rPr lang="ru-RU" sz="900" dirty="0">
                          <a:effectLst/>
                        </a:rPr>
                        <a:t>по работе со студентам: +7 727 2374791 (вн.1016)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ru-RU" sz="900" dirty="0">
                          <a:effectLst/>
                        </a:rPr>
                        <a:t>4 600 </a:t>
                      </a:r>
                      <a:r>
                        <a:rPr lang="ru-RU" sz="900" dirty="0" smtClean="0">
                          <a:effectLst/>
                        </a:rPr>
                        <a:t>тенге</a:t>
                      </a:r>
                    </a:p>
                    <a:p>
                      <a:pPr marL="0" marR="0" algn="ctr">
                        <a:lnSpc>
                          <a:spcPct val="107000"/>
                        </a:lnSpc>
                        <a:spcBef>
                          <a:spcPts val="0"/>
                        </a:spcBef>
                        <a:spcAft>
                          <a:spcPts val="0"/>
                        </a:spcAft>
                      </a:pP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 долларов США)</a:t>
                      </a: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ru-RU" sz="900">
                          <a:effectLst/>
                        </a:rPr>
                        <a:t> </a:t>
                      </a:r>
                      <a:endParaRPr lang="en-US" sz="900">
                        <a:effectLst/>
                      </a:endParaRPr>
                    </a:p>
                    <a:p>
                      <a:pPr marL="0" marR="0" algn="ctr">
                        <a:lnSpc>
                          <a:spcPct val="107000"/>
                        </a:lnSpc>
                        <a:spcBef>
                          <a:spcPts val="0"/>
                        </a:spcBef>
                        <a:spcAft>
                          <a:spcPts val="0"/>
                        </a:spcAft>
                      </a:pPr>
                      <a:r>
                        <a:rPr lang="ru-RU" sz="900">
                          <a:effectLst/>
                        </a:rPr>
                        <a:t>КНП 861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762">
                <a:tc>
                  <a:txBody>
                    <a:bodyPr/>
                    <a:lstStyle/>
                    <a:p>
                      <a:pPr marL="0" marR="0">
                        <a:lnSpc>
                          <a:spcPct val="107000"/>
                        </a:lnSpc>
                        <a:spcBef>
                          <a:spcPts val="0"/>
                        </a:spcBef>
                        <a:spcAft>
                          <a:spcPts val="0"/>
                        </a:spcAft>
                      </a:pPr>
                      <a:r>
                        <a:rPr lang="ru-RU" sz="900" dirty="0">
                          <a:effectLst/>
                        </a:rPr>
                        <a:t>Взнос за мед.осмотр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900" dirty="0">
                          <a:effectLst/>
                        </a:rPr>
                        <a:t>За учебный год</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ru-RU" sz="900" dirty="0">
                          <a:effectLst/>
                        </a:rPr>
                        <a:t>Медицинский центр: +7 727 2374805 (вн.1087)</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ru-RU" sz="900" dirty="0">
                          <a:effectLst/>
                        </a:rPr>
                        <a:t>3 210 тенге </a:t>
                      </a:r>
                      <a:endParaRPr lang="ru-RU" sz="900" dirty="0" smtClean="0">
                        <a:effectLst/>
                      </a:endParaRPr>
                    </a:p>
                    <a:p>
                      <a:pPr marL="0" marR="0" algn="ctr">
                        <a:lnSpc>
                          <a:spcPct val="107000"/>
                        </a:lnSpc>
                        <a:spcBef>
                          <a:spcPts val="0"/>
                        </a:spcBef>
                        <a:spcAft>
                          <a:spcPts val="0"/>
                        </a:spcAft>
                      </a:pP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 долларов США)</a:t>
                      </a: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277762">
                <a:tc>
                  <a:txBody>
                    <a:bodyPr/>
                    <a:lstStyle/>
                    <a:p>
                      <a:pPr marL="0" marR="0">
                        <a:lnSpc>
                          <a:spcPct val="107000"/>
                        </a:lnSpc>
                        <a:spcBef>
                          <a:spcPts val="0"/>
                        </a:spcBef>
                        <a:spcAft>
                          <a:spcPts val="0"/>
                        </a:spcAft>
                      </a:pPr>
                      <a:r>
                        <a:rPr lang="ru-RU" sz="900" dirty="0">
                          <a:effectLst/>
                        </a:rPr>
                        <a:t>Библиотечный депозит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900" dirty="0">
                          <a:effectLst/>
                        </a:rPr>
                        <a:t>За учебный год</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ru-RU" sz="900" dirty="0" smtClean="0">
                          <a:effectLst/>
                        </a:rPr>
                        <a:t>        Библиотека</a:t>
                      </a:r>
                      <a:r>
                        <a:rPr lang="ru-RU" sz="900" dirty="0">
                          <a:effectLst/>
                        </a:rPr>
                        <a:t>: +7 727 237 47 57</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ru-RU" sz="900" dirty="0">
                          <a:effectLst/>
                        </a:rPr>
                        <a:t>36 460 тенге </a:t>
                      </a:r>
                      <a:endParaRPr lang="ru-RU" sz="900" dirty="0" smtClean="0">
                        <a:effectLst/>
                      </a:endParaRPr>
                    </a:p>
                    <a:p>
                      <a:pPr marL="0" marR="0" algn="ctr">
                        <a:lnSpc>
                          <a:spcPct val="107000"/>
                        </a:lnSpc>
                        <a:spcBef>
                          <a:spcPts val="0"/>
                        </a:spcBef>
                        <a:spcAft>
                          <a:spcPts val="0"/>
                        </a:spcAft>
                      </a:pP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a:t>
                      </a:r>
                      <a:r>
                        <a:rPr lang="en-US"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a:t>
                      </a: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долларов США)</a:t>
                      </a: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900">
                          <a:effectLst/>
                        </a:rPr>
                        <a:t>КНП 859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930">
                <a:tc gridSpan="6">
                  <a:txBody>
                    <a:bodyPr/>
                    <a:lstStyle/>
                    <a:p>
                      <a:pPr marL="0" marR="0" algn="ctr">
                        <a:lnSpc>
                          <a:spcPct val="107000"/>
                        </a:lnSpc>
                        <a:spcBef>
                          <a:spcPts val="0"/>
                        </a:spcBef>
                        <a:spcAft>
                          <a:spcPts val="0"/>
                        </a:spcAft>
                      </a:pPr>
                      <a:r>
                        <a:rPr lang="ru-RU" sz="900" dirty="0">
                          <a:effectLst/>
                        </a:rPr>
                        <a:t>Расходы на проживание для иногородних и международных студентов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5860">
                <a:tc>
                  <a:txBody>
                    <a:bodyPr/>
                    <a:lstStyle/>
                    <a:p>
                      <a:pPr marL="0" marR="0">
                        <a:lnSpc>
                          <a:spcPct val="107000"/>
                        </a:lnSpc>
                        <a:spcBef>
                          <a:spcPts val="0"/>
                        </a:spcBef>
                        <a:spcAft>
                          <a:spcPts val="0"/>
                        </a:spcAft>
                      </a:pPr>
                      <a:r>
                        <a:rPr lang="ru-RU" sz="900" dirty="0">
                          <a:effectLst/>
                        </a:rPr>
                        <a:t>Общежитие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900" dirty="0">
                          <a:effectLst/>
                        </a:rPr>
                        <a:t>За </a:t>
                      </a:r>
                      <a:r>
                        <a:rPr lang="ru-RU" sz="900" dirty="0" smtClean="0">
                          <a:effectLst/>
                        </a:rPr>
                        <a:t>месяц</a:t>
                      </a:r>
                    </a:p>
                    <a:p>
                      <a:pPr marL="0" marR="0" algn="ctr">
                        <a:lnSpc>
                          <a:spcPct val="107000"/>
                        </a:lnSpc>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algn="ctr">
                        <a:lnSpc>
                          <a:spcPct val="107000"/>
                        </a:lnSpc>
                        <a:spcBef>
                          <a:spcPts val="0"/>
                        </a:spcBef>
                        <a:spcAft>
                          <a:spcPts val="0"/>
                        </a:spcAft>
                      </a:pPr>
                      <a:r>
                        <a:rPr lang="ru-RU" sz="900" dirty="0">
                          <a:effectLst/>
                        </a:rPr>
                        <a:t> </a:t>
                      </a:r>
                      <a:endParaRPr lang="en-US" sz="900" dirty="0">
                        <a:effectLst/>
                      </a:endParaRPr>
                    </a:p>
                    <a:p>
                      <a:pPr marL="0" marR="0" algn="ctr">
                        <a:lnSpc>
                          <a:spcPct val="107000"/>
                        </a:lnSpc>
                        <a:spcBef>
                          <a:spcPts val="0"/>
                        </a:spcBef>
                        <a:spcAft>
                          <a:spcPts val="0"/>
                        </a:spcAft>
                      </a:pPr>
                      <a:r>
                        <a:rPr lang="ru-RU" sz="900" dirty="0" smtClean="0">
                          <a:effectLst/>
                        </a:rPr>
                        <a:t>        Общежитие</a:t>
                      </a:r>
                      <a:r>
                        <a:rPr lang="ru-RU" sz="900" dirty="0">
                          <a:effectLst/>
                        </a:rPr>
                        <a:t>: +7 727 2374771 (вн. 1246)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a:txBody>
                    <a:bodyPr/>
                    <a:lstStyle/>
                    <a:p>
                      <a:pPr marL="0" marR="0" algn="ctr">
                        <a:lnSpc>
                          <a:spcPct val="107000"/>
                        </a:lnSpc>
                        <a:spcBef>
                          <a:spcPts val="0"/>
                        </a:spcBef>
                        <a:spcAft>
                          <a:spcPts val="0"/>
                        </a:spcAft>
                      </a:pPr>
                      <a:r>
                        <a:rPr lang="ru-RU" sz="900" dirty="0" smtClean="0">
                          <a:effectLst/>
                        </a:rPr>
                        <a:t>53 </a:t>
                      </a:r>
                      <a:r>
                        <a:rPr lang="ru-RU" sz="900" dirty="0">
                          <a:effectLst/>
                        </a:rPr>
                        <a:t>060 </a:t>
                      </a:r>
                      <a:r>
                        <a:rPr lang="ru-RU" sz="900" dirty="0" smtClean="0">
                          <a:effectLst/>
                        </a:rPr>
                        <a:t>тенге</a:t>
                      </a:r>
                    </a:p>
                    <a:p>
                      <a:pPr marL="0" marR="0" algn="ctr">
                        <a:lnSpc>
                          <a:spcPct val="107000"/>
                        </a:lnSpc>
                        <a:spcBef>
                          <a:spcPts val="0"/>
                        </a:spcBef>
                        <a:spcAft>
                          <a:spcPts val="0"/>
                        </a:spcAft>
                      </a:pP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(13</a:t>
                      </a:r>
                      <a:r>
                        <a:rPr lang="en-US"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a:t>
                      </a: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долларов США)</a:t>
                      </a: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ru-RU" sz="900" dirty="0">
                          <a:effectLst/>
                        </a:rPr>
                        <a:t> </a:t>
                      </a:r>
                      <a:endParaRPr lang="en-US" sz="900" dirty="0">
                        <a:effectLst/>
                      </a:endParaRPr>
                    </a:p>
                    <a:p>
                      <a:pPr marL="0" marR="0" algn="ctr">
                        <a:lnSpc>
                          <a:spcPct val="107000"/>
                        </a:lnSpc>
                        <a:spcBef>
                          <a:spcPts val="0"/>
                        </a:spcBef>
                        <a:spcAft>
                          <a:spcPts val="0"/>
                        </a:spcAft>
                      </a:pPr>
                      <a:r>
                        <a:rPr lang="ru-RU" sz="900" dirty="0">
                          <a:effectLst/>
                        </a:rPr>
                        <a:t>КНП 872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860">
                <a:tc>
                  <a:txBody>
                    <a:bodyPr/>
                    <a:lstStyle/>
                    <a:p>
                      <a:pPr marL="0" marR="0">
                        <a:lnSpc>
                          <a:spcPct val="107000"/>
                        </a:lnSpc>
                        <a:spcBef>
                          <a:spcPts val="0"/>
                        </a:spcBef>
                        <a:spcAft>
                          <a:spcPts val="0"/>
                        </a:spcAft>
                      </a:pPr>
                      <a:r>
                        <a:rPr lang="ru-RU" sz="900" dirty="0">
                          <a:effectLst/>
                        </a:rPr>
                        <a:t>Депозит за общежитие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900" dirty="0">
                          <a:effectLst/>
                        </a:rPr>
                        <a:t>За семестр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marL="0" marR="0" algn="ctr">
                        <a:lnSpc>
                          <a:spcPct val="107000"/>
                        </a:lnSpc>
                        <a:spcBef>
                          <a:spcPts val="0"/>
                        </a:spcBef>
                        <a:spcAft>
                          <a:spcPts val="0"/>
                        </a:spcAft>
                      </a:pPr>
                      <a:r>
                        <a:rPr lang="ru-RU" sz="900" dirty="0">
                          <a:effectLst/>
                        </a:rPr>
                        <a:t> </a:t>
                      </a:r>
                      <a:r>
                        <a:rPr lang="ru-RU" sz="900" dirty="0" smtClean="0">
                          <a:effectLst/>
                        </a:rPr>
                        <a:t>34 </a:t>
                      </a:r>
                      <a:r>
                        <a:rPr lang="ru-RU" sz="900" dirty="0">
                          <a:effectLst/>
                        </a:rPr>
                        <a:t>940 тенге </a:t>
                      </a:r>
                      <a:endParaRPr lang="ru-RU" sz="900" dirty="0" smtClean="0">
                        <a:effectLst/>
                      </a:endParaRPr>
                    </a:p>
                    <a:p>
                      <a:pPr marL="0" marR="0" algn="ctr">
                        <a:lnSpc>
                          <a:spcPct val="107000"/>
                        </a:lnSpc>
                        <a:spcBef>
                          <a:spcPts val="0"/>
                        </a:spcBef>
                        <a:spcAft>
                          <a:spcPts val="0"/>
                        </a:spcAft>
                      </a:pP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a:t>
                      </a:r>
                      <a:r>
                        <a:rPr lang="en-US"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a:t>
                      </a: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долларов США)</a:t>
                      </a: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142930">
                <a:tc gridSpan="6">
                  <a:txBody>
                    <a:bodyPr/>
                    <a:lstStyle/>
                    <a:p>
                      <a:pPr marL="0" marR="0" algn="ctr">
                        <a:lnSpc>
                          <a:spcPct val="107000"/>
                        </a:lnSpc>
                        <a:spcBef>
                          <a:spcPts val="0"/>
                        </a:spcBef>
                        <a:spcAft>
                          <a:spcPts val="0"/>
                        </a:spcAft>
                      </a:pPr>
                      <a:r>
                        <a:rPr lang="ru-RU" sz="900" dirty="0">
                          <a:effectLst/>
                        </a:rPr>
                        <a:t>Базовый английский для бакалавров (</a:t>
                      </a:r>
                      <a:r>
                        <a:rPr lang="en-US" sz="900" dirty="0">
                          <a:effectLst/>
                        </a:rPr>
                        <a:t>Foundation program</a:t>
                      </a:r>
                      <a:r>
                        <a:rPr lang="ru-RU" sz="900" dirty="0">
                          <a:effectLst/>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5525">
                <a:tc>
                  <a:txBody>
                    <a:bodyPr/>
                    <a:lstStyle/>
                    <a:p>
                      <a:pPr marL="0" marR="0">
                        <a:lnSpc>
                          <a:spcPct val="107000"/>
                        </a:lnSpc>
                        <a:spcBef>
                          <a:spcPts val="0"/>
                        </a:spcBef>
                        <a:spcAft>
                          <a:spcPts val="0"/>
                        </a:spcAft>
                      </a:pPr>
                      <a:r>
                        <a:rPr lang="ru-RU" sz="900">
                          <a:effectLst/>
                        </a:rPr>
                        <a:t>Занятия 3 часа в день, 5 раз в неделю,  225 контактных часов</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900" dirty="0">
                          <a:effectLst/>
                        </a:rPr>
                        <a:t>За один уровень</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07000"/>
                        </a:lnSpc>
                        <a:spcBef>
                          <a:spcPts val="0"/>
                        </a:spcBef>
                        <a:spcAft>
                          <a:spcPts val="0"/>
                        </a:spcAft>
                      </a:pPr>
                      <a:endParaRPr lang="ru-RU" sz="900" dirty="0" smtClean="0">
                        <a:effectLst/>
                      </a:endParaRPr>
                    </a:p>
                    <a:p>
                      <a:pPr marL="0" marR="0" algn="ctr">
                        <a:lnSpc>
                          <a:spcPct val="107000"/>
                        </a:lnSpc>
                        <a:spcBef>
                          <a:spcPts val="0"/>
                        </a:spcBef>
                        <a:spcAft>
                          <a:spcPts val="0"/>
                        </a:spcAft>
                      </a:pPr>
                      <a:r>
                        <a:rPr lang="ru-RU" sz="900" dirty="0" smtClean="0">
                          <a:effectLst/>
                        </a:rPr>
                        <a:t>Координатор </a:t>
                      </a:r>
                      <a:r>
                        <a:rPr lang="ru-RU" sz="900" dirty="0">
                          <a:effectLst/>
                        </a:rPr>
                        <a:t>программы: +7 727 2704371 (вн.2618)</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ru-RU" sz="900" dirty="0">
                          <a:effectLst/>
                        </a:rPr>
                        <a:t>335 140 тенге </a:t>
                      </a:r>
                      <a:endParaRPr lang="ru-RU" sz="900" dirty="0" smtClean="0">
                        <a:effectLst/>
                      </a:endParaRPr>
                    </a:p>
                    <a:p>
                      <a:pPr marL="0" marR="0" algn="ctr">
                        <a:lnSpc>
                          <a:spcPct val="107000"/>
                        </a:lnSpc>
                        <a:spcBef>
                          <a:spcPts val="0"/>
                        </a:spcBef>
                        <a:spcAft>
                          <a:spcPts val="0"/>
                        </a:spcAft>
                      </a:pP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a:t>
                      </a:r>
                      <a:r>
                        <a:rPr lang="en-US"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25</a:t>
                      </a:r>
                      <a:r>
                        <a:rPr lang="ru-RU"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долларов США)</a:t>
                      </a: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900" dirty="0">
                          <a:effectLst/>
                        </a:rPr>
                        <a:t>КНП 861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902" marR="519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itle 1"/>
          <p:cNvSpPr>
            <a:spLocks noGrp="1"/>
          </p:cNvSpPr>
          <p:nvPr>
            <p:ph type="title"/>
          </p:nvPr>
        </p:nvSpPr>
        <p:spPr>
          <a:xfrm>
            <a:off x="279121" y="8379"/>
            <a:ext cx="8229600" cy="324729"/>
          </a:xfrm>
        </p:spPr>
        <p:txBody>
          <a:bodyPr>
            <a:noAutofit/>
          </a:bodyPr>
          <a:lstStyle/>
          <a:p>
            <a:r>
              <a:rPr lang="ru-RU" sz="1600" b="1" dirty="0" smtClean="0"/>
              <a:t>Пример расчета стоимости обучения </a:t>
            </a:r>
            <a:r>
              <a:rPr lang="en-US" sz="1600" b="1" dirty="0" smtClean="0"/>
              <a:t>(2020-2021)</a:t>
            </a:r>
            <a:endParaRPr lang="en-US" sz="1600" b="1" dirty="0"/>
          </a:p>
        </p:txBody>
      </p:sp>
      <p:sp>
        <p:nvSpPr>
          <p:cNvPr id="6" name="Rectangle 5"/>
          <p:cNvSpPr/>
          <p:nvPr/>
        </p:nvSpPr>
        <p:spPr>
          <a:xfrm>
            <a:off x="330249" y="4013431"/>
            <a:ext cx="8127347" cy="988989"/>
          </a:xfrm>
          <a:prstGeom prst="rect">
            <a:avLst/>
          </a:prstGeom>
        </p:spPr>
        <p:txBody>
          <a:bodyPr wrap="square">
            <a:spAutoFit/>
          </a:bodyPr>
          <a:lstStyle/>
          <a:p>
            <a:pPr algn="ctr">
              <a:lnSpc>
                <a:spcPct val="107000"/>
              </a:lnSpc>
              <a:spcAft>
                <a:spcPts val="800"/>
              </a:spcAft>
            </a:pPr>
            <a:r>
              <a:rPr lang="ru-RU" sz="800" b="1" dirty="0" smtClean="0">
                <a:latin typeface="Calibri" panose="020F0502020204030204" pitchFamily="34" charset="0"/>
                <a:ea typeface="Calibri" panose="020F0502020204030204" pitchFamily="34" charset="0"/>
                <a:cs typeface="Times New Roman" panose="02020603050405020304" pitchFamily="18" charset="0"/>
              </a:rPr>
              <a:t>*</a:t>
            </a:r>
            <a:r>
              <a:rPr lang="ru-RU" sz="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Стоимость указана в долларах по курсу Нац.банка на конец июля 2020 года. </a:t>
            </a:r>
            <a:r>
              <a:rPr lang="ru-RU" sz="800" b="1" dirty="0" smtClean="0">
                <a:latin typeface="Calibri" panose="020F0502020204030204" pitchFamily="34" charset="0"/>
                <a:ea typeface="Calibri" panose="020F0502020204030204" pitchFamily="34" charset="0"/>
                <a:cs typeface="Times New Roman" panose="02020603050405020304" pitchFamily="18" charset="0"/>
              </a:rPr>
              <a:t>Университет </a:t>
            </a:r>
            <a:r>
              <a:rPr lang="ru-RU" sz="800" b="1" dirty="0">
                <a:latin typeface="Calibri" panose="020F0502020204030204" pitchFamily="34" charset="0"/>
                <a:ea typeface="Calibri" panose="020F0502020204030204" pitchFamily="34" charset="0"/>
                <a:cs typeface="Times New Roman" panose="02020603050405020304" pitchFamily="18" charset="0"/>
              </a:rPr>
              <a:t>КИМЭП оставляет за собой право изменять стоимость обучения и прочих взносов в последующих учебных годах </a:t>
            </a:r>
            <a:r>
              <a:rPr lang="ru-RU" sz="800" b="1" dirty="0" smtClean="0">
                <a:latin typeface="Calibri" panose="020F0502020204030204" pitchFamily="34" charset="0"/>
                <a:ea typeface="Calibri" panose="020F0502020204030204" pitchFamily="34" charset="0"/>
                <a:cs typeface="Times New Roman" panose="02020603050405020304" pitchFamily="18" charset="0"/>
              </a:rPr>
              <a:t>;  **</a:t>
            </a:r>
            <a:r>
              <a:rPr lang="ru-RU" sz="800" b="1" dirty="0">
                <a:latin typeface="Calibri" panose="020F0502020204030204" pitchFamily="34" charset="0"/>
                <a:ea typeface="Calibri" panose="020F0502020204030204" pitchFamily="34" charset="0"/>
                <a:cs typeface="Times New Roman" panose="02020603050405020304" pitchFamily="18" charset="0"/>
              </a:rPr>
              <a:t>обучение летом остается на усмотрение студентов </a:t>
            </a:r>
            <a:endParaRPr lang="en-US" sz="8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sz="800" b="1" dirty="0">
                <a:latin typeface="Calibri" panose="020F0502020204030204" pitchFamily="34" charset="0"/>
                <a:ea typeface="Calibri" panose="020F0502020204030204" pitchFamily="34" charset="0"/>
                <a:cs typeface="Times New Roman" panose="02020603050405020304" pitchFamily="18" charset="0"/>
              </a:rPr>
              <a:t>По вопросам составления расписания, расчета стоимости и регистрации на предметы необходимо обращаться в центр академической поддержки студентов по тел: +7 727 2704268 (вн.3175/3213), 2704310 (вн.3157).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sz="800" b="1" dirty="0">
                <a:latin typeface="Calibri" panose="020F0502020204030204" pitchFamily="34" charset="0"/>
                <a:ea typeface="Calibri" panose="020F0502020204030204" pitchFamily="34" charset="0"/>
                <a:cs typeface="Times New Roman" panose="02020603050405020304" pitchFamily="18" charset="0"/>
              </a:rPr>
              <a:t>Бухгалтерия КИМЭП: +7 727 2704231 (</a:t>
            </a:r>
            <a:r>
              <a:rPr lang="ru-RU" sz="800" b="1" dirty="0" smtClean="0">
                <a:latin typeface="Calibri" panose="020F0502020204030204" pitchFamily="34" charset="0"/>
                <a:ea typeface="Calibri" panose="020F0502020204030204" pitchFamily="34" charset="0"/>
                <a:cs typeface="Times New Roman" panose="02020603050405020304" pitchFamily="18" charset="0"/>
              </a:rPr>
              <a:t>вн.2353/2038</a:t>
            </a:r>
            <a:r>
              <a:rPr lang="ru-RU" sz="1000" b="1" dirty="0" smtClean="0">
                <a:latin typeface="Calibri" panose="020F0502020204030204" pitchFamily="34" charset="0"/>
                <a:ea typeface="Calibri" panose="020F0502020204030204" pitchFamily="34" charset="0"/>
                <a:cs typeface="Times New Roman" panose="02020603050405020304" pitchFamily="18" charset="0"/>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7896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795" y="8387"/>
            <a:ext cx="8328288" cy="835481"/>
          </a:xfrm>
        </p:spPr>
        <p:txBody>
          <a:bodyPr>
            <a:noAutofit/>
          </a:bodyPr>
          <a:lstStyle/>
          <a:p>
            <a:r>
              <a:rPr lang="ru-RU" sz="1600" b="1" dirty="0" smtClean="0"/>
              <a:t>Как университет определяет уровень английского языка у абитуриентов</a:t>
            </a:r>
            <a:r>
              <a:rPr lang="en-US" sz="1600" b="1" dirty="0" smtClean="0"/>
              <a:t/>
            </a:r>
            <a:br>
              <a:rPr lang="en-US" sz="1600" b="1" dirty="0" smtClean="0"/>
            </a:br>
            <a:r>
              <a:rPr lang="ru-RU" sz="1600" b="1" dirty="0" smtClean="0">
                <a:solidFill>
                  <a:srgbClr val="FF0000"/>
                </a:solidFill>
              </a:rPr>
              <a:t>1 способ: </a:t>
            </a:r>
            <a:r>
              <a:rPr lang="en-US" sz="1600" b="1" dirty="0" smtClean="0">
                <a:solidFill>
                  <a:srgbClr val="FF0000"/>
                </a:solidFill>
              </a:rPr>
              <a:t>KEPT- </a:t>
            </a:r>
            <a:r>
              <a:rPr lang="ru-RU" sz="1600" b="1" dirty="0" smtClean="0">
                <a:solidFill>
                  <a:srgbClr val="FF0000"/>
                </a:solidFill>
              </a:rPr>
              <a:t>тест университета КИМЭП на определение знания английского языка</a:t>
            </a:r>
            <a:endParaRPr lang="en-US" sz="1600" b="1" dirty="0">
              <a:solidFill>
                <a:srgbClr val="FF0000"/>
              </a:solidFill>
            </a:endParaRPr>
          </a:p>
        </p:txBody>
      </p:sp>
      <p:graphicFrame>
        <p:nvGraphicFramePr>
          <p:cNvPr id="4" name="Content Placeholder 3"/>
          <p:cNvGraphicFramePr>
            <a:graphicFrameLocks noGrp="1"/>
          </p:cNvGraphicFramePr>
          <p:nvPr>
            <p:ph idx="1"/>
            <p:extLst/>
          </p:nvPr>
        </p:nvGraphicFramePr>
        <p:xfrm>
          <a:off x="248084" y="843149"/>
          <a:ext cx="1787267" cy="1945983"/>
        </p:xfrm>
        <a:graphic>
          <a:graphicData uri="http://schemas.openxmlformats.org/drawingml/2006/table">
            <a:tbl>
              <a:tblPr firstRow="1" bandRow="1">
                <a:tableStyleId>{5C22544A-7EE6-4342-B048-85BDC9FD1C3A}</a:tableStyleId>
              </a:tblPr>
              <a:tblGrid>
                <a:gridCol w="1787267"/>
              </a:tblGrid>
              <a:tr h="19459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000" b="1" kern="1200" dirty="0" smtClean="0">
                          <a:solidFill>
                            <a:schemeClr val="lt1"/>
                          </a:solidFill>
                          <a:effectLst/>
                          <a:latin typeface="+mn-lt"/>
                          <a:ea typeface="+mn-ea"/>
                          <a:cs typeface="+mn-cs"/>
                        </a:rPr>
                        <a:t>Для участия в тесте </a:t>
                      </a:r>
                      <a:r>
                        <a:rPr lang="en-US" sz="1000" b="1" kern="1200" dirty="0" smtClean="0">
                          <a:solidFill>
                            <a:schemeClr val="lt1"/>
                          </a:solidFill>
                          <a:effectLst/>
                          <a:latin typeface="+mn-lt"/>
                          <a:ea typeface="+mn-ea"/>
                          <a:cs typeface="+mn-cs"/>
                        </a:rPr>
                        <a:t>KEPT</a:t>
                      </a:r>
                      <a:r>
                        <a:rPr lang="ru-RU" sz="1000" b="1" kern="1200" dirty="0" smtClean="0">
                          <a:solidFill>
                            <a:schemeClr val="lt1"/>
                          </a:solidFill>
                          <a:effectLst/>
                          <a:latin typeface="+mn-lt"/>
                          <a:ea typeface="+mn-ea"/>
                          <a:cs typeface="+mn-cs"/>
                        </a:rPr>
                        <a:t> необходимо заполнить онлайн анкету и загрузить копию удостоверения личности</a:t>
                      </a:r>
                      <a:r>
                        <a:rPr lang="en-US" sz="1000" b="1" kern="1200" baseline="0" dirty="0" smtClean="0">
                          <a:solidFill>
                            <a:schemeClr val="lt1"/>
                          </a:solidFill>
                          <a:effectLst/>
                          <a:latin typeface="+mn-lt"/>
                          <a:ea typeface="+mn-ea"/>
                          <a:cs typeface="+mn-cs"/>
                        </a:rPr>
                        <a:t> </a:t>
                      </a:r>
                      <a:r>
                        <a:rPr lang="ru-RU" sz="1000" b="1" kern="1200" baseline="0" dirty="0" smtClean="0">
                          <a:solidFill>
                            <a:schemeClr val="lt1"/>
                          </a:solidFill>
                          <a:effectLst/>
                          <a:latin typeface="+mn-lt"/>
                          <a:ea typeface="+mn-ea"/>
                          <a:cs typeface="+mn-cs"/>
                        </a:rPr>
                        <a:t>или паспорта </a:t>
                      </a:r>
                      <a:r>
                        <a:rPr lang="ru-RU" sz="1000" b="1" kern="1200" dirty="0" smtClean="0">
                          <a:solidFill>
                            <a:schemeClr val="lt1"/>
                          </a:solidFill>
                          <a:effectLst/>
                          <a:latin typeface="+mn-lt"/>
                          <a:ea typeface="+mn-ea"/>
                          <a:cs typeface="+mn-cs"/>
                        </a:rPr>
                        <a:t>на портале абитуриента:  </a:t>
                      </a:r>
                      <a:r>
                        <a:rPr lang="en-US" sz="1000" b="1" u="sng" kern="1200" dirty="0" smtClean="0">
                          <a:solidFill>
                            <a:schemeClr val="lt1"/>
                          </a:solidFill>
                          <a:effectLst/>
                          <a:latin typeface="+mn-lt"/>
                          <a:ea typeface="+mn-ea"/>
                          <a:cs typeface="+mn-cs"/>
                          <a:hlinkClick r:id="rId2"/>
                        </a:rPr>
                        <a:t>https</a:t>
                      </a:r>
                      <a:r>
                        <a:rPr lang="ru-RU" sz="1000" b="1" u="sng" kern="1200" dirty="0" smtClean="0">
                          <a:solidFill>
                            <a:schemeClr val="lt1"/>
                          </a:solidFill>
                          <a:effectLst/>
                          <a:latin typeface="+mn-lt"/>
                          <a:ea typeface="+mn-ea"/>
                          <a:cs typeface="+mn-cs"/>
                          <a:hlinkClick r:id="rId2"/>
                        </a:rPr>
                        <a:t>://</a:t>
                      </a:r>
                      <a:r>
                        <a:rPr lang="en-US" sz="1000" b="1" u="sng" kern="1200" dirty="0" smtClean="0">
                          <a:solidFill>
                            <a:schemeClr val="lt1"/>
                          </a:solidFill>
                          <a:effectLst/>
                          <a:latin typeface="+mn-lt"/>
                          <a:ea typeface="+mn-ea"/>
                          <a:cs typeface="+mn-cs"/>
                          <a:hlinkClick r:id="rId2"/>
                        </a:rPr>
                        <a:t>www</a:t>
                      </a:r>
                      <a:r>
                        <a:rPr lang="ru-RU" sz="1000" b="1" u="sng" kern="1200" dirty="0" smtClean="0">
                          <a:solidFill>
                            <a:schemeClr val="lt1"/>
                          </a:solidFill>
                          <a:effectLst/>
                          <a:latin typeface="+mn-lt"/>
                          <a:ea typeface="+mn-ea"/>
                          <a:cs typeface="+mn-cs"/>
                          <a:hlinkClick r:id="rId2"/>
                        </a:rPr>
                        <a:t>.</a:t>
                      </a:r>
                      <a:r>
                        <a:rPr lang="en-US" sz="1000" b="1" u="sng" kern="1200" dirty="0" err="1" smtClean="0">
                          <a:solidFill>
                            <a:schemeClr val="lt1"/>
                          </a:solidFill>
                          <a:effectLst/>
                          <a:latin typeface="+mn-lt"/>
                          <a:ea typeface="+mn-ea"/>
                          <a:cs typeface="+mn-cs"/>
                          <a:hlinkClick r:id="rId2"/>
                        </a:rPr>
                        <a:t>kimep</a:t>
                      </a:r>
                      <a:r>
                        <a:rPr lang="ru-RU" sz="1000" b="1" u="sng" kern="1200" dirty="0" smtClean="0">
                          <a:solidFill>
                            <a:schemeClr val="lt1"/>
                          </a:solidFill>
                          <a:effectLst/>
                          <a:latin typeface="+mn-lt"/>
                          <a:ea typeface="+mn-ea"/>
                          <a:cs typeface="+mn-cs"/>
                          <a:hlinkClick r:id="rId2"/>
                        </a:rPr>
                        <a:t>.</a:t>
                      </a:r>
                      <a:r>
                        <a:rPr lang="en-US" sz="1000" b="1" u="sng" kern="1200" dirty="0" err="1" smtClean="0">
                          <a:solidFill>
                            <a:schemeClr val="lt1"/>
                          </a:solidFill>
                          <a:effectLst/>
                          <a:latin typeface="+mn-lt"/>
                          <a:ea typeface="+mn-ea"/>
                          <a:cs typeface="+mn-cs"/>
                          <a:hlinkClick r:id="rId2"/>
                        </a:rPr>
                        <a:t>kz</a:t>
                      </a:r>
                      <a:r>
                        <a:rPr lang="ru-RU" sz="1000" b="1" u="sng" kern="1200" dirty="0" smtClean="0">
                          <a:solidFill>
                            <a:schemeClr val="lt1"/>
                          </a:solidFill>
                          <a:effectLst/>
                          <a:latin typeface="+mn-lt"/>
                          <a:ea typeface="+mn-ea"/>
                          <a:cs typeface="+mn-cs"/>
                          <a:hlinkClick r:id="rId2"/>
                        </a:rPr>
                        <a:t>/</a:t>
                      </a:r>
                      <a:r>
                        <a:rPr lang="en-US" sz="1000" b="1" u="sng" kern="1200" dirty="0" err="1" smtClean="0">
                          <a:solidFill>
                            <a:schemeClr val="lt1"/>
                          </a:solidFill>
                          <a:effectLst/>
                          <a:latin typeface="+mn-lt"/>
                          <a:ea typeface="+mn-ea"/>
                          <a:cs typeface="+mn-cs"/>
                          <a:hlinkClick r:id="rId2"/>
                        </a:rPr>
                        <a:t>ext</a:t>
                      </a:r>
                      <a:r>
                        <a:rPr lang="ru-RU" sz="1000" b="1" u="sng" kern="1200" dirty="0" smtClean="0">
                          <a:solidFill>
                            <a:schemeClr val="lt1"/>
                          </a:solidFill>
                          <a:effectLst/>
                          <a:latin typeface="+mn-lt"/>
                          <a:ea typeface="+mn-ea"/>
                          <a:cs typeface="+mn-cs"/>
                          <a:hlinkClick r:id="rId2"/>
                        </a:rPr>
                        <a:t>/</a:t>
                      </a:r>
                      <a:r>
                        <a:rPr lang="en-US" sz="1000" b="1" u="sng" kern="1200" dirty="0" smtClean="0">
                          <a:solidFill>
                            <a:schemeClr val="lt1"/>
                          </a:solidFill>
                          <a:effectLst/>
                          <a:latin typeface="+mn-lt"/>
                          <a:ea typeface="+mn-ea"/>
                          <a:cs typeface="+mn-cs"/>
                          <a:hlinkClick r:id="rId2"/>
                        </a:rPr>
                        <a:t>application</a:t>
                      </a:r>
                      <a:r>
                        <a:rPr lang="ru-RU" sz="1000" b="1" u="sng" kern="1200" dirty="0" smtClean="0">
                          <a:solidFill>
                            <a:schemeClr val="lt1"/>
                          </a:solidFill>
                          <a:effectLst/>
                          <a:latin typeface="+mn-lt"/>
                          <a:ea typeface="+mn-ea"/>
                          <a:cs typeface="+mn-cs"/>
                          <a:hlinkClick r:id="rId2"/>
                        </a:rPr>
                        <a:t>/</a:t>
                      </a:r>
                      <a:r>
                        <a:rPr lang="en-US" sz="1000" b="1" u="sng" kern="1200" dirty="0" smtClean="0">
                          <a:solidFill>
                            <a:schemeClr val="lt1"/>
                          </a:solidFill>
                          <a:effectLst/>
                          <a:latin typeface="+mn-lt"/>
                          <a:ea typeface="+mn-ea"/>
                          <a:cs typeface="+mn-cs"/>
                          <a:hlinkClick r:id="rId2"/>
                        </a:rPr>
                        <a:t>online</a:t>
                      </a:r>
                      <a:r>
                        <a:rPr lang="ru-RU" sz="1000" b="1" u="sng" kern="1200" dirty="0" smtClean="0">
                          <a:solidFill>
                            <a:schemeClr val="lt1"/>
                          </a:solidFill>
                          <a:effectLst/>
                          <a:latin typeface="+mn-lt"/>
                          <a:ea typeface="+mn-ea"/>
                          <a:cs typeface="+mn-cs"/>
                          <a:hlinkClick r:id="rId2"/>
                        </a:rPr>
                        <a:t>/</a:t>
                      </a:r>
                      <a:r>
                        <a:rPr lang="en-US" sz="1000" b="1" u="sng" kern="1200" dirty="0" err="1" smtClean="0">
                          <a:solidFill>
                            <a:schemeClr val="lt1"/>
                          </a:solidFill>
                          <a:effectLst/>
                          <a:latin typeface="+mn-lt"/>
                          <a:ea typeface="+mn-ea"/>
                          <a:cs typeface="+mn-cs"/>
                          <a:hlinkClick r:id="rId2"/>
                        </a:rPr>
                        <a:t>ru</a:t>
                      </a:r>
                      <a:r>
                        <a:rPr lang="ru-RU" sz="1000" b="1" u="sng" kern="1200" dirty="0" smtClean="0">
                          <a:solidFill>
                            <a:schemeClr val="lt1"/>
                          </a:solidFill>
                          <a:effectLst/>
                          <a:latin typeface="+mn-lt"/>
                          <a:ea typeface="+mn-ea"/>
                          <a:cs typeface="+mn-cs"/>
                          <a:hlinkClick r:id="rId2"/>
                        </a:rPr>
                        <a:t>-</a:t>
                      </a:r>
                      <a:r>
                        <a:rPr lang="en-US" sz="1000" b="1" u="sng" kern="1200" dirty="0" smtClean="0">
                          <a:solidFill>
                            <a:schemeClr val="lt1"/>
                          </a:solidFill>
                          <a:effectLst/>
                          <a:latin typeface="+mn-lt"/>
                          <a:ea typeface="+mn-ea"/>
                          <a:cs typeface="+mn-cs"/>
                          <a:hlinkClick r:id="rId2"/>
                        </a:rPr>
                        <a:t>RU</a:t>
                      </a:r>
                      <a:r>
                        <a:rPr lang="ru-RU" sz="1000" b="1" u="sng" kern="1200" dirty="0" smtClean="0">
                          <a:solidFill>
                            <a:schemeClr val="lt1"/>
                          </a:solidFill>
                          <a:effectLst/>
                          <a:latin typeface="+mn-lt"/>
                          <a:ea typeface="+mn-ea"/>
                          <a:cs typeface="+mn-cs"/>
                          <a:hlinkClick r:id="rId2"/>
                        </a:rPr>
                        <a:t>/</a:t>
                      </a:r>
                      <a:endParaRPr lang="en-US" sz="1000" b="1" kern="1200" dirty="0" smtClean="0">
                        <a:solidFill>
                          <a:schemeClr val="lt1"/>
                        </a:solidFill>
                        <a:effectLst/>
                        <a:latin typeface="+mn-lt"/>
                        <a:ea typeface="+mn-ea"/>
                        <a:cs typeface="+mn-cs"/>
                      </a:endParaRPr>
                    </a:p>
                    <a:p>
                      <a:pPr algn="ctr"/>
                      <a:endParaRPr lang="en-US" dirty="0"/>
                    </a:p>
                  </a:txBody>
                  <a:tcPr>
                    <a:solidFill>
                      <a:schemeClr val="accent4">
                        <a:lumMod val="75000"/>
                      </a:schemeClr>
                    </a:solidFill>
                  </a:tcPr>
                </a:tc>
              </a:tr>
            </a:tbl>
          </a:graphicData>
        </a:graphic>
      </p:graphicFrame>
      <p:graphicFrame>
        <p:nvGraphicFramePr>
          <p:cNvPr id="5" name="Content Placeholder 3"/>
          <p:cNvGraphicFramePr>
            <a:graphicFrameLocks/>
          </p:cNvGraphicFramePr>
          <p:nvPr>
            <p:extLst/>
          </p:nvPr>
        </p:nvGraphicFramePr>
        <p:xfrm>
          <a:off x="3489342" y="2893797"/>
          <a:ext cx="2664296" cy="2086774"/>
        </p:xfrm>
        <a:graphic>
          <a:graphicData uri="http://schemas.openxmlformats.org/drawingml/2006/table">
            <a:tbl>
              <a:tblPr firstRow="1" bandRow="1">
                <a:tableStyleId>{5C22544A-7EE6-4342-B048-85BDC9FD1C3A}</a:tableStyleId>
              </a:tblPr>
              <a:tblGrid>
                <a:gridCol w="2664296"/>
              </a:tblGrid>
              <a:tr h="20867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200" b="1" kern="1200" dirty="0" smtClean="0">
                        <a:solidFill>
                          <a:schemeClr val="lt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lt1"/>
                          </a:solidFill>
                          <a:effectLst/>
                          <a:latin typeface="+mn-lt"/>
                          <a:ea typeface="+mn-ea"/>
                          <a:cs typeface="+mn-cs"/>
                        </a:rPr>
                        <a:t>Пропустить программу </a:t>
                      </a:r>
                      <a:r>
                        <a:rPr lang="en-US" sz="1200" b="1" kern="1200" dirty="0" smtClean="0">
                          <a:solidFill>
                            <a:schemeClr val="lt1"/>
                          </a:solidFill>
                          <a:effectLst/>
                          <a:latin typeface="+mn-lt"/>
                          <a:ea typeface="+mn-ea"/>
                          <a:cs typeface="+mn-cs"/>
                        </a:rPr>
                        <a:t>FOUNDATION</a:t>
                      </a:r>
                      <a:r>
                        <a:rPr lang="ru-RU" sz="1200" b="1" kern="1200" dirty="0" smtClean="0">
                          <a:solidFill>
                            <a:schemeClr val="lt1"/>
                          </a:solidFill>
                          <a:effectLst/>
                          <a:latin typeface="+mn-lt"/>
                          <a:ea typeface="+mn-ea"/>
                          <a:cs typeface="+mn-cs"/>
                        </a:rPr>
                        <a:t> (для тех, кто набрал менее</a:t>
                      </a:r>
                      <a:r>
                        <a:rPr lang="ru-RU" sz="1200" b="1" kern="1200" baseline="0" dirty="0" smtClean="0">
                          <a:solidFill>
                            <a:schemeClr val="lt1"/>
                          </a:solidFill>
                          <a:effectLst/>
                          <a:latin typeface="+mn-lt"/>
                          <a:ea typeface="+mn-ea"/>
                          <a:cs typeface="+mn-cs"/>
                        </a:rPr>
                        <a:t> 80 баллов)</a:t>
                      </a:r>
                      <a:r>
                        <a:rPr lang="ru-RU" sz="1200" b="1" kern="1200" dirty="0" smtClean="0">
                          <a:solidFill>
                            <a:schemeClr val="lt1"/>
                          </a:solidFill>
                          <a:effectLst/>
                          <a:latin typeface="+mn-lt"/>
                          <a:ea typeface="+mn-ea"/>
                          <a:cs typeface="+mn-cs"/>
                        </a:rPr>
                        <a:t> </a:t>
                      </a:r>
                      <a:r>
                        <a:rPr lang="ru-RU" sz="1400" b="1" kern="1200" dirty="0" smtClean="0">
                          <a:solidFill>
                            <a:srgbClr val="FF0000"/>
                          </a:solidFill>
                          <a:effectLst/>
                          <a:latin typeface="+mn-lt"/>
                          <a:ea typeface="+mn-ea"/>
                          <a:cs typeface="+mn-cs"/>
                        </a:rPr>
                        <a:t>нельзя</a:t>
                      </a:r>
                      <a:r>
                        <a:rPr lang="ru-RU" sz="1200" b="1" kern="1200" dirty="0" smtClean="0">
                          <a:solidFill>
                            <a:schemeClr val="lt1"/>
                          </a:solidFill>
                          <a:effectLst/>
                          <a:latin typeface="+mn-lt"/>
                          <a:ea typeface="+mn-ea"/>
                          <a:cs typeface="+mn-cs"/>
                        </a:rPr>
                        <a:t>, поскольку она является обязательным компонентом программы обучения. При неудовлетворительном завершении обязательной программы </a:t>
                      </a:r>
                      <a:r>
                        <a:rPr lang="en-US" sz="1200" b="1" kern="1200" dirty="0" smtClean="0">
                          <a:solidFill>
                            <a:schemeClr val="lt1"/>
                          </a:solidFill>
                          <a:effectLst/>
                          <a:latin typeface="+mn-lt"/>
                          <a:ea typeface="+mn-ea"/>
                          <a:cs typeface="+mn-cs"/>
                        </a:rPr>
                        <a:t>Foundation</a:t>
                      </a:r>
                      <a:r>
                        <a:rPr lang="ru-RU" sz="1200" b="1" kern="1200" dirty="0" smtClean="0">
                          <a:solidFill>
                            <a:schemeClr val="lt1"/>
                          </a:solidFill>
                          <a:effectLst/>
                          <a:latin typeface="+mn-lt"/>
                          <a:ea typeface="+mn-ea"/>
                          <a:cs typeface="+mn-cs"/>
                        </a:rPr>
                        <a:t> необходимо будет пройти ее повторно.</a:t>
                      </a:r>
                      <a:endParaRPr lang="en-US" sz="1200" b="1" kern="1200" dirty="0" smtClean="0">
                        <a:solidFill>
                          <a:schemeClr val="lt1"/>
                        </a:solidFill>
                        <a:effectLst/>
                        <a:latin typeface="+mn-lt"/>
                        <a:ea typeface="+mn-ea"/>
                        <a:cs typeface="+mn-cs"/>
                      </a:endParaRPr>
                    </a:p>
                  </a:txBody>
                  <a:tcPr>
                    <a:solidFill>
                      <a:schemeClr val="accent5">
                        <a:lumMod val="75000"/>
                      </a:schemeClr>
                    </a:solidFill>
                  </a:tcPr>
                </a:tc>
              </a:tr>
            </a:tbl>
          </a:graphicData>
        </a:graphic>
      </p:graphicFrame>
      <p:graphicFrame>
        <p:nvGraphicFramePr>
          <p:cNvPr id="7" name="Table 6"/>
          <p:cNvGraphicFramePr>
            <a:graphicFrameLocks noGrp="1"/>
          </p:cNvGraphicFramePr>
          <p:nvPr>
            <p:extLst/>
          </p:nvPr>
        </p:nvGraphicFramePr>
        <p:xfrm>
          <a:off x="243009" y="2890974"/>
          <a:ext cx="3171788" cy="2097992"/>
        </p:xfrm>
        <a:graphic>
          <a:graphicData uri="http://schemas.openxmlformats.org/drawingml/2006/table">
            <a:tbl>
              <a:tblPr>
                <a:tableStyleId>{5C22544A-7EE6-4342-B048-85BDC9FD1C3A}</a:tableStyleId>
              </a:tblPr>
              <a:tblGrid>
                <a:gridCol w="1277756"/>
                <a:gridCol w="1894032"/>
              </a:tblGrid>
              <a:tr h="876476">
                <a:tc>
                  <a:txBody>
                    <a:bodyPr/>
                    <a:lstStyle/>
                    <a:p>
                      <a:pPr marL="0" marR="0" algn="just">
                        <a:spcBef>
                          <a:spcPts val="0"/>
                        </a:spcBef>
                        <a:spcAft>
                          <a:spcPts val="0"/>
                        </a:spcAft>
                      </a:pPr>
                      <a:r>
                        <a:rPr lang="ru-RU" sz="1200" dirty="0">
                          <a:solidFill>
                            <a:schemeClr val="bg1"/>
                          </a:solidFill>
                          <a:effectLst/>
                        </a:rPr>
                        <a:t>Результаты </a:t>
                      </a:r>
                      <a:r>
                        <a:rPr lang="en-US" sz="1200" dirty="0">
                          <a:solidFill>
                            <a:schemeClr val="bg1"/>
                          </a:solidFill>
                          <a:effectLst/>
                        </a:rPr>
                        <a:t>KEPT </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12700" marR="12700" marT="12700" marB="0">
                    <a:solidFill>
                      <a:schemeClr val="accent6">
                        <a:lumMod val="75000"/>
                      </a:schemeClr>
                    </a:solidFill>
                  </a:tcPr>
                </a:tc>
                <a:tc>
                  <a:txBody>
                    <a:bodyPr/>
                    <a:lstStyle/>
                    <a:p>
                      <a:pPr marL="0" marR="0" algn="ctr">
                        <a:spcBef>
                          <a:spcPts val="0"/>
                        </a:spcBef>
                        <a:spcAft>
                          <a:spcPts val="0"/>
                        </a:spcAft>
                      </a:pPr>
                      <a:r>
                        <a:rPr lang="ru-RU" sz="1200" dirty="0">
                          <a:solidFill>
                            <a:schemeClr val="bg1"/>
                          </a:solidFill>
                          <a:effectLst/>
                        </a:rPr>
                        <a:t>Уровни курсов обязательных к прохождению </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12700" marR="12700" marT="12700" marB="0">
                    <a:solidFill>
                      <a:schemeClr val="accent6">
                        <a:lumMod val="75000"/>
                      </a:schemeClr>
                    </a:solidFill>
                  </a:tcPr>
                </a:tc>
              </a:tr>
              <a:tr h="305379">
                <a:tc>
                  <a:txBody>
                    <a:bodyPr/>
                    <a:lstStyle/>
                    <a:p>
                      <a:pPr marL="0" marR="0" algn="just" defTabSz="914400" rtl="0" eaLnBrk="1" latinLnBrk="0" hangingPunct="1">
                        <a:spcBef>
                          <a:spcPts val="0"/>
                        </a:spcBef>
                        <a:spcAft>
                          <a:spcPts val="0"/>
                        </a:spcAft>
                      </a:pPr>
                      <a:r>
                        <a:rPr lang="ru-RU" sz="1200" kern="1200" dirty="0" smtClean="0">
                          <a:solidFill>
                            <a:schemeClr val="bg1"/>
                          </a:solidFill>
                          <a:effectLst/>
                          <a:latin typeface="+mn-lt"/>
                          <a:ea typeface="+mn-ea"/>
                          <a:cs typeface="+mn-cs"/>
                        </a:rPr>
                        <a:t>80-100 баллов</a:t>
                      </a:r>
                      <a:endParaRPr lang="en-US" sz="1200" kern="1200" dirty="0">
                        <a:solidFill>
                          <a:schemeClr val="bg1"/>
                        </a:solidFill>
                        <a:effectLst/>
                        <a:latin typeface="+mn-lt"/>
                        <a:ea typeface="+mn-ea"/>
                        <a:cs typeface="+mn-cs"/>
                      </a:endParaRPr>
                    </a:p>
                  </a:txBody>
                  <a:tcPr marL="12700" marR="12700" marT="12700" marB="0">
                    <a:solidFill>
                      <a:schemeClr val="accent6">
                        <a:lumMod val="75000"/>
                      </a:schemeClr>
                    </a:solidFill>
                  </a:tcPr>
                </a:tc>
                <a:tc>
                  <a:txBody>
                    <a:bodyPr/>
                    <a:lstStyle/>
                    <a:p>
                      <a:pPr marL="0" marR="0" algn="l">
                        <a:spcBef>
                          <a:spcPts val="0"/>
                        </a:spcBef>
                        <a:spcAft>
                          <a:spcPts val="0"/>
                        </a:spcAft>
                      </a:pPr>
                      <a:r>
                        <a:rPr lang="ru-RU" sz="1200" kern="1200" dirty="0" smtClean="0">
                          <a:solidFill>
                            <a:schemeClr val="bg1"/>
                          </a:solidFill>
                          <a:effectLst/>
                          <a:latin typeface="+mn-lt"/>
                          <a:ea typeface="+mn-ea"/>
                          <a:cs typeface="+mn-cs"/>
                        </a:rPr>
                        <a:t>Академический уровень </a:t>
                      </a:r>
                      <a:endParaRPr lang="en-US" sz="1200" kern="1200" dirty="0">
                        <a:solidFill>
                          <a:schemeClr val="bg1"/>
                        </a:solidFill>
                        <a:effectLst/>
                        <a:latin typeface="+mn-lt"/>
                        <a:ea typeface="+mn-ea"/>
                        <a:cs typeface="+mn-cs"/>
                      </a:endParaRPr>
                    </a:p>
                  </a:txBody>
                  <a:tcPr marL="12700" marR="12700" marT="12700" marB="0">
                    <a:solidFill>
                      <a:schemeClr val="accent6">
                        <a:lumMod val="75000"/>
                      </a:schemeClr>
                    </a:solidFill>
                  </a:tcPr>
                </a:tc>
              </a:tr>
              <a:tr h="305379">
                <a:tc>
                  <a:txBody>
                    <a:bodyPr/>
                    <a:lstStyle/>
                    <a:p>
                      <a:pPr marL="0" marR="0" algn="just">
                        <a:spcBef>
                          <a:spcPts val="0"/>
                        </a:spcBef>
                        <a:spcAft>
                          <a:spcPts val="0"/>
                        </a:spcAft>
                      </a:pPr>
                      <a:r>
                        <a:rPr lang="ru-RU" sz="1200" dirty="0">
                          <a:solidFill>
                            <a:schemeClr val="bg1"/>
                          </a:solidFill>
                          <a:effectLst/>
                        </a:rPr>
                        <a:t>51-79 баллов</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12700" marR="12700" marT="12700" marB="0">
                    <a:solidFill>
                      <a:schemeClr val="accent6">
                        <a:lumMod val="75000"/>
                      </a:schemeClr>
                    </a:solidFill>
                  </a:tcPr>
                </a:tc>
                <a:tc>
                  <a:txBody>
                    <a:bodyPr/>
                    <a:lstStyle/>
                    <a:p>
                      <a:pPr marL="0" marR="0" algn="just">
                        <a:spcBef>
                          <a:spcPts val="0"/>
                        </a:spcBef>
                        <a:spcAft>
                          <a:spcPts val="0"/>
                        </a:spcAft>
                      </a:pPr>
                      <a:r>
                        <a:rPr lang="ru-RU" sz="1200" dirty="0">
                          <a:solidFill>
                            <a:schemeClr val="bg1"/>
                          </a:solidFill>
                          <a:effectLst/>
                        </a:rPr>
                        <a:t>Foundation A level </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12700" marR="12700" marT="12700" marB="0">
                    <a:solidFill>
                      <a:schemeClr val="accent6">
                        <a:lumMod val="75000"/>
                      </a:schemeClr>
                    </a:solidFill>
                  </a:tcPr>
                </a:tc>
              </a:tr>
              <a:tr h="305379">
                <a:tc>
                  <a:txBody>
                    <a:bodyPr/>
                    <a:lstStyle/>
                    <a:p>
                      <a:pPr marL="0" marR="0" algn="just">
                        <a:spcBef>
                          <a:spcPts val="0"/>
                        </a:spcBef>
                        <a:spcAft>
                          <a:spcPts val="0"/>
                        </a:spcAft>
                      </a:pPr>
                      <a:r>
                        <a:rPr lang="ru-RU" sz="1200">
                          <a:solidFill>
                            <a:schemeClr val="bg1"/>
                          </a:solidFill>
                          <a:effectLst/>
                        </a:rPr>
                        <a:t>30-50 баллов</a:t>
                      </a:r>
                      <a:endParaRPr lang="en-US" sz="1200">
                        <a:solidFill>
                          <a:schemeClr val="bg1"/>
                        </a:solidFill>
                        <a:effectLst/>
                        <a:latin typeface="Times New Roman" panose="02020603050405020304" pitchFamily="18" charset="0"/>
                        <a:ea typeface="Times New Roman" panose="02020603050405020304" pitchFamily="18" charset="0"/>
                      </a:endParaRPr>
                    </a:p>
                  </a:txBody>
                  <a:tcPr marL="12700" marR="12700" marT="12700" marB="0">
                    <a:solidFill>
                      <a:schemeClr val="accent6">
                        <a:lumMod val="75000"/>
                      </a:schemeClr>
                    </a:solidFill>
                  </a:tcPr>
                </a:tc>
                <a:tc>
                  <a:txBody>
                    <a:bodyPr/>
                    <a:lstStyle/>
                    <a:p>
                      <a:pPr marL="0" marR="0" algn="just">
                        <a:spcBef>
                          <a:spcPts val="0"/>
                        </a:spcBef>
                        <a:spcAft>
                          <a:spcPts val="0"/>
                        </a:spcAft>
                      </a:pPr>
                      <a:r>
                        <a:rPr lang="ru-RU" sz="1200" dirty="0">
                          <a:solidFill>
                            <a:schemeClr val="bg1"/>
                          </a:solidFill>
                          <a:effectLst/>
                        </a:rPr>
                        <a:t>Foundation B level</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12700" marR="12700" marT="12700" marB="0">
                    <a:solidFill>
                      <a:schemeClr val="accent6">
                        <a:lumMod val="75000"/>
                      </a:schemeClr>
                    </a:solidFill>
                  </a:tcPr>
                </a:tc>
              </a:tr>
              <a:tr h="305379">
                <a:tc>
                  <a:txBody>
                    <a:bodyPr/>
                    <a:lstStyle/>
                    <a:p>
                      <a:pPr marL="0" marR="0" algn="just">
                        <a:spcBef>
                          <a:spcPts val="0"/>
                        </a:spcBef>
                        <a:spcAft>
                          <a:spcPts val="0"/>
                        </a:spcAft>
                      </a:pPr>
                      <a:r>
                        <a:rPr lang="ru-RU" sz="1200">
                          <a:solidFill>
                            <a:schemeClr val="bg1"/>
                          </a:solidFill>
                          <a:effectLst/>
                        </a:rPr>
                        <a:t>&lt;30 баллов</a:t>
                      </a:r>
                      <a:endParaRPr lang="en-US" sz="1200">
                        <a:solidFill>
                          <a:schemeClr val="bg1"/>
                        </a:solidFill>
                        <a:effectLst/>
                        <a:latin typeface="Times New Roman" panose="02020603050405020304" pitchFamily="18" charset="0"/>
                        <a:ea typeface="Times New Roman" panose="02020603050405020304" pitchFamily="18" charset="0"/>
                      </a:endParaRPr>
                    </a:p>
                  </a:txBody>
                  <a:tcPr marL="12700" marR="12700" marT="12700" marB="0">
                    <a:solidFill>
                      <a:schemeClr val="accent6">
                        <a:lumMod val="75000"/>
                      </a:schemeClr>
                    </a:solidFill>
                  </a:tcPr>
                </a:tc>
                <a:tc>
                  <a:txBody>
                    <a:bodyPr/>
                    <a:lstStyle/>
                    <a:p>
                      <a:pPr marL="0" marR="0" algn="just">
                        <a:spcBef>
                          <a:spcPts val="0"/>
                        </a:spcBef>
                        <a:spcAft>
                          <a:spcPts val="0"/>
                        </a:spcAft>
                      </a:pPr>
                      <a:r>
                        <a:rPr lang="ru-RU" sz="1200" dirty="0">
                          <a:solidFill>
                            <a:schemeClr val="bg1"/>
                          </a:solidFill>
                          <a:effectLst/>
                        </a:rPr>
                        <a:t>Foundation C level</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12700" marR="12700" marT="12700" marB="0">
                    <a:solidFill>
                      <a:schemeClr val="accent6">
                        <a:lumMod val="75000"/>
                      </a:schemeClr>
                    </a:solidFill>
                  </a:tcPr>
                </a:tc>
              </a:tr>
            </a:tbl>
          </a:graphicData>
        </a:graphic>
      </p:graphicFrame>
      <p:sp>
        <p:nvSpPr>
          <p:cNvPr id="8" name="Rectangle 1"/>
          <p:cNvSpPr>
            <a:spLocks noChangeArrowheads="1"/>
          </p:cNvSpPr>
          <p:nvPr/>
        </p:nvSpPr>
        <p:spPr bwMode="auto">
          <a:xfrm>
            <a:off x="4427667" y="289097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Content Placeholder 3"/>
          <p:cNvGraphicFramePr>
            <a:graphicFrameLocks/>
          </p:cNvGraphicFramePr>
          <p:nvPr>
            <p:extLst/>
          </p:nvPr>
        </p:nvGraphicFramePr>
        <p:xfrm>
          <a:off x="6228183" y="2890974"/>
          <a:ext cx="2648585" cy="2082165"/>
        </p:xfrm>
        <a:graphic>
          <a:graphicData uri="http://schemas.openxmlformats.org/drawingml/2006/table">
            <a:tbl>
              <a:tblPr firstRow="1" bandRow="1">
                <a:tableStyleId>{5C22544A-7EE6-4342-B048-85BDC9FD1C3A}</a:tableStyleId>
              </a:tblPr>
              <a:tblGrid>
                <a:gridCol w="2648585"/>
              </a:tblGrid>
              <a:tr h="2082165">
                <a:tc>
                  <a:txBody>
                    <a:bodyPr/>
                    <a:lstStyle/>
                    <a:p>
                      <a:pPr algn="ctr"/>
                      <a:endParaRPr lang="ru-RU" sz="1200" b="1" kern="1200" dirty="0" smtClean="0">
                        <a:solidFill>
                          <a:schemeClr val="lt1"/>
                        </a:solidFill>
                        <a:effectLst/>
                        <a:latin typeface="+mn-lt"/>
                        <a:ea typeface="+mn-ea"/>
                        <a:cs typeface="+mn-cs"/>
                      </a:endParaRPr>
                    </a:p>
                    <a:p>
                      <a:pPr algn="ctr"/>
                      <a:r>
                        <a:rPr lang="ru-RU" sz="1200" b="1" kern="1200" dirty="0" smtClean="0">
                          <a:solidFill>
                            <a:schemeClr val="lt1"/>
                          </a:solidFill>
                          <a:effectLst/>
                          <a:latin typeface="+mn-lt"/>
                          <a:ea typeface="+mn-ea"/>
                          <a:cs typeface="+mn-cs"/>
                        </a:rPr>
                        <a:t>Языковой центр КИМЭП</a:t>
                      </a:r>
                      <a:endParaRPr lang="en-US" sz="1200" b="1" kern="1200" dirty="0" smtClean="0">
                        <a:solidFill>
                          <a:schemeClr val="lt1"/>
                        </a:solidFill>
                        <a:effectLst/>
                        <a:latin typeface="+mn-lt"/>
                        <a:ea typeface="+mn-ea"/>
                        <a:cs typeface="+mn-cs"/>
                      </a:endParaRPr>
                    </a:p>
                    <a:p>
                      <a:pPr algn="ctr"/>
                      <a:r>
                        <a:rPr lang="ru-RU" sz="1200" b="1" kern="1200" dirty="0" smtClean="0">
                          <a:solidFill>
                            <a:schemeClr val="lt1"/>
                          </a:solidFill>
                          <a:effectLst/>
                          <a:latin typeface="+mn-lt"/>
                          <a:ea typeface="+mn-ea"/>
                          <a:cs typeface="+mn-cs"/>
                        </a:rPr>
                        <a:t>Контактное лицо: </a:t>
                      </a:r>
                      <a:r>
                        <a:rPr lang="ru-RU" sz="1200" b="1" kern="1200" dirty="0" smtClean="0">
                          <a:solidFill>
                            <a:srgbClr val="FF0000"/>
                          </a:solidFill>
                          <a:effectLst/>
                          <a:latin typeface="+mn-lt"/>
                          <a:ea typeface="+mn-ea"/>
                          <a:cs typeface="+mn-cs"/>
                        </a:rPr>
                        <a:t>Мария Нурдинова</a:t>
                      </a:r>
                      <a:r>
                        <a:rPr lang="ru-RU" sz="1200" b="1" kern="1200" dirty="0" smtClean="0">
                          <a:solidFill>
                            <a:schemeClr val="lt1"/>
                          </a:solidFill>
                          <a:effectLst/>
                          <a:latin typeface="+mn-lt"/>
                          <a:ea typeface="+mn-ea"/>
                          <a:cs typeface="+mn-cs"/>
                        </a:rPr>
                        <a:t>, программы </a:t>
                      </a:r>
                      <a:r>
                        <a:rPr lang="en-US" sz="1200" b="1" kern="1200" dirty="0" smtClean="0">
                          <a:solidFill>
                            <a:schemeClr val="lt1"/>
                          </a:solidFill>
                          <a:effectLst/>
                          <a:latin typeface="+mn-lt"/>
                          <a:ea typeface="+mn-ea"/>
                          <a:cs typeface="+mn-cs"/>
                        </a:rPr>
                        <a:t>Foundation</a:t>
                      </a:r>
                      <a:r>
                        <a:rPr lang="ru-RU" sz="1200" b="1" kern="1200" dirty="0" smtClean="0">
                          <a:solidFill>
                            <a:schemeClr val="lt1"/>
                          </a:solidFill>
                          <a:effectLst/>
                          <a:latin typeface="+mn-lt"/>
                          <a:ea typeface="+mn-ea"/>
                          <a:cs typeface="+mn-cs"/>
                        </a:rPr>
                        <a:t> (уровень</a:t>
                      </a:r>
                      <a:r>
                        <a:rPr lang="ru-RU" sz="1200" b="1" kern="1200" baseline="0" dirty="0" smtClean="0">
                          <a:solidFill>
                            <a:schemeClr val="lt1"/>
                          </a:solidFill>
                          <a:effectLst/>
                          <a:latin typeface="+mn-lt"/>
                          <a:ea typeface="+mn-ea"/>
                          <a:cs typeface="+mn-cs"/>
                        </a:rPr>
                        <a:t> бакалавриата)</a:t>
                      </a:r>
                      <a:r>
                        <a:rPr lang="ru-RU" sz="1200" b="1" kern="1200" dirty="0" smtClean="0">
                          <a:solidFill>
                            <a:schemeClr val="lt1"/>
                          </a:solidFill>
                          <a:effectLst/>
                          <a:latin typeface="+mn-lt"/>
                          <a:ea typeface="+mn-ea"/>
                          <a:cs typeface="+mn-cs"/>
                        </a:rPr>
                        <a:t> КИМЭП</a:t>
                      </a:r>
                      <a:endParaRPr lang="en-US" sz="1200" b="1" kern="1200" dirty="0" smtClean="0">
                        <a:solidFill>
                          <a:schemeClr val="lt1"/>
                        </a:solidFill>
                        <a:effectLst/>
                        <a:latin typeface="+mn-lt"/>
                        <a:ea typeface="+mn-ea"/>
                        <a:cs typeface="+mn-cs"/>
                      </a:endParaRPr>
                    </a:p>
                    <a:p>
                      <a:pPr algn="ctr"/>
                      <a:r>
                        <a:rPr lang="ru-RU" sz="1200" b="1" kern="1200" dirty="0" smtClean="0">
                          <a:solidFill>
                            <a:schemeClr val="lt1"/>
                          </a:solidFill>
                          <a:effectLst/>
                          <a:latin typeface="+mn-lt"/>
                          <a:ea typeface="+mn-ea"/>
                          <a:cs typeface="+mn-cs"/>
                        </a:rPr>
                        <a:t>Здание Достык, офис Языкового центра</a:t>
                      </a:r>
                      <a:endParaRPr lang="en-US" sz="1200" b="1" kern="1200" dirty="0" smtClean="0">
                        <a:solidFill>
                          <a:schemeClr val="lt1"/>
                        </a:solidFill>
                        <a:effectLst/>
                        <a:latin typeface="+mn-lt"/>
                        <a:ea typeface="+mn-ea"/>
                        <a:cs typeface="+mn-cs"/>
                      </a:endParaRPr>
                    </a:p>
                    <a:p>
                      <a:pPr algn="ctr"/>
                      <a:r>
                        <a:rPr lang="ru-RU" sz="1200" b="1" kern="1200" dirty="0" smtClean="0">
                          <a:solidFill>
                            <a:schemeClr val="lt1"/>
                          </a:solidFill>
                          <a:effectLst/>
                          <a:latin typeface="+mn-lt"/>
                          <a:ea typeface="+mn-ea"/>
                          <a:cs typeface="+mn-cs"/>
                        </a:rPr>
                        <a:t>Телефон: +7 727 2704764 (вн.2654)</a:t>
                      </a:r>
                      <a:endParaRPr lang="en-US" sz="1200" b="1" kern="1200" dirty="0" smtClean="0">
                        <a:solidFill>
                          <a:schemeClr val="lt1"/>
                        </a:solidFill>
                        <a:effectLst/>
                        <a:latin typeface="+mn-lt"/>
                        <a:ea typeface="+mn-ea"/>
                        <a:cs typeface="+mn-cs"/>
                      </a:endParaRPr>
                    </a:p>
                    <a:p>
                      <a:pPr algn="ctr"/>
                      <a:r>
                        <a:rPr lang="en-US" sz="1200" b="1" kern="1200" dirty="0" smtClean="0">
                          <a:solidFill>
                            <a:schemeClr val="lt1"/>
                          </a:solidFill>
                          <a:effectLst/>
                          <a:latin typeface="+mn-lt"/>
                          <a:ea typeface="+mn-ea"/>
                          <a:cs typeface="+mn-cs"/>
                        </a:rPr>
                        <a:t>e</a:t>
                      </a:r>
                      <a:r>
                        <a:rPr lang="ru-RU" sz="1200" b="1" kern="1200" dirty="0" smtClean="0">
                          <a:solidFill>
                            <a:schemeClr val="lt1"/>
                          </a:solidFill>
                          <a:effectLst/>
                          <a:latin typeface="+mn-lt"/>
                          <a:ea typeface="+mn-ea"/>
                          <a:cs typeface="+mn-cs"/>
                        </a:rPr>
                        <a:t>-</a:t>
                      </a:r>
                      <a:r>
                        <a:rPr lang="en-US" sz="1200" b="1" kern="1200" dirty="0" smtClean="0">
                          <a:solidFill>
                            <a:schemeClr val="lt1"/>
                          </a:solidFill>
                          <a:effectLst/>
                          <a:latin typeface="+mn-lt"/>
                          <a:ea typeface="+mn-ea"/>
                          <a:cs typeface="+mn-cs"/>
                        </a:rPr>
                        <a:t>mail</a:t>
                      </a:r>
                      <a:r>
                        <a:rPr lang="ru-RU" sz="1200" b="1" kern="1200" dirty="0" smtClean="0">
                          <a:solidFill>
                            <a:schemeClr val="lt1"/>
                          </a:solidFill>
                          <a:effectLst/>
                          <a:latin typeface="+mn-lt"/>
                          <a:ea typeface="+mn-ea"/>
                          <a:cs typeface="+mn-cs"/>
                        </a:rPr>
                        <a:t>:</a:t>
                      </a:r>
                      <a:r>
                        <a:rPr lang="en-US" sz="1200" b="1" kern="1200" dirty="0" smtClean="0">
                          <a:solidFill>
                            <a:schemeClr val="lt1"/>
                          </a:solidFill>
                          <a:effectLst/>
                          <a:latin typeface="+mn-lt"/>
                          <a:ea typeface="+mn-ea"/>
                          <a:cs typeface="+mn-cs"/>
                        </a:rPr>
                        <a:t>vmariya@kimep.kz </a:t>
                      </a:r>
                      <a:endParaRPr lang="en-US" sz="1200" dirty="0"/>
                    </a:p>
                  </a:txBody>
                  <a:tcPr>
                    <a:solidFill>
                      <a:schemeClr val="bg2">
                        <a:lumMod val="50000"/>
                      </a:schemeClr>
                    </a:solidFill>
                  </a:tcPr>
                </a:tc>
              </a:tr>
            </a:tbl>
          </a:graphicData>
        </a:graphic>
      </p:graphicFrame>
      <p:graphicFrame>
        <p:nvGraphicFramePr>
          <p:cNvPr id="11" name="Content Placeholder 3"/>
          <p:cNvGraphicFramePr>
            <a:graphicFrameLocks/>
          </p:cNvGraphicFramePr>
          <p:nvPr>
            <p:extLst/>
          </p:nvPr>
        </p:nvGraphicFramePr>
        <p:xfrm>
          <a:off x="2130036" y="839491"/>
          <a:ext cx="2602631" cy="1945983"/>
        </p:xfrm>
        <a:graphic>
          <a:graphicData uri="http://schemas.openxmlformats.org/drawingml/2006/table">
            <a:tbl>
              <a:tblPr firstRow="1" bandRow="1">
                <a:tableStyleId>{5C22544A-7EE6-4342-B048-85BDC9FD1C3A}</a:tableStyleId>
              </a:tblPr>
              <a:tblGrid>
                <a:gridCol w="2602631"/>
              </a:tblGrid>
              <a:tr h="1945983">
                <a:tc>
                  <a:txBody>
                    <a:bodyPr/>
                    <a:lstStyle/>
                    <a:p>
                      <a:pPr marL="0" indent="0" algn="ctr">
                        <a:buFont typeface="Wingdings" panose="05000000000000000000" pitchFamily="2" charset="2"/>
                        <a:buNone/>
                      </a:pPr>
                      <a:r>
                        <a:rPr lang="ru-RU" sz="1200" b="1" kern="1200" dirty="0" smtClean="0">
                          <a:solidFill>
                            <a:srgbClr val="FF0000"/>
                          </a:solidFill>
                          <a:effectLst/>
                          <a:latin typeface="+mn-lt"/>
                          <a:ea typeface="+mn-ea"/>
                          <a:cs typeface="+mn-cs"/>
                        </a:rPr>
                        <a:t>Английский язык не является требованием к поступлению</a:t>
                      </a:r>
                      <a:r>
                        <a:rPr lang="ru-RU" sz="1200" b="1" kern="1200" dirty="0" smtClean="0">
                          <a:solidFill>
                            <a:schemeClr val="lt1"/>
                          </a:solidFill>
                          <a:effectLst/>
                          <a:latin typeface="+mn-lt"/>
                          <a:ea typeface="+mn-ea"/>
                          <a:cs typeface="+mn-cs"/>
                        </a:rPr>
                        <a:t>, </a:t>
                      </a:r>
                    </a:p>
                    <a:p>
                      <a:pPr marL="0" indent="0" algn="ctr">
                        <a:buFont typeface="Wingdings" panose="05000000000000000000" pitchFamily="2" charset="2"/>
                        <a:buNone/>
                      </a:pPr>
                      <a:r>
                        <a:rPr lang="ru-RU" sz="1200" b="1" kern="1200" dirty="0" smtClean="0">
                          <a:solidFill>
                            <a:schemeClr val="lt1"/>
                          </a:solidFill>
                          <a:effectLst/>
                          <a:latin typeface="+mn-lt"/>
                          <a:ea typeface="+mn-ea"/>
                          <a:cs typeface="+mn-cs"/>
                        </a:rPr>
                        <a:t>однако официальным языком обучения в Университете КИМЭП является английский язык,  поэтому, подтверждение владения английским языком является обязательным.</a:t>
                      </a:r>
                      <a:endParaRPr lang="en-US" sz="1200" b="1" kern="1200" dirty="0">
                        <a:solidFill>
                          <a:schemeClr val="lt1"/>
                        </a:solidFill>
                        <a:effectLst/>
                        <a:latin typeface="+mn-lt"/>
                        <a:ea typeface="+mn-ea"/>
                        <a:cs typeface="+mn-cs"/>
                      </a:endParaRPr>
                    </a:p>
                  </a:txBody>
                  <a:tcPr>
                    <a:solidFill>
                      <a:schemeClr val="accent3">
                        <a:lumMod val="75000"/>
                      </a:schemeClr>
                    </a:solidFill>
                  </a:tcPr>
                </a:tc>
              </a:tr>
            </a:tbl>
          </a:graphicData>
        </a:graphic>
      </p:graphicFrame>
      <p:graphicFrame>
        <p:nvGraphicFramePr>
          <p:cNvPr id="10" name="Content Placeholder 3"/>
          <p:cNvGraphicFramePr>
            <a:graphicFrameLocks/>
          </p:cNvGraphicFramePr>
          <p:nvPr>
            <p:extLst/>
          </p:nvPr>
        </p:nvGraphicFramePr>
        <p:xfrm>
          <a:off x="4859339" y="839491"/>
          <a:ext cx="4017429" cy="1945983"/>
        </p:xfrm>
        <a:graphic>
          <a:graphicData uri="http://schemas.openxmlformats.org/drawingml/2006/table">
            <a:tbl>
              <a:tblPr firstRow="1" bandRow="1">
                <a:tableStyleId>{5C22544A-7EE6-4342-B048-85BDC9FD1C3A}</a:tableStyleId>
              </a:tblPr>
              <a:tblGrid>
                <a:gridCol w="4017429"/>
              </a:tblGrid>
              <a:tr h="1945983">
                <a:tc>
                  <a:txBody>
                    <a:bodyPr/>
                    <a:lstStyle/>
                    <a:p>
                      <a:pPr algn="ctr"/>
                      <a:r>
                        <a:rPr lang="ru-RU" sz="1050" dirty="0" smtClean="0">
                          <a:solidFill>
                            <a:srgbClr val="FF0000"/>
                          </a:solidFill>
                        </a:rPr>
                        <a:t>Структура</a:t>
                      </a:r>
                      <a:r>
                        <a:rPr lang="ru-RU" sz="1050" baseline="0" dirty="0" smtClean="0">
                          <a:solidFill>
                            <a:srgbClr val="FF0000"/>
                          </a:solidFill>
                        </a:rPr>
                        <a:t> теста КЕ</a:t>
                      </a:r>
                      <a:r>
                        <a:rPr lang="en-US" sz="1050" baseline="0" dirty="0" smtClean="0">
                          <a:solidFill>
                            <a:srgbClr val="FF0000"/>
                          </a:solidFill>
                        </a:rPr>
                        <a:t>PT</a:t>
                      </a:r>
                      <a:r>
                        <a:rPr lang="ru-RU" sz="1050" baseline="0" dirty="0" smtClean="0"/>
                        <a:t>:</a:t>
                      </a:r>
                    </a:p>
                    <a:p>
                      <a:pPr algn="ctr"/>
                      <a:r>
                        <a:rPr lang="ru-RU" sz="1050" dirty="0" smtClean="0"/>
                        <a:t>Общее количество вопросов – 100</a:t>
                      </a:r>
                    </a:p>
                    <a:p>
                      <a:pPr algn="ctr"/>
                      <a:r>
                        <a:rPr lang="ru-RU" sz="1050" dirty="0" smtClean="0"/>
                        <a:t>Продолжительность</a:t>
                      </a:r>
                      <a:r>
                        <a:rPr lang="ru-RU" sz="1050" baseline="0" dirty="0" smtClean="0"/>
                        <a:t> – 90 мин</a:t>
                      </a:r>
                    </a:p>
                    <a:p>
                      <a:pPr algn="ctr"/>
                      <a:r>
                        <a:rPr lang="ru-RU" sz="1050" baseline="0" dirty="0" smtClean="0"/>
                        <a:t>Всего 3 раздела: грамматика, грамматика и лексика в контексте, понимание прочитанного текста. </a:t>
                      </a:r>
                    </a:p>
                    <a:p>
                      <a:pPr algn="ctr"/>
                      <a:r>
                        <a:rPr lang="ru-RU" sz="1050" baseline="0" dirty="0" smtClean="0"/>
                        <a:t>В тестировании можно участвовать только </a:t>
                      </a:r>
                      <a:r>
                        <a:rPr lang="ru-RU" sz="1050" baseline="0" dirty="0" smtClean="0">
                          <a:solidFill>
                            <a:srgbClr val="FF0000"/>
                          </a:solidFill>
                        </a:rPr>
                        <a:t>2 раза максимально (участие бесплатное)</a:t>
                      </a:r>
                    </a:p>
                    <a:p>
                      <a:pPr algn="ctr"/>
                      <a:r>
                        <a:rPr lang="ru-RU" sz="1200" u="none" baseline="0" dirty="0" smtClean="0">
                          <a:solidFill>
                            <a:srgbClr val="FFFF00"/>
                          </a:solidFill>
                        </a:rPr>
                        <a:t>ВНИМАНИЕ!!!</a:t>
                      </a:r>
                      <a:r>
                        <a:rPr lang="ru-RU" sz="1050" u="none" baseline="0" dirty="0" smtClean="0">
                          <a:solidFill>
                            <a:srgbClr val="FFFF00"/>
                          </a:solidFill>
                        </a:rPr>
                        <a:t> В данный момент университет в поиске онлайн платформы для проведения внутренних экзаменов и тестов. Мы планируем запустить данную платформу в 2021 году</a:t>
                      </a:r>
                      <a:r>
                        <a:rPr lang="en-US" sz="1050" u="none" baseline="0" dirty="0" smtClean="0">
                          <a:solidFill>
                            <a:srgbClr val="FFFF00"/>
                          </a:solidFill>
                        </a:rPr>
                        <a:t> (</a:t>
                      </a:r>
                      <a:r>
                        <a:rPr lang="ru-RU" sz="1050" u="none" baseline="0" dirty="0" smtClean="0">
                          <a:solidFill>
                            <a:srgbClr val="FFFF00"/>
                          </a:solidFill>
                        </a:rPr>
                        <a:t>Вы первые узнаете об этом, если заполните онлайн заявление)</a:t>
                      </a:r>
                      <a:endParaRPr lang="en-US" sz="1050" u="none" dirty="0">
                        <a:solidFill>
                          <a:srgbClr val="FFFF00"/>
                        </a:solidFill>
                      </a:endParaRPr>
                    </a:p>
                  </a:txBody>
                  <a:tcPr>
                    <a:solidFill>
                      <a:schemeClr val="tx2">
                        <a:lumMod val="60000"/>
                        <a:lumOff val="40000"/>
                      </a:schemeClr>
                    </a:solidFill>
                  </a:tcPr>
                </a:tc>
              </a:tr>
            </a:tbl>
          </a:graphicData>
        </a:graphic>
      </p:graphicFrame>
    </p:spTree>
    <p:extLst>
      <p:ext uri="{BB962C8B-B14F-4D97-AF65-F5344CB8AC3E}">
        <p14:creationId xmlns:p14="http://schemas.microsoft.com/office/powerpoint/2010/main" val="1370276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240" y="51470"/>
            <a:ext cx="7920888" cy="648072"/>
          </a:xfrm>
        </p:spPr>
        <p:txBody>
          <a:bodyPr>
            <a:noAutofit/>
          </a:bodyPr>
          <a:lstStyle/>
          <a:p>
            <a:r>
              <a:rPr lang="en-US" sz="1400" b="1" dirty="0" smtClean="0"/>
              <a:t/>
            </a:r>
            <a:br>
              <a:rPr lang="en-US" sz="1400" b="1" dirty="0" smtClean="0"/>
            </a:br>
            <a:r>
              <a:rPr lang="ru-RU" sz="1400" b="1" dirty="0" smtClean="0"/>
              <a:t>Как </a:t>
            </a:r>
            <a:r>
              <a:rPr lang="ru-RU" sz="1400" b="1" dirty="0"/>
              <a:t>университет определяет уровень английского языка у </a:t>
            </a:r>
            <a:r>
              <a:rPr lang="ru-RU" sz="1400" b="1" dirty="0" smtClean="0"/>
              <a:t>абитуриентов</a:t>
            </a:r>
            <a:r>
              <a:rPr lang="en-US" sz="1400" b="1" dirty="0" smtClean="0"/>
              <a:t/>
            </a:r>
            <a:br>
              <a:rPr lang="en-US" sz="1400" b="1" dirty="0" smtClean="0"/>
            </a:br>
            <a:r>
              <a:rPr lang="ru-RU" sz="1400" b="1" dirty="0" smtClean="0">
                <a:solidFill>
                  <a:srgbClr val="FF0000"/>
                </a:solidFill>
              </a:rPr>
              <a:t>2 способ: Международные сертификаты</a:t>
            </a:r>
            <a:r>
              <a:rPr lang="en-US" sz="1400" b="1" dirty="0" smtClean="0">
                <a:solidFill>
                  <a:srgbClr val="FF0000"/>
                </a:solidFill>
              </a:rPr>
              <a:t> (IELTS, TOEFL, </a:t>
            </a:r>
            <a:r>
              <a:rPr lang="en-US" sz="1400" b="1" dirty="0" err="1" smtClean="0">
                <a:solidFill>
                  <a:srgbClr val="FF0000"/>
                </a:solidFill>
              </a:rPr>
              <a:t>Duolingo</a:t>
            </a:r>
            <a:r>
              <a:rPr lang="en-US" sz="1400" b="1" dirty="0" smtClean="0">
                <a:solidFill>
                  <a:srgbClr val="FF0000"/>
                </a:solidFill>
              </a:rPr>
              <a:t>)</a:t>
            </a:r>
            <a:r>
              <a:rPr lang="en-US" sz="1400" b="1" dirty="0">
                <a:solidFill>
                  <a:srgbClr val="FF0000"/>
                </a:solidFill>
              </a:rPr>
              <a:t/>
            </a:r>
            <a:br>
              <a:rPr lang="en-US" sz="1400" b="1" dirty="0">
                <a:solidFill>
                  <a:srgbClr val="FF0000"/>
                </a:solidFill>
              </a:rPr>
            </a:br>
            <a:endParaRPr lang="en-US" sz="1400" dirty="0">
              <a:solidFill>
                <a:srgbClr val="FF0000"/>
              </a:solidFill>
            </a:endParaRPr>
          </a:p>
        </p:txBody>
      </p:sp>
      <p:pic>
        <p:nvPicPr>
          <p:cNvPr id="3073" name="Picture 1" descr="https://mail.google.com/mail/images/cleardot.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16240" y="-135555"/>
            <a:ext cx="46156" cy="41563"/>
          </a:xfrm>
          <a:prstGeom prst="rect">
            <a:avLst/>
          </a:prstGeom>
          <a:solidFill>
            <a:schemeClr val="accent1"/>
          </a:solidFill>
        </p:spPr>
      </p:pic>
      <p:graphicFrame>
        <p:nvGraphicFramePr>
          <p:cNvPr id="5" name="Content Placeholder 4"/>
          <p:cNvGraphicFramePr>
            <a:graphicFrameLocks noGrp="1"/>
          </p:cNvGraphicFramePr>
          <p:nvPr>
            <p:ph idx="1"/>
            <p:extLst/>
          </p:nvPr>
        </p:nvGraphicFramePr>
        <p:xfrm>
          <a:off x="395536" y="771550"/>
          <a:ext cx="8352928" cy="3966690"/>
        </p:xfrm>
        <a:graphic>
          <a:graphicData uri="http://schemas.openxmlformats.org/drawingml/2006/table">
            <a:tbl>
              <a:tblPr/>
              <a:tblGrid>
                <a:gridCol w="1044116"/>
                <a:gridCol w="1044116"/>
                <a:gridCol w="1044116"/>
                <a:gridCol w="1260140"/>
                <a:gridCol w="828092"/>
                <a:gridCol w="1044116"/>
                <a:gridCol w="1044116"/>
                <a:gridCol w="1044116"/>
              </a:tblGrid>
              <a:tr h="896716">
                <a:tc>
                  <a:txBody>
                    <a:bodyPr/>
                    <a:lstStyle/>
                    <a:p>
                      <a:pPr marL="0" marR="0" rtl="0" fontAlgn="t" latinLnBrk="0">
                        <a:spcBef>
                          <a:spcPts val="0"/>
                        </a:spcBef>
                        <a:spcAft>
                          <a:spcPts val="0"/>
                        </a:spcAft>
                      </a:pPr>
                      <a:r>
                        <a:rPr lang="en-US" sz="1000" dirty="0">
                          <a:effectLst/>
                          <a:latin typeface="Calibri" panose="020F0502020204030204" pitchFamily="34" charset="0"/>
                        </a:rPr>
                        <a:t>Level of English Foundation Course</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3CDDD"/>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KEPT</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BD97"/>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CEFR+</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marL="0" marR="0" rtl="0" fontAlgn="t" latinLnBrk="0">
                        <a:spcBef>
                          <a:spcPts val="0"/>
                        </a:spcBef>
                        <a:spcAft>
                          <a:spcPts val="0"/>
                        </a:spcAft>
                      </a:pPr>
                      <a:r>
                        <a:rPr lang="en-US" sz="1000" b="1" dirty="0">
                          <a:solidFill>
                            <a:srgbClr val="FF0000"/>
                          </a:solidFill>
                          <a:effectLst/>
                          <a:latin typeface="Calibri" panose="020F0502020204030204" pitchFamily="34" charset="0"/>
                        </a:rPr>
                        <a:t>IELTS Academic / IELTS indicator</a:t>
                      </a:r>
                      <a:endParaRPr lang="en-US" sz="1000" b="1" dirty="0">
                        <a:solidFill>
                          <a:srgbClr val="FF0000"/>
                        </a:solidFill>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3D69B"/>
                    </a:solidFill>
                  </a:tcPr>
                </a:tc>
                <a:tc>
                  <a:txBody>
                    <a:bodyPr/>
                    <a:lstStyle/>
                    <a:p>
                      <a:pPr marL="0" marR="0" rtl="0" fontAlgn="t" latinLnBrk="0">
                        <a:spcBef>
                          <a:spcPts val="0"/>
                        </a:spcBef>
                        <a:spcAft>
                          <a:spcPts val="0"/>
                        </a:spcAft>
                      </a:pPr>
                      <a:r>
                        <a:rPr lang="en-US" sz="1000">
                          <a:effectLst/>
                          <a:latin typeface="Calibri" panose="020F0502020204030204" pitchFamily="34" charset="0"/>
                        </a:rPr>
                        <a:t>TOEFL IBT</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3A2C7"/>
                    </a:solidFill>
                  </a:tcPr>
                </a:tc>
                <a:tc>
                  <a:txBody>
                    <a:bodyPr/>
                    <a:lstStyle/>
                    <a:p>
                      <a:pPr marL="0" marR="0" rtl="0" fontAlgn="t" latinLnBrk="0">
                        <a:spcBef>
                          <a:spcPts val="0"/>
                        </a:spcBef>
                        <a:spcAft>
                          <a:spcPts val="0"/>
                        </a:spcAft>
                      </a:pPr>
                      <a:r>
                        <a:rPr lang="en-US" sz="1000">
                          <a:effectLst/>
                          <a:latin typeface="Calibri" panose="020F0502020204030204" pitchFamily="34" charset="0"/>
                        </a:rPr>
                        <a:t>TOEFL PBT/ Institutional TOEFL</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C090"/>
                    </a:solidFill>
                  </a:tcPr>
                </a:tc>
                <a:tc>
                  <a:txBody>
                    <a:bodyPr/>
                    <a:lstStyle/>
                    <a:p>
                      <a:pPr marL="0" marR="0" rtl="0" fontAlgn="t" latinLnBrk="0">
                        <a:spcBef>
                          <a:spcPts val="0"/>
                        </a:spcBef>
                        <a:spcAft>
                          <a:spcPts val="0"/>
                        </a:spcAft>
                      </a:pPr>
                      <a:r>
                        <a:rPr lang="en-US" sz="1000">
                          <a:effectLst/>
                          <a:latin typeface="Calibri" panose="020F0502020204030204" pitchFamily="34" charset="0"/>
                        </a:rPr>
                        <a:t>Revised TOEFL paper- delivered test</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B9B8"/>
                    </a:solidFill>
                  </a:tcPr>
                </a:tc>
                <a:tc>
                  <a:txBody>
                    <a:bodyPr/>
                    <a:lstStyle/>
                    <a:p>
                      <a:pPr marL="0" marR="0" rtl="0" fontAlgn="t" latinLnBrk="0">
                        <a:spcBef>
                          <a:spcPts val="0"/>
                        </a:spcBef>
                        <a:spcAft>
                          <a:spcPts val="0"/>
                        </a:spcAft>
                      </a:pPr>
                      <a:r>
                        <a:rPr lang="en-US" sz="1000">
                          <a:effectLst/>
                          <a:latin typeface="Calibri" panose="020F0502020204030204" pitchFamily="34" charset="0"/>
                        </a:rPr>
                        <a:t>Duolingo English test</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DEE8"/>
                    </a:solidFill>
                  </a:tcPr>
                </a:tc>
              </a:tr>
              <a:tr h="821990">
                <a:tc>
                  <a:txBody>
                    <a:bodyPr/>
                    <a:lstStyle/>
                    <a:p>
                      <a:pPr marL="0" marR="0" rtl="0" fontAlgn="t" latinLnBrk="0">
                        <a:spcBef>
                          <a:spcPts val="0"/>
                        </a:spcBef>
                        <a:spcAft>
                          <a:spcPts val="0"/>
                        </a:spcAft>
                      </a:pPr>
                      <a:r>
                        <a:rPr lang="en-US" sz="1000" dirty="0">
                          <a:effectLst/>
                          <a:latin typeface="Calibri" panose="020F0502020204030204" pitchFamily="34" charset="0"/>
                        </a:rPr>
                        <a:t>Academic English</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3CDDD"/>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80-100%</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BD97"/>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B2</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marL="0" marR="0" rtl="0" fontAlgn="t" latinLnBrk="0">
                        <a:spcBef>
                          <a:spcPts val="0"/>
                        </a:spcBef>
                        <a:spcAft>
                          <a:spcPts val="0"/>
                        </a:spcAft>
                      </a:pPr>
                      <a:r>
                        <a:rPr lang="en-US" sz="1000" b="1" dirty="0">
                          <a:solidFill>
                            <a:srgbClr val="FF0000"/>
                          </a:solidFill>
                          <a:effectLst/>
                          <a:latin typeface="Calibri" panose="020F0502020204030204" pitchFamily="34" charset="0"/>
                        </a:rPr>
                        <a:t>5.5 </a:t>
                      </a:r>
                      <a:endParaRPr lang="ru-RU" sz="1000" b="1" dirty="0" smtClean="0">
                        <a:solidFill>
                          <a:srgbClr val="FF0000"/>
                        </a:solidFill>
                        <a:effectLst/>
                        <a:latin typeface="Calibri" panose="020F0502020204030204" pitchFamily="34" charset="0"/>
                      </a:endParaRPr>
                    </a:p>
                    <a:p>
                      <a:pPr marL="0" marR="0" rtl="0" fontAlgn="t" latinLnBrk="0">
                        <a:spcBef>
                          <a:spcPts val="0"/>
                        </a:spcBef>
                        <a:spcAft>
                          <a:spcPts val="0"/>
                        </a:spcAft>
                      </a:pPr>
                      <a:r>
                        <a:rPr lang="en-US" sz="1000" b="1" dirty="0" smtClean="0">
                          <a:solidFill>
                            <a:srgbClr val="FF0000"/>
                          </a:solidFill>
                          <a:effectLst/>
                          <a:latin typeface="Calibri" panose="020F0502020204030204" pitchFamily="34" charset="0"/>
                        </a:rPr>
                        <a:t>(</a:t>
                      </a:r>
                      <a:r>
                        <a:rPr lang="en-US" sz="1000" b="1" dirty="0">
                          <a:solidFill>
                            <a:srgbClr val="FF0000"/>
                          </a:solidFill>
                          <a:effectLst/>
                          <a:latin typeface="Calibri" panose="020F0502020204030204" pitchFamily="34" charset="0"/>
                        </a:rPr>
                        <a:t>not less than 5.0 in the writing section)</a:t>
                      </a:r>
                      <a:endParaRPr lang="en-US" sz="1000" b="1" dirty="0">
                        <a:solidFill>
                          <a:srgbClr val="FF0000"/>
                        </a:solidFill>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3D69B"/>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70</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3A2C7"/>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523</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C090"/>
                    </a:solidFill>
                  </a:tcPr>
                </a:tc>
                <a:tc>
                  <a:txBody>
                    <a:bodyPr/>
                    <a:lstStyle/>
                    <a:p>
                      <a:pPr marL="0" marR="0" rtl="0" fontAlgn="t" latinLnBrk="0">
                        <a:spcBef>
                          <a:spcPts val="0"/>
                        </a:spcBef>
                        <a:spcAft>
                          <a:spcPts val="0"/>
                        </a:spcAft>
                      </a:pPr>
                      <a:r>
                        <a:rPr lang="en-US" sz="1000">
                          <a:effectLst/>
                          <a:latin typeface="Calibri" panose="020F0502020204030204" pitchFamily="34" charset="0"/>
                        </a:rPr>
                        <a:t>52</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B9B8"/>
                    </a:solidFill>
                  </a:tcPr>
                </a:tc>
                <a:tc>
                  <a:txBody>
                    <a:bodyPr/>
                    <a:lstStyle/>
                    <a:p>
                      <a:pPr marL="0" marR="0" rtl="0" fontAlgn="t" latinLnBrk="0">
                        <a:spcBef>
                          <a:spcPts val="0"/>
                        </a:spcBef>
                        <a:spcAft>
                          <a:spcPts val="0"/>
                        </a:spcAft>
                      </a:pPr>
                      <a:r>
                        <a:rPr lang="en-US" sz="1000">
                          <a:effectLst/>
                          <a:latin typeface="Calibri" panose="020F0502020204030204" pitchFamily="34" charset="0"/>
                        </a:rPr>
                        <a:t>85-90</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DEE8"/>
                    </a:solidFill>
                  </a:tcPr>
                </a:tc>
              </a:tr>
              <a:tr h="747263">
                <a:tc>
                  <a:txBody>
                    <a:bodyPr/>
                    <a:lstStyle/>
                    <a:p>
                      <a:pPr marL="0" marR="0" rtl="0" fontAlgn="t" latinLnBrk="0">
                        <a:spcBef>
                          <a:spcPts val="0"/>
                        </a:spcBef>
                        <a:spcAft>
                          <a:spcPts val="0"/>
                        </a:spcAft>
                      </a:pPr>
                      <a:r>
                        <a:rPr lang="en-US" sz="1000" dirty="0">
                          <a:effectLst/>
                          <a:latin typeface="Calibri" panose="020F0502020204030204" pitchFamily="34" charset="0"/>
                        </a:rPr>
                        <a:t>UF A</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3CDDD"/>
                    </a:solidFill>
                  </a:tcPr>
                </a:tc>
                <a:tc>
                  <a:txBody>
                    <a:bodyPr/>
                    <a:lstStyle/>
                    <a:p>
                      <a:pPr marL="0" marR="0" rtl="0" fontAlgn="t" latinLnBrk="0">
                        <a:spcBef>
                          <a:spcPts val="0"/>
                        </a:spcBef>
                        <a:spcAft>
                          <a:spcPts val="0"/>
                        </a:spcAft>
                      </a:pPr>
                      <a:r>
                        <a:rPr lang="en-US" sz="1000">
                          <a:effectLst/>
                          <a:latin typeface="Calibri" panose="020F0502020204030204" pitchFamily="34" charset="0"/>
                        </a:rPr>
                        <a:t>51-79%</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BD97"/>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B1</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marL="0" marR="0" rtl="0" fontAlgn="t" latinLnBrk="0">
                        <a:spcBef>
                          <a:spcPts val="0"/>
                        </a:spcBef>
                        <a:spcAft>
                          <a:spcPts val="0"/>
                        </a:spcAft>
                      </a:pPr>
                      <a:r>
                        <a:rPr lang="en-US" sz="1000" b="1" dirty="0">
                          <a:solidFill>
                            <a:srgbClr val="FF0000"/>
                          </a:solidFill>
                          <a:effectLst/>
                          <a:latin typeface="Calibri" panose="020F0502020204030204" pitchFamily="34" charset="0"/>
                        </a:rPr>
                        <a:t>4.5 – 5.0.</a:t>
                      </a:r>
                      <a:endParaRPr lang="en-US" sz="1000" b="1" dirty="0">
                        <a:solidFill>
                          <a:srgbClr val="FF0000"/>
                        </a:solidFill>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3D69B"/>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57-69</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3A2C7"/>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475-522</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C090"/>
                    </a:solidFill>
                  </a:tcPr>
                </a:tc>
                <a:tc>
                  <a:txBody>
                    <a:bodyPr/>
                    <a:lstStyle/>
                    <a:p>
                      <a:pPr marL="0" marR="0" rtl="0" fontAlgn="t" latinLnBrk="0">
                        <a:spcBef>
                          <a:spcPts val="0"/>
                        </a:spcBef>
                        <a:spcAft>
                          <a:spcPts val="0"/>
                        </a:spcAft>
                      </a:pPr>
                      <a:r>
                        <a:rPr lang="en-US" sz="1000">
                          <a:effectLst/>
                          <a:latin typeface="Calibri" panose="020F0502020204030204" pitchFamily="34" charset="0"/>
                        </a:rPr>
                        <a:t>42-51</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B9B8"/>
                    </a:solidFill>
                  </a:tcPr>
                </a:tc>
                <a:tc>
                  <a:txBody>
                    <a:bodyPr/>
                    <a:lstStyle/>
                    <a:p>
                      <a:pPr marL="0" marR="0" rtl="0" fontAlgn="t" latinLnBrk="0">
                        <a:spcBef>
                          <a:spcPts val="0"/>
                        </a:spcBef>
                        <a:spcAft>
                          <a:spcPts val="0"/>
                        </a:spcAft>
                      </a:pPr>
                      <a:r>
                        <a:rPr lang="en-US" sz="1000">
                          <a:effectLst/>
                          <a:latin typeface="Calibri" panose="020F0502020204030204" pitchFamily="34" charset="0"/>
                        </a:rPr>
                        <a:t>65 -84</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DEE8"/>
                    </a:solidFill>
                  </a:tcPr>
                </a:tc>
              </a:tr>
              <a:tr h="747263">
                <a:tc>
                  <a:txBody>
                    <a:bodyPr/>
                    <a:lstStyle/>
                    <a:p>
                      <a:pPr marL="0" marR="0" rtl="0" fontAlgn="t" latinLnBrk="0">
                        <a:spcBef>
                          <a:spcPts val="0"/>
                        </a:spcBef>
                        <a:spcAft>
                          <a:spcPts val="0"/>
                        </a:spcAft>
                      </a:pPr>
                      <a:r>
                        <a:rPr lang="en-US" sz="1000">
                          <a:effectLst/>
                          <a:latin typeface="Calibri" panose="020F0502020204030204" pitchFamily="34" charset="0"/>
                        </a:rPr>
                        <a:t>UF B</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3CDDD"/>
                    </a:solidFill>
                  </a:tcPr>
                </a:tc>
                <a:tc>
                  <a:txBody>
                    <a:bodyPr/>
                    <a:lstStyle/>
                    <a:p>
                      <a:pPr marL="0" marR="0" rtl="0" fontAlgn="t" latinLnBrk="0">
                        <a:spcBef>
                          <a:spcPts val="0"/>
                        </a:spcBef>
                        <a:spcAft>
                          <a:spcPts val="0"/>
                        </a:spcAft>
                      </a:pPr>
                      <a:r>
                        <a:rPr lang="en-US" sz="1000">
                          <a:effectLst/>
                          <a:latin typeface="Calibri" panose="020F0502020204030204" pitchFamily="34" charset="0"/>
                        </a:rPr>
                        <a:t>30-50%</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BD97"/>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A1</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marL="0" marR="0" rtl="0" fontAlgn="t" latinLnBrk="0">
                        <a:spcBef>
                          <a:spcPts val="0"/>
                        </a:spcBef>
                        <a:spcAft>
                          <a:spcPts val="0"/>
                        </a:spcAft>
                      </a:pPr>
                      <a:r>
                        <a:rPr lang="en-US" sz="1000" b="1" dirty="0">
                          <a:solidFill>
                            <a:srgbClr val="FF0000"/>
                          </a:solidFill>
                          <a:effectLst/>
                          <a:latin typeface="Calibri" panose="020F0502020204030204" pitchFamily="34" charset="0"/>
                        </a:rPr>
                        <a:t>3.5 – 4.0.</a:t>
                      </a:r>
                      <a:endParaRPr lang="en-US" sz="1000" b="1" dirty="0">
                        <a:solidFill>
                          <a:srgbClr val="FF0000"/>
                        </a:solidFill>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3D69B"/>
                    </a:solidFill>
                  </a:tcPr>
                </a:tc>
                <a:tc>
                  <a:txBody>
                    <a:bodyPr/>
                    <a:lstStyle/>
                    <a:p>
                      <a:pPr marL="0" marR="0" rtl="0" fontAlgn="t" latinLnBrk="0">
                        <a:spcBef>
                          <a:spcPts val="0"/>
                        </a:spcBef>
                        <a:spcAft>
                          <a:spcPts val="0"/>
                        </a:spcAft>
                      </a:pPr>
                      <a:r>
                        <a:rPr lang="en-US" sz="1000">
                          <a:effectLst/>
                          <a:latin typeface="Calibri" panose="020F0502020204030204" pitchFamily="34" charset="0"/>
                        </a:rPr>
                        <a:t>27-56</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3A2C7"/>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380-474</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C090"/>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19-41</a:t>
                      </a:r>
                      <a:endParaRPr lang="en-US" sz="1000" dirty="0">
                        <a:effectLst/>
                        <a:latin typeface="Arial" panose="020B0604020202020204" pitchFamily="34" charset="0"/>
                      </a:endParaRPr>
                    </a:p>
                    <a:p>
                      <a:pPr marL="0" marR="0" rtl="0" fontAlgn="t" latinLnBrk="0">
                        <a:spcBef>
                          <a:spcPts val="0"/>
                        </a:spcBef>
                        <a:spcAft>
                          <a:spcPts val="0"/>
                        </a:spcAft>
                      </a:pPr>
                      <a:r>
                        <a:rPr lang="en-US" sz="1000" dirty="0">
                          <a:effectLst/>
                          <a:latin typeface="Calibri" panose="020F0502020204030204" pitchFamily="34" charset="0"/>
                        </a:rPr>
                        <a:t> </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B9B8"/>
                    </a:solidFill>
                  </a:tcPr>
                </a:tc>
                <a:tc>
                  <a:txBody>
                    <a:bodyPr/>
                    <a:lstStyle/>
                    <a:p>
                      <a:pPr marL="0" marR="0" rtl="0" fontAlgn="t" latinLnBrk="0">
                        <a:spcBef>
                          <a:spcPts val="0"/>
                        </a:spcBef>
                        <a:spcAft>
                          <a:spcPts val="0"/>
                        </a:spcAft>
                      </a:pPr>
                      <a:r>
                        <a:rPr lang="en-US" sz="1000">
                          <a:effectLst/>
                          <a:latin typeface="Calibri" panose="020F0502020204030204" pitchFamily="34" charset="0"/>
                        </a:rPr>
                        <a:t>45-64</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DEE8"/>
                    </a:solidFill>
                  </a:tcPr>
                </a:tc>
              </a:tr>
              <a:tr h="753458">
                <a:tc>
                  <a:txBody>
                    <a:bodyPr/>
                    <a:lstStyle/>
                    <a:p>
                      <a:pPr marL="0" marR="0" rtl="0" fontAlgn="t" latinLnBrk="0">
                        <a:spcBef>
                          <a:spcPts val="0"/>
                        </a:spcBef>
                        <a:spcAft>
                          <a:spcPts val="0"/>
                        </a:spcAft>
                      </a:pPr>
                      <a:r>
                        <a:rPr lang="en-US" sz="1000">
                          <a:effectLst/>
                          <a:latin typeface="Calibri" panose="020F0502020204030204" pitchFamily="34" charset="0"/>
                        </a:rPr>
                        <a:t>UF C</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3CDDD"/>
                    </a:solidFill>
                  </a:tcPr>
                </a:tc>
                <a:tc>
                  <a:txBody>
                    <a:bodyPr/>
                    <a:lstStyle/>
                    <a:p>
                      <a:pPr marL="0" marR="0" rtl="0" fontAlgn="t" latinLnBrk="0">
                        <a:spcBef>
                          <a:spcPts val="0"/>
                        </a:spcBef>
                        <a:spcAft>
                          <a:spcPts val="0"/>
                        </a:spcAft>
                      </a:pPr>
                      <a:r>
                        <a:rPr lang="en-US" sz="1000">
                          <a:effectLst/>
                          <a:latin typeface="Calibri" panose="020F0502020204030204" pitchFamily="34" charset="0"/>
                        </a:rPr>
                        <a:t>&lt; 30 %</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BD97"/>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Beginner or False Beginner</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marL="0" marR="0" rtl="0" fontAlgn="t" latinLnBrk="0">
                        <a:spcBef>
                          <a:spcPts val="0"/>
                        </a:spcBef>
                        <a:spcAft>
                          <a:spcPts val="0"/>
                        </a:spcAft>
                      </a:pPr>
                      <a:r>
                        <a:rPr lang="en-US" sz="1000" b="1" dirty="0">
                          <a:solidFill>
                            <a:srgbClr val="FF0000"/>
                          </a:solidFill>
                          <a:effectLst/>
                          <a:latin typeface="Calibri" panose="020F0502020204030204" pitchFamily="34" charset="0"/>
                        </a:rPr>
                        <a:t>&lt;3.0</a:t>
                      </a:r>
                      <a:endParaRPr lang="en-US" sz="1000" b="1" dirty="0">
                        <a:solidFill>
                          <a:srgbClr val="FF0000"/>
                        </a:solidFill>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3D69B"/>
                    </a:solidFill>
                  </a:tcPr>
                </a:tc>
                <a:tc>
                  <a:txBody>
                    <a:bodyPr/>
                    <a:lstStyle/>
                    <a:p>
                      <a:pPr marL="0" marR="0" rtl="0" fontAlgn="t" latinLnBrk="0">
                        <a:spcBef>
                          <a:spcPts val="0"/>
                        </a:spcBef>
                        <a:spcAft>
                          <a:spcPts val="0"/>
                        </a:spcAft>
                      </a:pPr>
                      <a:r>
                        <a:rPr lang="en-US" sz="1000">
                          <a:effectLst/>
                          <a:latin typeface="Calibri" panose="020F0502020204030204" pitchFamily="34" charset="0"/>
                        </a:rPr>
                        <a:t>&lt;26</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3A2C7"/>
                    </a:solidFill>
                  </a:tcPr>
                </a:tc>
                <a:tc>
                  <a:txBody>
                    <a:bodyPr/>
                    <a:lstStyle/>
                    <a:p>
                      <a:pPr marL="0" marR="0" rtl="0" fontAlgn="t" latinLnBrk="0">
                        <a:spcBef>
                          <a:spcPts val="0"/>
                        </a:spcBef>
                        <a:spcAft>
                          <a:spcPts val="0"/>
                        </a:spcAft>
                      </a:pPr>
                      <a:r>
                        <a:rPr lang="en-US" sz="1000">
                          <a:effectLst/>
                          <a:latin typeface="Calibri" panose="020F0502020204030204" pitchFamily="34" charset="0"/>
                        </a:rPr>
                        <a:t>&lt;379</a:t>
                      </a:r>
                      <a:endParaRPr lang="en-US" sz="100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C090"/>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&lt;18</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B9B8"/>
                    </a:solidFill>
                  </a:tcPr>
                </a:tc>
                <a:tc>
                  <a:txBody>
                    <a:bodyPr/>
                    <a:lstStyle/>
                    <a:p>
                      <a:pPr marL="0" marR="0" rtl="0" fontAlgn="t" latinLnBrk="0">
                        <a:spcBef>
                          <a:spcPts val="0"/>
                        </a:spcBef>
                        <a:spcAft>
                          <a:spcPts val="0"/>
                        </a:spcAft>
                      </a:pPr>
                      <a:r>
                        <a:rPr lang="en-US" sz="1000" dirty="0">
                          <a:effectLst/>
                          <a:latin typeface="Calibri" panose="020F0502020204030204" pitchFamily="34" charset="0"/>
                        </a:rPr>
                        <a:t>&lt;44</a:t>
                      </a:r>
                      <a:endParaRPr lang="en-US" sz="1000" dirty="0">
                        <a:effectLst/>
                        <a:latin typeface="Arial" panose="020B0604020202020204" pitchFamily="34" charset="0"/>
                      </a:endParaRPr>
                    </a:p>
                  </a:txBody>
                  <a:tcPr marL="60894" marR="60894" marT="845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DEE8"/>
                    </a:solidFill>
                  </a:tcPr>
                </a:tc>
              </a:tr>
            </a:tbl>
          </a:graphicData>
        </a:graphic>
      </p:graphicFrame>
    </p:spTree>
    <p:extLst>
      <p:ext uri="{BB962C8B-B14F-4D97-AF65-F5344CB8AC3E}">
        <p14:creationId xmlns:p14="http://schemas.microsoft.com/office/powerpoint/2010/main" val="536132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2546"/>
            <a:ext cx="8229600" cy="857250"/>
          </a:xfrm>
        </p:spPr>
        <p:txBody>
          <a:bodyPr>
            <a:normAutofit/>
          </a:bodyPr>
          <a:lstStyle/>
          <a:p>
            <a:r>
              <a:rPr lang="ru-RU" sz="2400" b="1" dirty="0" smtClean="0"/>
              <a:t>Подготовительная программа КИМЭП</a:t>
            </a:r>
            <a:endParaRPr lang="en-US" sz="2400" b="1" dirty="0"/>
          </a:p>
        </p:txBody>
      </p:sp>
      <p:graphicFrame>
        <p:nvGraphicFramePr>
          <p:cNvPr id="4" name="Content Placeholder 3"/>
          <p:cNvGraphicFramePr>
            <a:graphicFrameLocks noGrp="1"/>
          </p:cNvGraphicFramePr>
          <p:nvPr>
            <p:ph idx="1"/>
            <p:extLst/>
          </p:nvPr>
        </p:nvGraphicFramePr>
        <p:xfrm>
          <a:off x="323528" y="634811"/>
          <a:ext cx="1477769" cy="2483434"/>
        </p:xfrm>
        <a:graphic>
          <a:graphicData uri="http://schemas.openxmlformats.org/drawingml/2006/table">
            <a:tbl>
              <a:tblPr firstRow="1" bandRow="1">
                <a:tableStyleId>{5C22544A-7EE6-4342-B048-85BDC9FD1C3A}</a:tableStyleId>
              </a:tblPr>
              <a:tblGrid>
                <a:gridCol w="1477769"/>
              </a:tblGrid>
              <a:tr h="24834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lt1"/>
                          </a:solidFill>
                          <a:effectLst/>
                          <a:latin typeface="+mn-lt"/>
                          <a:ea typeface="+mn-ea"/>
                          <a:cs typeface="+mn-cs"/>
                        </a:rPr>
                        <a:t>Provisional English– это подготовка старшеклассников (9-11 классы) к обучению в университете на английском языке (A,B,C уровни, 225 академических часов, три раза в неделю с 18.00 до 20.15)</a:t>
                      </a:r>
                      <a:endParaRPr lang="en-US" sz="1200" b="1" kern="1200" dirty="0" smtClean="0">
                        <a:solidFill>
                          <a:schemeClr val="lt1"/>
                        </a:solidFill>
                        <a:effectLst/>
                        <a:latin typeface="+mn-lt"/>
                        <a:ea typeface="+mn-ea"/>
                        <a:cs typeface="+mn-cs"/>
                      </a:endParaRPr>
                    </a:p>
                    <a:p>
                      <a:endParaRPr lang="en-US" sz="1200" dirty="0"/>
                    </a:p>
                  </a:txBody>
                  <a:tcPr/>
                </a:tc>
              </a:tr>
            </a:tbl>
          </a:graphicData>
        </a:graphic>
      </p:graphicFrame>
      <p:graphicFrame>
        <p:nvGraphicFramePr>
          <p:cNvPr id="6" name="Content Placeholder 3"/>
          <p:cNvGraphicFramePr>
            <a:graphicFrameLocks/>
          </p:cNvGraphicFramePr>
          <p:nvPr>
            <p:extLst/>
          </p:nvPr>
        </p:nvGraphicFramePr>
        <p:xfrm>
          <a:off x="1978019" y="634811"/>
          <a:ext cx="1512773" cy="2468880"/>
        </p:xfrm>
        <a:graphic>
          <a:graphicData uri="http://schemas.openxmlformats.org/drawingml/2006/table">
            <a:tbl>
              <a:tblPr firstRow="1" bandRow="1">
                <a:tableStyleId>{5C22544A-7EE6-4342-B048-85BDC9FD1C3A}</a:tableStyleId>
              </a:tblPr>
              <a:tblGrid>
                <a:gridCol w="1512773"/>
              </a:tblGrid>
              <a:tr h="2468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lt1"/>
                          </a:solidFill>
                          <a:effectLst/>
                          <a:latin typeface="+mn-lt"/>
                          <a:ea typeface="+mn-ea"/>
                          <a:cs typeface="+mn-cs"/>
                        </a:rPr>
                        <a:t>Foundation Math для старшеклассников на английском языке (10-11 класс, 46 академических часов, занятия проводятся один или два раза в неделю)</a:t>
                      </a:r>
                      <a:endParaRPr lang="en-US" sz="1200" b="1" kern="1200" dirty="0" smtClean="0">
                        <a:solidFill>
                          <a:schemeClr val="lt1"/>
                        </a:solidFill>
                        <a:effectLst/>
                        <a:latin typeface="+mn-lt"/>
                        <a:ea typeface="+mn-ea"/>
                        <a:cs typeface="+mn-cs"/>
                      </a:endParaRPr>
                    </a:p>
                    <a:p>
                      <a:endParaRPr lang="en-US" sz="1200" dirty="0"/>
                    </a:p>
                  </a:txBody>
                  <a:tcPr>
                    <a:solidFill>
                      <a:schemeClr val="accent4">
                        <a:lumMod val="60000"/>
                        <a:lumOff val="40000"/>
                      </a:schemeClr>
                    </a:solidFill>
                  </a:tcPr>
                </a:tc>
              </a:tr>
            </a:tbl>
          </a:graphicData>
        </a:graphic>
      </p:graphicFrame>
      <p:graphicFrame>
        <p:nvGraphicFramePr>
          <p:cNvPr id="7" name="Content Placeholder 3"/>
          <p:cNvGraphicFramePr>
            <a:graphicFrameLocks/>
          </p:cNvGraphicFramePr>
          <p:nvPr>
            <p:extLst/>
          </p:nvPr>
        </p:nvGraphicFramePr>
        <p:xfrm>
          <a:off x="3642862" y="634811"/>
          <a:ext cx="1450504" cy="2468880"/>
        </p:xfrm>
        <a:graphic>
          <a:graphicData uri="http://schemas.openxmlformats.org/drawingml/2006/table">
            <a:tbl>
              <a:tblPr firstRow="1" bandRow="1">
                <a:tableStyleId>{5C22544A-7EE6-4342-B048-85BDC9FD1C3A}</a:tableStyleId>
              </a:tblPr>
              <a:tblGrid>
                <a:gridCol w="1450504"/>
              </a:tblGrid>
              <a:tr h="2468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lt1"/>
                          </a:solidFill>
                          <a:effectLst/>
                          <a:latin typeface="+mn-lt"/>
                          <a:ea typeface="+mn-ea"/>
                          <a:cs typeface="+mn-cs"/>
                        </a:rPr>
                        <a:t>Математика и физика для школьников на английском языке (7-11 класс, индивидуальные занятия)</a:t>
                      </a:r>
                      <a:endParaRPr lang="en-US" sz="1400" b="1" kern="1200" dirty="0" smtClean="0">
                        <a:solidFill>
                          <a:schemeClr val="lt1"/>
                        </a:solidFill>
                        <a:effectLst/>
                        <a:latin typeface="+mn-lt"/>
                        <a:ea typeface="+mn-ea"/>
                        <a:cs typeface="+mn-cs"/>
                      </a:endParaRPr>
                    </a:p>
                    <a:p>
                      <a:pPr algn="ctr"/>
                      <a:endParaRPr lang="en-US" sz="1400" dirty="0"/>
                    </a:p>
                  </a:txBody>
                  <a:tcPr>
                    <a:solidFill>
                      <a:schemeClr val="accent6">
                        <a:lumMod val="75000"/>
                      </a:schemeClr>
                    </a:solidFill>
                  </a:tcPr>
                </a:tc>
              </a:tr>
            </a:tbl>
          </a:graphicData>
        </a:graphic>
      </p:graphicFrame>
      <p:graphicFrame>
        <p:nvGraphicFramePr>
          <p:cNvPr id="8" name="Content Placeholder 3"/>
          <p:cNvGraphicFramePr>
            <a:graphicFrameLocks/>
          </p:cNvGraphicFramePr>
          <p:nvPr>
            <p:extLst/>
          </p:nvPr>
        </p:nvGraphicFramePr>
        <p:xfrm>
          <a:off x="5245436" y="634811"/>
          <a:ext cx="1487979" cy="2405256"/>
        </p:xfrm>
        <a:graphic>
          <a:graphicData uri="http://schemas.openxmlformats.org/drawingml/2006/table">
            <a:tbl>
              <a:tblPr firstRow="1" bandRow="1">
                <a:tableStyleId>{5C22544A-7EE6-4342-B048-85BDC9FD1C3A}</a:tableStyleId>
              </a:tblPr>
              <a:tblGrid>
                <a:gridCol w="1487979"/>
              </a:tblGrid>
              <a:tr h="24052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lt1"/>
                          </a:solidFill>
                          <a:effectLst/>
                          <a:latin typeface="+mn-lt"/>
                          <a:ea typeface="+mn-ea"/>
                          <a:cs typeface="+mn-cs"/>
                        </a:rPr>
                        <a:t>Курсы по подготовке к международным экзаменам IELTS, SAT, GRE, GMAT. Курс можно пройти индивидуально и в группах</a:t>
                      </a:r>
                      <a:endParaRPr lang="en-US" sz="1400" b="1" kern="1200" dirty="0" smtClean="0">
                        <a:solidFill>
                          <a:schemeClr val="lt1"/>
                        </a:solidFill>
                        <a:effectLst/>
                        <a:latin typeface="+mn-lt"/>
                        <a:ea typeface="+mn-ea"/>
                        <a:cs typeface="+mn-cs"/>
                      </a:endParaRPr>
                    </a:p>
                    <a:p>
                      <a:endParaRPr lang="en-US" sz="1400" dirty="0"/>
                    </a:p>
                  </a:txBody>
                  <a:tcPr>
                    <a:solidFill>
                      <a:schemeClr val="bg2">
                        <a:lumMod val="50000"/>
                      </a:schemeClr>
                    </a:solidFill>
                  </a:tcPr>
                </a:tc>
              </a:tr>
            </a:tbl>
          </a:graphicData>
        </a:graphic>
      </p:graphicFrame>
      <p:graphicFrame>
        <p:nvGraphicFramePr>
          <p:cNvPr id="9" name="Content Placeholder 3"/>
          <p:cNvGraphicFramePr>
            <a:graphicFrameLocks/>
          </p:cNvGraphicFramePr>
          <p:nvPr>
            <p:extLst/>
          </p:nvPr>
        </p:nvGraphicFramePr>
        <p:xfrm>
          <a:off x="6885484" y="634811"/>
          <a:ext cx="1502940" cy="2407920"/>
        </p:xfrm>
        <a:graphic>
          <a:graphicData uri="http://schemas.openxmlformats.org/drawingml/2006/table">
            <a:tbl>
              <a:tblPr firstRow="1" bandRow="1">
                <a:tableStyleId>{5C22544A-7EE6-4342-B048-85BDC9FD1C3A}</a:tableStyleId>
              </a:tblPr>
              <a:tblGrid>
                <a:gridCol w="1502940"/>
              </a:tblGrid>
              <a:tr h="2405256">
                <a:tc>
                  <a:txBody>
                    <a:bodyPr/>
                    <a:lstStyle/>
                    <a:p>
                      <a:pPr algn="ctr"/>
                      <a:r>
                        <a:rPr lang="ru-RU" sz="1400" b="1" kern="1200" dirty="0" smtClean="0">
                          <a:solidFill>
                            <a:schemeClr val="lt1"/>
                          </a:solidFill>
                          <a:effectLst/>
                          <a:latin typeface="+mn-lt"/>
                          <a:ea typeface="+mn-ea"/>
                          <a:cs typeface="+mn-cs"/>
                        </a:rPr>
                        <a:t>Подготовка к вступительному экзамену в Университет КИМЭП и подготовка к ЕНТ</a:t>
                      </a:r>
                      <a:r>
                        <a:rPr lang="ru-RU" sz="1400" b="1" kern="1200" baseline="0" dirty="0" smtClean="0">
                          <a:solidFill>
                            <a:schemeClr val="lt1"/>
                          </a:solidFill>
                          <a:effectLst/>
                          <a:latin typeface="+mn-lt"/>
                          <a:ea typeface="+mn-ea"/>
                          <a:cs typeface="+mn-cs"/>
                        </a:rPr>
                        <a:t> </a:t>
                      </a:r>
                      <a:r>
                        <a:rPr lang="ru-RU" sz="1400" b="1" kern="1200" dirty="0" smtClean="0">
                          <a:solidFill>
                            <a:schemeClr val="lt1"/>
                          </a:solidFill>
                          <a:effectLst/>
                          <a:latin typeface="+mn-lt"/>
                          <a:ea typeface="+mn-ea"/>
                          <a:cs typeface="+mn-cs"/>
                        </a:rPr>
                        <a:t>(индивидуально и в группах)</a:t>
                      </a:r>
                      <a:endParaRPr lang="en-US" sz="1400" b="1" kern="1200" dirty="0" smtClean="0">
                        <a:solidFill>
                          <a:schemeClr val="lt1"/>
                        </a:solidFill>
                        <a:effectLst/>
                        <a:latin typeface="+mn-lt"/>
                        <a:ea typeface="+mn-ea"/>
                        <a:cs typeface="+mn-cs"/>
                      </a:endParaRPr>
                    </a:p>
                    <a:p>
                      <a:pPr algn="ctr"/>
                      <a:r>
                        <a:rPr lang="ru-RU" sz="1400" b="1" kern="1200" dirty="0" smtClean="0">
                          <a:solidFill>
                            <a:schemeClr val="lt1"/>
                          </a:solidFill>
                          <a:effectLst/>
                          <a:latin typeface="+mn-lt"/>
                          <a:ea typeface="+mn-ea"/>
                          <a:cs typeface="+mn-cs"/>
                        </a:rPr>
                        <a:t> </a:t>
                      </a:r>
                      <a:endParaRPr lang="en-US" sz="1400" b="1" kern="1200" dirty="0" smtClean="0">
                        <a:solidFill>
                          <a:schemeClr val="lt1"/>
                        </a:solidFill>
                        <a:effectLst/>
                        <a:latin typeface="+mn-lt"/>
                        <a:ea typeface="+mn-ea"/>
                        <a:cs typeface="+mn-cs"/>
                      </a:endParaRPr>
                    </a:p>
                    <a:p>
                      <a:endParaRPr lang="en-US" sz="1200" dirty="0"/>
                    </a:p>
                  </a:txBody>
                  <a:tcPr/>
                </a:tc>
              </a:tr>
            </a:tbl>
          </a:graphicData>
        </a:graphic>
      </p:graphicFrame>
      <p:graphicFrame>
        <p:nvGraphicFramePr>
          <p:cNvPr id="10" name="Content Placeholder 3"/>
          <p:cNvGraphicFramePr>
            <a:graphicFrameLocks/>
          </p:cNvGraphicFramePr>
          <p:nvPr>
            <p:extLst/>
          </p:nvPr>
        </p:nvGraphicFramePr>
        <p:xfrm>
          <a:off x="323528" y="3147814"/>
          <a:ext cx="2485881" cy="1839848"/>
        </p:xfrm>
        <a:graphic>
          <a:graphicData uri="http://schemas.openxmlformats.org/drawingml/2006/table">
            <a:tbl>
              <a:tblPr firstRow="1" bandRow="1">
                <a:tableStyleId>{5C22544A-7EE6-4342-B048-85BDC9FD1C3A}</a:tableStyleId>
              </a:tblPr>
              <a:tblGrid>
                <a:gridCol w="2485881"/>
              </a:tblGrid>
              <a:tr h="18398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lt1"/>
                          </a:solidFill>
                          <a:effectLst/>
                          <a:latin typeface="+mn-lt"/>
                          <a:ea typeface="+mn-ea"/>
                          <a:cs typeface="+mn-cs"/>
                        </a:rPr>
                        <a:t>Вечерние курсы по изучению английского языка (9 уровней, длительность одного уровня - 42 академических часа. Занятия проводятся 2 раза в неделю с 18.50-21.05)</a:t>
                      </a:r>
                      <a:endParaRPr lang="en-US" sz="1400" b="1" kern="1200" dirty="0" smtClean="0">
                        <a:solidFill>
                          <a:schemeClr val="lt1"/>
                        </a:solidFill>
                        <a:effectLst/>
                        <a:latin typeface="+mn-lt"/>
                        <a:ea typeface="+mn-ea"/>
                        <a:cs typeface="+mn-cs"/>
                      </a:endParaRPr>
                    </a:p>
                    <a:p>
                      <a:pPr algn="ctr"/>
                      <a:endParaRPr lang="en-US" sz="1200" dirty="0"/>
                    </a:p>
                  </a:txBody>
                  <a:tcPr>
                    <a:solidFill>
                      <a:schemeClr val="accent5">
                        <a:lumMod val="75000"/>
                      </a:schemeClr>
                    </a:solidFill>
                  </a:tcPr>
                </a:tc>
              </a:tr>
            </a:tbl>
          </a:graphicData>
        </a:graphic>
      </p:graphicFrame>
      <p:graphicFrame>
        <p:nvGraphicFramePr>
          <p:cNvPr id="11" name="Content Placeholder 3"/>
          <p:cNvGraphicFramePr>
            <a:graphicFrameLocks/>
          </p:cNvGraphicFramePr>
          <p:nvPr>
            <p:extLst/>
          </p:nvPr>
        </p:nvGraphicFramePr>
        <p:xfrm>
          <a:off x="5868143" y="3147814"/>
          <a:ext cx="2520281" cy="1800199"/>
        </p:xfrm>
        <a:graphic>
          <a:graphicData uri="http://schemas.openxmlformats.org/drawingml/2006/table">
            <a:tbl>
              <a:tblPr firstRow="1" bandRow="1">
                <a:tableStyleId>{5C22544A-7EE6-4342-B048-85BDC9FD1C3A}</a:tableStyleId>
              </a:tblPr>
              <a:tblGrid>
                <a:gridCol w="2520281"/>
              </a:tblGrid>
              <a:tr h="18001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b="1" kern="1200" dirty="0" smtClean="0">
                          <a:solidFill>
                            <a:schemeClr val="lt1"/>
                          </a:solidFill>
                          <a:effectLst/>
                          <a:latin typeface="+mn-lt"/>
                          <a:ea typeface="+mn-ea"/>
                          <a:cs typeface="+mn-cs"/>
                        </a:rPr>
                        <a:t>Курсы по английскому языку для школьников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b="1" kern="1200" dirty="0" smtClean="0">
                          <a:solidFill>
                            <a:schemeClr val="lt1"/>
                          </a:solidFill>
                          <a:effectLst/>
                          <a:latin typeface="+mn-lt"/>
                          <a:ea typeface="+mn-ea"/>
                          <a:cs typeface="+mn-cs"/>
                        </a:rPr>
                        <a:t>(7-9 классы)</a:t>
                      </a:r>
                      <a:endParaRPr lang="en-US" sz="2000" b="1" kern="1200" dirty="0" smtClean="0">
                        <a:solidFill>
                          <a:schemeClr val="lt1"/>
                        </a:solidFill>
                        <a:effectLst/>
                        <a:latin typeface="+mn-lt"/>
                        <a:ea typeface="+mn-ea"/>
                        <a:cs typeface="+mn-cs"/>
                      </a:endParaRPr>
                    </a:p>
                    <a:p>
                      <a:pPr algn="ctr"/>
                      <a:endParaRPr lang="en-US" sz="1800" dirty="0"/>
                    </a:p>
                  </a:txBody>
                  <a:tcPr>
                    <a:solidFill>
                      <a:schemeClr val="accent2">
                        <a:lumMod val="75000"/>
                      </a:schemeClr>
                    </a:solidFill>
                  </a:tcPr>
                </a:tc>
              </a:tr>
            </a:tbl>
          </a:graphicData>
        </a:graphic>
      </p:graphicFrame>
      <p:graphicFrame>
        <p:nvGraphicFramePr>
          <p:cNvPr id="12" name="Content Placeholder 3"/>
          <p:cNvGraphicFramePr>
            <a:graphicFrameLocks/>
          </p:cNvGraphicFramePr>
          <p:nvPr>
            <p:extLst/>
          </p:nvPr>
        </p:nvGraphicFramePr>
        <p:xfrm>
          <a:off x="2843808" y="3147814"/>
          <a:ext cx="2952328" cy="1800199"/>
        </p:xfrm>
        <a:graphic>
          <a:graphicData uri="http://schemas.openxmlformats.org/drawingml/2006/table">
            <a:tbl>
              <a:tblPr firstRow="1" bandRow="1">
                <a:tableStyleId>{5C22544A-7EE6-4342-B048-85BDC9FD1C3A}</a:tableStyleId>
              </a:tblPr>
              <a:tblGrid>
                <a:gridCol w="2952328"/>
              </a:tblGrid>
              <a:tr h="1800199">
                <a:tc>
                  <a:txBody>
                    <a:bodyPr/>
                    <a:lstStyle/>
                    <a:p>
                      <a:pPr algn="ctr"/>
                      <a:r>
                        <a:rPr lang="ru-RU" sz="1800" b="1" kern="1200" dirty="0" smtClean="0">
                          <a:solidFill>
                            <a:schemeClr val="lt1"/>
                          </a:solidFill>
                          <a:effectLst/>
                          <a:latin typeface="+mn-lt"/>
                          <a:ea typeface="+mn-ea"/>
                          <a:cs typeface="+mn-cs"/>
                        </a:rPr>
                        <a:t>Анара: +7 701 554 60 84</a:t>
                      </a:r>
                    </a:p>
                    <a:p>
                      <a:pPr algn="ctr"/>
                      <a:r>
                        <a:rPr lang="ru-RU" sz="1800" b="1" kern="1200" dirty="0" smtClean="0">
                          <a:solidFill>
                            <a:schemeClr val="lt1"/>
                          </a:solidFill>
                          <a:effectLst/>
                          <a:latin typeface="+mn-lt"/>
                          <a:ea typeface="+mn-ea"/>
                          <a:cs typeface="+mn-cs"/>
                        </a:rPr>
                        <a:t>Гульмира: +7 747 223 33 08</a:t>
                      </a:r>
                    </a:p>
                    <a:p>
                      <a:pPr algn="ctr"/>
                      <a:r>
                        <a:rPr lang="ru-RU" sz="1800" b="1" kern="1200" dirty="0" smtClean="0">
                          <a:solidFill>
                            <a:schemeClr val="lt1"/>
                          </a:solidFill>
                          <a:effectLst/>
                          <a:latin typeface="+mn-lt"/>
                          <a:ea typeface="+mn-ea"/>
                          <a:cs typeface="+mn-cs"/>
                        </a:rPr>
                        <a:t>+7 (727) 2704483</a:t>
                      </a:r>
                      <a:endParaRPr lang="en-US" sz="1800" b="1" kern="1200" dirty="0" smtClean="0">
                        <a:solidFill>
                          <a:schemeClr val="lt1"/>
                        </a:solidFill>
                        <a:effectLst/>
                        <a:latin typeface="+mn-lt"/>
                        <a:ea typeface="+mn-ea"/>
                        <a:cs typeface="+mn-cs"/>
                      </a:endParaRPr>
                    </a:p>
                    <a:p>
                      <a:pPr algn="ctr"/>
                      <a:r>
                        <a:rPr lang="ru-RU" sz="1800" b="1" u="none" strike="noStrike" kern="1200" dirty="0" smtClean="0">
                          <a:solidFill>
                            <a:schemeClr val="lt1"/>
                          </a:solidFill>
                          <a:effectLst/>
                          <a:latin typeface="+mn-lt"/>
                          <a:ea typeface="+mn-ea"/>
                          <a:cs typeface="+mn-cs"/>
                          <a:hlinkClick r:id="rId2"/>
                        </a:rPr>
                        <a:t>wlp@kimep.kz</a:t>
                      </a:r>
                      <a:r>
                        <a:rPr lang="ru-RU" sz="1800" b="1" kern="1200" dirty="0" smtClean="0">
                          <a:solidFill>
                            <a:schemeClr val="lt1"/>
                          </a:solidFill>
                          <a:effectLst/>
                          <a:latin typeface="+mn-lt"/>
                          <a:ea typeface="+mn-ea"/>
                          <a:cs typeface="+mn-cs"/>
                        </a:rPr>
                        <a:t> </a:t>
                      </a:r>
                    </a:p>
                    <a:p>
                      <a:endParaRPr lang="en-US" sz="1400" dirty="0"/>
                    </a:p>
                  </a:txBody>
                  <a:tcPr/>
                </a:tc>
              </a:tr>
            </a:tbl>
          </a:graphicData>
        </a:graphic>
      </p:graphicFrame>
    </p:spTree>
    <p:extLst>
      <p:ext uri="{BB962C8B-B14F-4D97-AF65-F5344CB8AC3E}">
        <p14:creationId xmlns:p14="http://schemas.microsoft.com/office/powerpoint/2010/main" val="1063288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03321816"/>
              </p:ext>
            </p:extLst>
          </p:nvPr>
        </p:nvGraphicFramePr>
        <p:xfrm>
          <a:off x="412173" y="944668"/>
          <a:ext cx="2098576" cy="2419170"/>
        </p:xfrm>
        <a:graphic>
          <a:graphicData uri="http://schemas.openxmlformats.org/drawingml/2006/table">
            <a:tbl>
              <a:tblPr firstRow="1" bandRow="1">
                <a:tableStyleId>{5C22544A-7EE6-4342-B048-85BDC9FD1C3A}</a:tableStyleId>
              </a:tblPr>
              <a:tblGrid>
                <a:gridCol w="2098576"/>
              </a:tblGrid>
              <a:tr h="2419170">
                <a:tc>
                  <a:txBody>
                    <a:bodyPr/>
                    <a:lstStyle/>
                    <a:p>
                      <a:pPr algn="ctr"/>
                      <a:r>
                        <a:rPr lang="ru-RU" sz="2000" dirty="0" smtClean="0"/>
                        <a:t>Подтверждение</a:t>
                      </a:r>
                      <a:r>
                        <a:rPr lang="ru-RU" sz="2000" baseline="0" dirty="0" smtClean="0"/>
                        <a:t> о зачислении в зарубежный вуз (</a:t>
                      </a:r>
                      <a:r>
                        <a:rPr lang="en-US" sz="2000" baseline="0" dirty="0" smtClean="0"/>
                        <a:t>acceptance letter)</a:t>
                      </a:r>
                      <a:endParaRPr lang="en-US" sz="2000" dirty="0"/>
                    </a:p>
                  </a:txBody>
                  <a:tcPr/>
                </a:tc>
              </a:tr>
            </a:tbl>
          </a:graphicData>
        </a:graphic>
      </p:graphicFrame>
      <p:sp>
        <p:nvSpPr>
          <p:cNvPr id="4" name="Title 1"/>
          <p:cNvSpPr>
            <a:spLocks noGrp="1"/>
          </p:cNvSpPr>
          <p:nvPr>
            <p:ph type="title"/>
          </p:nvPr>
        </p:nvSpPr>
        <p:spPr>
          <a:xfrm>
            <a:off x="412172" y="12812"/>
            <a:ext cx="8229600" cy="857250"/>
          </a:xfrm>
        </p:spPr>
        <p:txBody>
          <a:bodyPr>
            <a:normAutofit/>
          </a:bodyPr>
          <a:lstStyle/>
          <a:p>
            <a:r>
              <a:rPr lang="ru-RU" sz="1800" b="1" dirty="0" smtClean="0"/>
              <a:t>Условия поступления для переводных и восстанавливающихся студентов </a:t>
            </a:r>
            <a:br>
              <a:rPr lang="ru-RU" sz="1800" b="1" dirty="0" smtClean="0"/>
            </a:br>
            <a:r>
              <a:rPr lang="ru-RU" sz="1800" b="1" dirty="0" smtClean="0"/>
              <a:t>из зарубежных вузов</a:t>
            </a:r>
            <a:endParaRPr lang="en-US" sz="1800" b="1" dirty="0"/>
          </a:p>
        </p:txBody>
      </p:sp>
      <p:graphicFrame>
        <p:nvGraphicFramePr>
          <p:cNvPr id="6" name="Content Placeholder 4"/>
          <p:cNvGraphicFramePr>
            <a:graphicFrameLocks/>
          </p:cNvGraphicFramePr>
          <p:nvPr>
            <p:extLst>
              <p:ext uri="{D42A27DB-BD31-4B8C-83A1-F6EECF244321}">
                <p14:modId xmlns:p14="http://schemas.microsoft.com/office/powerpoint/2010/main" val="148210042"/>
              </p:ext>
            </p:extLst>
          </p:nvPr>
        </p:nvGraphicFramePr>
        <p:xfrm>
          <a:off x="2605271" y="962422"/>
          <a:ext cx="2916324" cy="2401416"/>
        </p:xfrm>
        <a:graphic>
          <a:graphicData uri="http://schemas.openxmlformats.org/drawingml/2006/table">
            <a:tbl>
              <a:tblPr firstRow="1" bandRow="1">
                <a:tableStyleId>{5C22544A-7EE6-4342-B048-85BDC9FD1C3A}</a:tableStyleId>
              </a:tblPr>
              <a:tblGrid>
                <a:gridCol w="2916324"/>
              </a:tblGrid>
              <a:tr h="2401416">
                <a:tc>
                  <a:txBody>
                    <a:bodyPr/>
                    <a:lstStyle/>
                    <a:p>
                      <a:pPr algn="ctr"/>
                      <a:r>
                        <a:rPr lang="ru-RU" sz="2000" b="1" i="0" u="none" strike="noStrike" kern="1200" baseline="0" dirty="0" smtClean="0">
                          <a:solidFill>
                            <a:schemeClr val="lt1"/>
                          </a:solidFill>
                          <a:latin typeface="+mn-lt"/>
                          <a:ea typeface="+mn-ea"/>
                          <a:cs typeface="+mn-cs"/>
                        </a:rPr>
                        <a:t>Официальный академический транскрипт (средний балл успеваемости должен быть равен или эквивалентен 2 из 4 или 50%) </a:t>
                      </a:r>
                      <a:endParaRPr lang="en-US" sz="2000" b="1" dirty="0"/>
                    </a:p>
                  </a:txBody>
                  <a:tcPr>
                    <a:solidFill>
                      <a:schemeClr val="accent3">
                        <a:lumMod val="75000"/>
                      </a:schemeClr>
                    </a:solidFill>
                  </a:tcPr>
                </a:tc>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744479848"/>
              </p:ext>
            </p:extLst>
          </p:nvPr>
        </p:nvGraphicFramePr>
        <p:xfrm>
          <a:off x="5594018" y="948587"/>
          <a:ext cx="3024336" cy="2415251"/>
        </p:xfrm>
        <a:graphic>
          <a:graphicData uri="http://schemas.openxmlformats.org/drawingml/2006/table">
            <a:tbl>
              <a:tblPr firstRow="1" bandRow="1">
                <a:tableStyleId>{5C22544A-7EE6-4342-B048-85BDC9FD1C3A}</a:tableStyleId>
              </a:tblPr>
              <a:tblGrid>
                <a:gridCol w="3024336"/>
              </a:tblGrid>
              <a:tr h="2415251">
                <a:tc>
                  <a:txBody>
                    <a:bodyPr/>
                    <a:lstStyle/>
                    <a:p>
                      <a:pPr algn="ctr"/>
                      <a:r>
                        <a:rPr lang="ru-RU" sz="2000" b="1" i="0" u="none" strike="noStrike" kern="1200" baseline="0" dirty="0" smtClean="0">
                          <a:solidFill>
                            <a:schemeClr val="lt1"/>
                          </a:solidFill>
                          <a:latin typeface="+mn-lt"/>
                          <a:ea typeface="+mn-ea"/>
                          <a:cs typeface="+mn-cs"/>
                        </a:rPr>
                        <a:t>Документ, подтверждающий завершение среднего образования (аттестат/диплом)</a:t>
                      </a:r>
                      <a:r>
                        <a:rPr lang="en-US" sz="2000" b="1" i="0" u="none" strike="noStrike" kern="1200" baseline="0" dirty="0" smtClean="0">
                          <a:solidFill>
                            <a:schemeClr val="lt1"/>
                          </a:solidFill>
                          <a:latin typeface="+mn-lt"/>
                          <a:ea typeface="+mn-ea"/>
                          <a:cs typeface="+mn-cs"/>
                        </a:rPr>
                        <a:t> </a:t>
                      </a:r>
                      <a:r>
                        <a:rPr lang="ru-RU" sz="2000" b="1" i="0" u="none" strike="noStrike" kern="1200" baseline="0" dirty="0" smtClean="0">
                          <a:solidFill>
                            <a:schemeClr val="lt1"/>
                          </a:solidFill>
                          <a:latin typeface="+mn-lt"/>
                          <a:ea typeface="+mn-ea"/>
                          <a:cs typeface="+mn-cs"/>
                        </a:rPr>
                        <a:t>с приложением </a:t>
                      </a:r>
                      <a:endParaRPr lang="en-US" sz="2000" b="1" dirty="0"/>
                    </a:p>
                  </a:txBody>
                  <a:tcPr>
                    <a:solidFill>
                      <a:schemeClr val="accent4">
                        <a:lumMod val="75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554302650"/>
              </p:ext>
            </p:extLst>
          </p:nvPr>
        </p:nvGraphicFramePr>
        <p:xfrm>
          <a:off x="412172" y="3474594"/>
          <a:ext cx="8120268" cy="1371600"/>
        </p:xfrm>
        <a:graphic>
          <a:graphicData uri="http://schemas.openxmlformats.org/drawingml/2006/table">
            <a:tbl>
              <a:tblPr firstRow="1" bandRow="1">
                <a:tableStyleId>{5C22544A-7EE6-4342-B048-85BDC9FD1C3A}</a:tableStyleId>
              </a:tblPr>
              <a:tblGrid>
                <a:gridCol w="8120268"/>
              </a:tblGrid>
              <a:tr h="1257396">
                <a:tc>
                  <a:txBody>
                    <a:bodyPr/>
                    <a:lstStyle/>
                    <a:p>
                      <a:pPr algn="ctr"/>
                      <a:r>
                        <a:rPr lang="ru-RU" sz="1800" b="1" kern="1200" dirty="0" smtClean="0">
                          <a:solidFill>
                            <a:schemeClr val="lt1"/>
                          </a:solidFill>
                          <a:effectLst/>
                          <a:latin typeface="+mn-lt"/>
                          <a:ea typeface="+mn-ea"/>
                          <a:cs typeface="+mn-cs"/>
                        </a:rPr>
                        <a:t>г.Алматы, 050010, Республика Казахстан</a:t>
                      </a:r>
                      <a:endParaRPr lang="en-US" sz="1800" b="1" kern="1200" dirty="0" smtClean="0">
                        <a:solidFill>
                          <a:schemeClr val="lt1"/>
                        </a:solidFill>
                        <a:effectLst/>
                        <a:latin typeface="+mn-lt"/>
                        <a:ea typeface="+mn-ea"/>
                        <a:cs typeface="+mn-cs"/>
                      </a:endParaRPr>
                    </a:p>
                    <a:p>
                      <a:pPr algn="ctr"/>
                      <a:r>
                        <a:rPr lang="ru-RU" sz="1800" b="1" kern="1200" dirty="0" smtClean="0">
                          <a:solidFill>
                            <a:schemeClr val="lt1"/>
                          </a:solidFill>
                          <a:effectLst/>
                          <a:latin typeface="+mn-lt"/>
                          <a:ea typeface="+mn-ea"/>
                          <a:cs typeface="+mn-cs"/>
                        </a:rPr>
                        <a:t>Проспект Абая 4 офис 103, 103 А, 107 -  Приемная комиссия университета КИМЭП</a:t>
                      </a:r>
                      <a:endParaRPr lang="en-US" sz="1800" b="1" kern="1200" dirty="0" smtClean="0">
                        <a:solidFill>
                          <a:schemeClr val="lt1"/>
                        </a:solidFill>
                        <a:effectLst/>
                        <a:latin typeface="+mn-lt"/>
                        <a:ea typeface="+mn-ea"/>
                        <a:cs typeface="+mn-cs"/>
                      </a:endParaRPr>
                    </a:p>
                    <a:p>
                      <a:pPr algn="ctr"/>
                      <a:r>
                        <a:rPr lang="ru-RU" sz="1800" b="1" kern="1200" dirty="0" smtClean="0">
                          <a:solidFill>
                            <a:schemeClr val="lt1"/>
                          </a:solidFill>
                          <a:effectLst/>
                          <a:latin typeface="+mn-lt"/>
                          <a:ea typeface="+mn-ea"/>
                          <a:cs typeface="+mn-cs"/>
                        </a:rPr>
                        <a:t>Контактный тел: +7 727 270 42 13, +7 707 170 42 13, </a:t>
                      </a:r>
                      <a:r>
                        <a:rPr lang="en-US" sz="1800" b="1" kern="1200" dirty="0" smtClean="0">
                          <a:solidFill>
                            <a:schemeClr val="lt1"/>
                          </a:solidFill>
                          <a:effectLst/>
                          <a:latin typeface="+mn-lt"/>
                          <a:ea typeface="+mn-ea"/>
                          <a:cs typeface="+mn-cs"/>
                          <a:hlinkClick r:id="rId2"/>
                        </a:rPr>
                        <a:t>uao@kimep.kz</a:t>
                      </a:r>
                      <a:r>
                        <a:rPr lang="en-US" sz="1800" b="1" kern="1200" dirty="0" smtClean="0">
                          <a:solidFill>
                            <a:schemeClr val="lt1"/>
                          </a:solidFill>
                          <a:effectLst/>
                          <a:latin typeface="+mn-lt"/>
                          <a:ea typeface="+mn-ea"/>
                          <a:cs typeface="+mn-cs"/>
                        </a:rPr>
                        <a:t> </a:t>
                      </a:r>
                    </a:p>
                    <a:p>
                      <a:endParaRPr lang="en-US" sz="1200" dirty="0"/>
                    </a:p>
                  </a:txBody>
                  <a:tcPr>
                    <a:solidFill>
                      <a:schemeClr val="accent2"/>
                    </a:solidFill>
                  </a:tcPr>
                </a:tc>
              </a:tr>
            </a:tbl>
          </a:graphicData>
        </a:graphic>
      </p:graphicFrame>
    </p:spTree>
    <p:extLst>
      <p:ext uri="{BB962C8B-B14F-4D97-AF65-F5344CB8AC3E}">
        <p14:creationId xmlns:p14="http://schemas.microsoft.com/office/powerpoint/2010/main" val="2511969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174"/>
            <a:ext cx="8229600" cy="707946"/>
          </a:xfrm>
        </p:spPr>
        <p:txBody>
          <a:bodyPr>
            <a:normAutofit/>
          </a:bodyPr>
          <a:lstStyle/>
          <a:p>
            <a:r>
              <a:rPr lang="ru-RU" sz="1600" b="1" dirty="0">
                <a:solidFill>
                  <a:srgbClr val="002060"/>
                </a:solidFill>
              </a:rPr>
              <a:t>Условия поступления на программы бакалавриата КИМЭП </a:t>
            </a:r>
            <a:r>
              <a:rPr lang="ru-RU" sz="1600" b="1" dirty="0" smtClean="0">
                <a:solidFill>
                  <a:srgbClr val="002060"/>
                </a:solidFill>
              </a:rPr>
              <a:t/>
            </a:r>
            <a:br>
              <a:rPr lang="ru-RU" sz="1600" b="1" dirty="0" smtClean="0">
                <a:solidFill>
                  <a:srgbClr val="002060"/>
                </a:solidFill>
              </a:rPr>
            </a:br>
            <a:r>
              <a:rPr lang="ru-RU" sz="1600" b="1" dirty="0" smtClean="0">
                <a:solidFill>
                  <a:srgbClr val="FF0000"/>
                </a:solidFill>
              </a:rPr>
              <a:t>для международных студентов</a:t>
            </a:r>
            <a:endParaRPr lang="en-US" sz="1600" dirty="0">
              <a:solidFill>
                <a:srgbClr val="FF0000"/>
              </a:solidFill>
            </a:endParaRPr>
          </a:p>
        </p:txBody>
      </p:sp>
      <p:graphicFrame>
        <p:nvGraphicFramePr>
          <p:cNvPr id="4" name="Content Placeholder 3"/>
          <p:cNvGraphicFramePr>
            <a:graphicFrameLocks noGrp="1"/>
          </p:cNvGraphicFramePr>
          <p:nvPr>
            <p:ph idx="1"/>
            <p:extLst/>
          </p:nvPr>
        </p:nvGraphicFramePr>
        <p:xfrm>
          <a:off x="323528" y="931440"/>
          <a:ext cx="2340793" cy="1722120"/>
        </p:xfrm>
        <a:graphic>
          <a:graphicData uri="http://schemas.openxmlformats.org/drawingml/2006/table">
            <a:tbl>
              <a:tblPr firstRow="1" bandRow="1">
                <a:tableStyleId>{5C22544A-7EE6-4342-B048-85BDC9FD1C3A}</a:tableStyleId>
              </a:tblPr>
              <a:tblGrid>
                <a:gridCol w="2340793"/>
              </a:tblGrid>
              <a:tr h="1657909">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ru-RU" sz="1200" b="1"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u-RU" sz="1100" b="1" dirty="0" smtClean="0">
                          <a:solidFill>
                            <a:schemeClr val="bg1"/>
                          </a:solidFill>
                        </a:rPr>
                        <a:t>Аттестат о среднем образовании </a:t>
                      </a:r>
                    </a:p>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ru-RU" sz="1100" b="1"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u-RU" sz="1100" b="1" dirty="0" smtClean="0">
                          <a:solidFill>
                            <a:schemeClr val="bg1"/>
                          </a:solidFill>
                        </a:rPr>
                        <a:t>*Все предоставленные документы в приемную комиссию  должны быть на русском, казахском или английском яз.</a:t>
                      </a:r>
                    </a:p>
                    <a:p>
                      <a:endParaRPr lang="en-US" sz="1100" dirty="0" smtClean="0"/>
                    </a:p>
                    <a:p>
                      <a:endParaRPr lang="en-US" dirty="0"/>
                    </a:p>
                  </a:txBody>
                  <a:tcPr>
                    <a:solidFill>
                      <a:schemeClr val="accent4">
                        <a:lumMod val="75000"/>
                      </a:schemeClr>
                    </a:solidFill>
                  </a:tcPr>
                </a:tc>
              </a:tr>
            </a:tbl>
          </a:graphicData>
        </a:graphic>
      </p:graphicFrame>
      <p:graphicFrame>
        <p:nvGraphicFramePr>
          <p:cNvPr id="5" name="Content Placeholder 3"/>
          <p:cNvGraphicFramePr>
            <a:graphicFrameLocks/>
          </p:cNvGraphicFramePr>
          <p:nvPr>
            <p:extLst/>
          </p:nvPr>
        </p:nvGraphicFramePr>
        <p:xfrm>
          <a:off x="2827775" y="931441"/>
          <a:ext cx="2952328" cy="1716748"/>
        </p:xfrm>
        <a:graphic>
          <a:graphicData uri="http://schemas.openxmlformats.org/drawingml/2006/table">
            <a:tbl>
              <a:tblPr firstRow="1" bandRow="1">
                <a:tableStyleId>{5C22544A-7EE6-4342-B048-85BDC9FD1C3A}</a:tableStyleId>
              </a:tblPr>
              <a:tblGrid>
                <a:gridCol w="2952328"/>
              </a:tblGrid>
              <a:tr h="1716748">
                <a:tc>
                  <a:txBody>
                    <a:bodyPr/>
                    <a:lstStyle/>
                    <a:p>
                      <a:pPr marL="0" indent="0" algn="ctr">
                        <a:buFont typeface="Wingdings" panose="05000000000000000000" pitchFamily="2" charset="2"/>
                        <a:buNone/>
                      </a:pPr>
                      <a:endParaRPr lang="ru-RU" sz="1400" b="1" i="0" kern="1200" dirty="0" smtClean="0">
                        <a:solidFill>
                          <a:schemeClr val="lt1"/>
                        </a:solidFill>
                        <a:effectLst/>
                        <a:latin typeface="+mn-lt"/>
                        <a:ea typeface="+mn-ea"/>
                        <a:cs typeface="+mn-cs"/>
                      </a:endParaRPr>
                    </a:p>
                    <a:p>
                      <a:pPr marL="0" indent="0" algn="ctr">
                        <a:buFont typeface="Wingdings" panose="05000000000000000000" pitchFamily="2" charset="2"/>
                        <a:buNone/>
                      </a:pPr>
                      <a:r>
                        <a:rPr lang="ru-RU" sz="1400" b="1" i="0" kern="1200" dirty="0" smtClean="0">
                          <a:solidFill>
                            <a:schemeClr val="lt1"/>
                          </a:solidFill>
                          <a:effectLst/>
                          <a:latin typeface="+mn-lt"/>
                          <a:ea typeface="+mn-ea"/>
                          <a:cs typeface="+mn-cs"/>
                        </a:rPr>
                        <a:t>Прием иностранных граждан на обучение осуществляется в виде  </a:t>
                      </a:r>
                      <a:r>
                        <a:rPr lang="ru-RU" sz="1400" b="1" i="0" kern="1200" dirty="0" smtClean="0">
                          <a:solidFill>
                            <a:schemeClr val="bg1"/>
                          </a:solidFill>
                          <a:effectLst/>
                          <a:latin typeface="+mn-lt"/>
                          <a:ea typeface="+mn-ea"/>
                          <a:cs typeface="+mn-cs"/>
                        </a:rPr>
                        <a:t>собеседования</a:t>
                      </a:r>
                      <a:r>
                        <a:rPr lang="ru-RU" sz="1400" b="1" i="0" kern="1200" baseline="0" dirty="0" smtClean="0">
                          <a:solidFill>
                            <a:schemeClr val="bg1"/>
                          </a:solidFill>
                          <a:effectLst/>
                          <a:latin typeface="+mn-lt"/>
                          <a:ea typeface="+mn-ea"/>
                          <a:cs typeface="+mn-cs"/>
                        </a:rPr>
                        <a:t> (</a:t>
                      </a:r>
                      <a:r>
                        <a:rPr lang="ru-RU" sz="1400" b="1" i="0" kern="1200" baseline="0" dirty="0" smtClean="0">
                          <a:solidFill>
                            <a:schemeClr val="lt1"/>
                          </a:solidFill>
                          <a:effectLst/>
                          <a:latin typeface="+mn-lt"/>
                          <a:ea typeface="+mn-ea"/>
                          <a:cs typeface="+mn-cs"/>
                        </a:rPr>
                        <a:t>онлайн-интервью в виде вопросов*)</a:t>
                      </a:r>
                    </a:p>
                  </a:txBody>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976787386"/>
              </p:ext>
            </p:extLst>
          </p:nvPr>
        </p:nvGraphicFramePr>
        <p:xfrm>
          <a:off x="5940152" y="931440"/>
          <a:ext cx="2746648" cy="1649171"/>
        </p:xfrm>
        <a:graphic>
          <a:graphicData uri="http://schemas.openxmlformats.org/drawingml/2006/table">
            <a:tbl>
              <a:tblPr firstRow="1" bandRow="1">
                <a:tableStyleId>{5C22544A-7EE6-4342-B048-85BDC9FD1C3A}</a:tableStyleId>
              </a:tblPr>
              <a:tblGrid>
                <a:gridCol w="2746648"/>
              </a:tblGrid>
              <a:tr h="16491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i="0" kern="1200" baseline="0" dirty="0" smtClean="0">
                          <a:solidFill>
                            <a:schemeClr val="lt1"/>
                          </a:solidFill>
                          <a:effectLst/>
                          <a:latin typeface="+mn-lt"/>
                          <a:ea typeface="+mn-ea"/>
                          <a:cs typeface="+mn-cs"/>
                        </a:rPr>
                        <a:t>*Абитуриент может ответить на эти вопросы сразу после заполнения онлайн заявления или в любой другой период соответствующий требованиям подачи документов. </a:t>
                      </a:r>
                      <a:endParaRPr lang="en-US" sz="1400" b="1" dirty="0" smtClean="0"/>
                    </a:p>
                    <a:p>
                      <a:endParaRPr lang="en-US" sz="1400" dirty="0"/>
                    </a:p>
                  </a:txBody>
                  <a:tcPr>
                    <a:solidFill>
                      <a:schemeClr val="accent5">
                        <a:lumMod val="75000"/>
                      </a:schemeClr>
                    </a:solidFill>
                  </a:tcPr>
                </a:tc>
              </a:tr>
            </a:tbl>
          </a:graphicData>
        </a:graphic>
      </p:graphicFrame>
      <p:graphicFrame>
        <p:nvGraphicFramePr>
          <p:cNvPr id="8" name="Content Placeholder 3"/>
          <p:cNvGraphicFramePr>
            <a:graphicFrameLocks/>
          </p:cNvGraphicFramePr>
          <p:nvPr>
            <p:extLst/>
          </p:nvPr>
        </p:nvGraphicFramePr>
        <p:xfrm>
          <a:off x="305948" y="2792142"/>
          <a:ext cx="2373067" cy="1935480"/>
        </p:xfrm>
        <a:graphic>
          <a:graphicData uri="http://schemas.openxmlformats.org/drawingml/2006/table">
            <a:tbl>
              <a:tblPr firstRow="1" bandRow="1">
                <a:tableStyleId>{5C22544A-7EE6-4342-B048-85BDC9FD1C3A}</a:tableStyleId>
              </a:tblPr>
              <a:tblGrid>
                <a:gridCol w="2373067"/>
              </a:tblGrid>
              <a:tr h="1800200">
                <a:tc>
                  <a:txBody>
                    <a:bodyPr/>
                    <a:lstStyle/>
                    <a:p>
                      <a:pPr marL="171450" indent="-171450">
                        <a:buFont typeface="Wingdings" panose="05000000000000000000" pitchFamily="2" charset="2"/>
                        <a:buChar char="ü"/>
                      </a:pPr>
                      <a:r>
                        <a:rPr lang="ru-RU" sz="1100" b="0" i="0" kern="1200" dirty="0" smtClean="0">
                          <a:solidFill>
                            <a:schemeClr val="lt1"/>
                          </a:solidFill>
                          <a:effectLst/>
                          <a:latin typeface="+mn-lt"/>
                          <a:ea typeface="+mn-ea"/>
                          <a:cs typeface="+mn-cs"/>
                        </a:rPr>
                        <a:t>Справка о наличии/отсутствии судимости</a:t>
                      </a:r>
                    </a:p>
                    <a:p>
                      <a:pPr marL="171450" indent="-171450">
                        <a:buFont typeface="Wingdings" panose="05000000000000000000" pitchFamily="2" charset="2"/>
                        <a:buChar char="ü"/>
                      </a:pPr>
                      <a:r>
                        <a:rPr lang="ru-RU" sz="1100" b="0" i="0" kern="1200" dirty="0" smtClean="0">
                          <a:solidFill>
                            <a:schemeClr val="lt1"/>
                          </a:solidFill>
                          <a:effectLst/>
                          <a:latin typeface="+mn-lt"/>
                          <a:ea typeface="+mn-ea"/>
                          <a:cs typeface="+mn-cs"/>
                        </a:rPr>
                        <a:t>Подтверждение наличия средств в виде справки из банка (ориентировочно 3000-3500</a:t>
                      </a:r>
                      <a:r>
                        <a:rPr lang="ru-RU" sz="1100" b="0" i="0" kern="1200" baseline="0" dirty="0" smtClean="0">
                          <a:solidFill>
                            <a:schemeClr val="lt1"/>
                          </a:solidFill>
                          <a:effectLst/>
                          <a:latin typeface="+mn-lt"/>
                          <a:ea typeface="+mn-ea"/>
                          <a:cs typeface="+mn-cs"/>
                        </a:rPr>
                        <a:t> долларов)</a:t>
                      </a:r>
                    </a:p>
                    <a:p>
                      <a:pPr marL="171450" indent="-171450">
                        <a:buFont typeface="Wingdings" panose="05000000000000000000" pitchFamily="2" charset="2"/>
                        <a:buChar char="ü"/>
                      </a:pPr>
                      <a:r>
                        <a:rPr lang="ru-RU" sz="1100" b="0" i="0" kern="1200" baseline="0" dirty="0" smtClean="0">
                          <a:solidFill>
                            <a:schemeClr val="lt1"/>
                          </a:solidFill>
                          <a:effectLst/>
                          <a:latin typeface="+mn-lt"/>
                          <a:ea typeface="+mn-ea"/>
                          <a:cs typeface="+mn-cs"/>
                        </a:rPr>
                        <a:t>Студенты, получившие 100% гранты могут не предоставлять справку из банка</a:t>
                      </a:r>
                    </a:p>
                    <a:p>
                      <a:pPr marL="171450" indent="-171450">
                        <a:buFont typeface="Wingdings" panose="05000000000000000000" pitchFamily="2" charset="2"/>
                        <a:buChar char="ü"/>
                      </a:pPr>
                      <a:r>
                        <a:rPr lang="ru-RU" sz="1100" b="0" i="0" kern="1200" baseline="0" dirty="0" smtClean="0">
                          <a:solidFill>
                            <a:schemeClr val="lt1"/>
                          </a:solidFill>
                          <a:effectLst/>
                          <a:latin typeface="+mn-lt"/>
                          <a:ea typeface="+mn-ea"/>
                          <a:cs typeface="+mn-cs"/>
                        </a:rPr>
                        <a:t>Крайний срок подачи этих документов: 10 августа</a:t>
                      </a:r>
                      <a:endParaRPr lang="en-US" dirty="0"/>
                    </a:p>
                  </a:txBody>
                  <a:tcPr>
                    <a:solidFill>
                      <a:schemeClr val="accent4">
                        <a:lumMod val="75000"/>
                      </a:schemeClr>
                    </a:solidFill>
                  </a:tcPr>
                </a:tc>
              </a:tr>
            </a:tbl>
          </a:graphicData>
        </a:graphic>
      </p:graphicFrame>
      <p:graphicFrame>
        <p:nvGraphicFramePr>
          <p:cNvPr id="9" name="Content Placeholder 3"/>
          <p:cNvGraphicFramePr>
            <a:graphicFrameLocks/>
          </p:cNvGraphicFramePr>
          <p:nvPr>
            <p:extLst/>
          </p:nvPr>
        </p:nvGraphicFramePr>
        <p:xfrm>
          <a:off x="2831932" y="2792142"/>
          <a:ext cx="2952328" cy="1935480"/>
        </p:xfrm>
        <a:graphic>
          <a:graphicData uri="http://schemas.openxmlformats.org/drawingml/2006/table">
            <a:tbl>
              <a:tblPr firstRow="1" bandRow="1">
                <a:tableStyleId>{5C22544A-7EE6-4342-B048-85BDC9FD1C3A}</a:tableStyleId>
              </a:tblPr>
              <a:tblGrid>
                <a:gridCol w="2952328"/>
              </a:tblGrid>
              <a:tr h="1935480">
                <a:tc>
                  <a:txBody>
                    <a:bodyPr/>
                    <a:lstStyle/>
                    <a:p>
                      <a:pPr marL="0" indent="0" algn="l">
                        <a:buFont typeface="Wingdings" panose="05000000000000000000" pitchFamily="2" charset="2"/>
                        <a:buNone/>
                      </a:pPr>
                      <a:r>
                        <a:rPr lang="ru-RU" sz="1400" b="1" i="0" kern="1200" baseline="0" dirty="0" smtClean="0">
                          <a:solidFill>
                            <a:schemeClr val="lt1"/>
                          </a:solidFill>
                          <a:effectLst/>
                          <a:latin typeface="+mn-lt"/>
                          <a:ea typeface="+mn-ea"/>
                          <a:cs typeface="+mn-cs"/>
                        </a:rPr>
                        <a:t>Нострификация – обязательный процесс для всех международных студентов</a:t>
                      </a:r>
                    </a:p>
                    <a:p>
                      <a:pPr marL="171450" indent="-171450" algn="l">
                        <a:buFont typeface="Wingdings" panose="05000000000000000000" pitchFamily="2" charset="2"/>
                        <a:buChar char="ü"/>
                      </a:pPr>
                      <a:r>
                        <a:rPr lang="ru-RU" sz="1100" b="0" i="0" kern="1200" dirty="0" smtClean="0">
                          <a:solidFill>
                            <a:schemeClr val="lt1"/>
                          </a:solidFill>
                          <a:effectLst/>
                          <a:latin typeface="+mn-lt"/>
                          <a:ea typeface="+mn-ea"/>
                          <a:cs typeface="+mn-cs"/>
                        </a:rPr>
                        <a:t>Все документы об образовании, выданные зарубежными организациями образования должны пройти процедуру нострификации </a:t>
                      </a:r>
                    </a:p>
                    <a:p>
                      <a:pPr marL="171450" indent="-171450" algn="l">
                        <a:buFont typeface="Wingdings" panose="05000000000000000000" pitchFamily="2" charset="2"/>
                        <a:buChar char="ü"/>
                      </a:pPr>
                      <a:r>
                        <a:rPr lang="ru-RU" sz="1100" b="0" i="0" kern="1200" dirty="0" smtClean="0">
                          <a:solidFill>
                            <a:schemeClr val="lt1"/>
                          </a:solidFill>
                          <a:effectLst/>
                          <a:latin typeface="+mn-lt"/>
                          <a:ea typeface="+mn-ea"/>
                          <a:cs typeface="+mn-cs"/>
                        </a:rPr>
                        <a:t>Процедура нострификации должна быть пройдена в течение первого семестра </a:t>
                      </a:r>
                      <a:r>
                        <a:rPr lang="ru-RU" sz="1800" b="0" i="0" kern="1200" dirty="0" smtClean="0">
                          <a:solidFill>
                            <a:schemeClr val="lt1"/>
                          </a:solidFill>
                          <a:effectLst/>
                          <a:latin typeface="+mn-lt"/>
                          <a:ea typeface="+mn-ea"/>
                          <a:cs typeface="+mn-cs"/>
                        </a:rPr>
                        <a:t> </a:t>
                      </a:r>
                      <a:endParaRPr lang="ru-RU" sz="1100" b="1" i="0" kern="1200" baseline="0" dirty="0" smtClean="0">
                        <a:solidFill>
                          <a:schemeClr val="lt1"/>
                        </a:solidFill>
                        <a:effectLst/>
                        <a:latin typeface="+mn-lt"/>
                        <a:ea typeface="+mn-ea"/>
                        <a:cs typeface="+mn-cs"/>
                      </a:endParaRPr>
                    </a:p>
                  </a:txBody>
                  <a:tcPr/>
                </a:tc>
              </a:tr>
            </a:tbl>
          </a:graphicData>
        </a:graphic>
      </p:graphicFrame>
      <p:graphicFrame>
        <p:nvGraphicFramePr>
          <p:cNvPr id="10" name="Content Placeholder 3"/>
          <p:cNvGraphicFramePr>
            <a:graphicFrameLocks/>
          </p:cNvGraphicFramePr>
          <p:nvPr>
            <p:extLst>
              <p:ext uri="{D42A27DB-BD31-4B8C-83A1-F6EECF244321}">
                <p14:modId xmlns:p14="http://schemas.microsoft.com/office/powerpoint/2010/main" val="3786346829"/>
              </p:ext>
            </p:extLst>
          </p:nvPr>
        </p:nvGraphicFramePr>
        <p:xfrm>
          <a:off x="5906009" y="2792142"/>
          <a:ext cx="2746648" cy="1935480"/>
        </p:xfrm>
        <a:graphic>
          <a:graphicData uri="http://schemas.openxmlformats.org/drawingml/2006/table">
            <a:tbl>
              <a:tblPr firstRow="1" bandRow="1">
                <a:tableStyleId>{5C22544A-7EE6-4342-B048-85BDC9FD1C3A}</a:tableStyleId>
              </a:tblPr>
              <a:tblGrid>
                <a:gridCol w="2746648"/>
              </a:tblGrid>
              <a:tr h="1935480">
                <a:tc>
                  <a:txBody>
                    <a:bodyPr/>
                    <a:lstStyle/>
                    <a:p>
                      <a:r>
                        <a:rPr lang="ru-RU" sz="1200" b="1" i="0" kern="1200" dirty="0" smtClean="0">
                          <a:solidFill>
                            <a:schemeClr val="lt1"/>
                          </a:solidFill>
                          <a:effectLst/>
                          <a:latin typeface="+mn-lt"/>
                          <a:ea typeface="+mn-ea"/>
                          <a:cs typeface="+mn-cs"/>
                        </a:rPr>
                        <a:t>Касательно нострификации обращайтесь</a:t>
                      </a:r>
                      <a:r>
                        <a:rPr lang="ru-RU" sz="1200" b="1" i="0" kern="1200" baseline="0" dirty="0" smtClean="0">
                          <a:solidFill>
                            <a:schemeClr val="lt1"/>
                          </a:solidFill>
                          <a:effectLst/>
                          <a:latin typeface="+mn-lt"/>
                          <a:ea typeface="+mn-ea"/>
                          <a:cs typeface="+mn-cs"/>
                        </a:rPr>
                        <a:t> в офис регистрации: </a:t>
                      </a:r>
                    </a:p>
                    <a:p>
                      <a:endParaRPr lang="ru-RU" sz="1200" b="1" i="0" kern="1200" baseline="0" dirty="0" smtClean="0">
                        <a:solidFill>
                          <a:schemeClr val="lt1"/>
                        </a:solidFill>
                        <a:effectLst/>
                        <a:latin typeface="+mn-lt"/>
                        <a:ea typeface="+mn-ea"/>
                        <a:cs typeface="+mn-cs"/>
                      </a:endParaRPr>
                    </a:p>
                    <a:p>
                      <a:r>
                        <a:rPr lang="ru-RU" sz="1200" b="1" i="0" kern="1200" baseline="0" dirty="0" smtClean="0">
                          <a:solidFill>
                            <a:schemeClr val="lt1"/>
                          </a:solidFill>
                          <a:effectLst/>
                          <a:latin typeface="+mn-lt"/>
                          <a:ea typeface="+mn-ea"/>
                          <a:cs typeface="+mn-cs"/>
                        </a:rPr>
                        <a:t>Айнур Мухамеджанова</a:t>
                      </a:r>
                      <a:r>
                        <a:rPr lang="ru-RU" sz="1200" dirty="0" smtClean="0"/>
                        <a:t/>
                      </a:r>
                      <a:br>
                        <a:rPr lang="ru-RU" sz="1200" dirty="0" smtClean="0"/>
                      </a:br>
                      <a:r>
                        <a:rPr lang="ru-RU" sz="1200" b="0" i="0" kern="1200" dirty="0" smtClean="0">
                          <a:solidFill>
                            <a:schemeClr val="lt1"/>
                          </a:solidFill>
                          <a:effectLst/>
                          <a:latin typeface="+mn-lt"/>
                          <a:ea typeface="+mn-ea"/>
                          <a:cs typeface="+mn-cs"/>
                        </a:rPr>
                        <a:t>Старший Специалист</a:t>
                      </a:r>
                      <a:r>
                        <a:rPr lang="ru-RU" sz="1200" dirty="0" smtClean="0"/>
                        <a:t/>
                      </a:r>
                      <a:br>
                        <a:rPr lang="ru-RU" sz="1200" dirty="0" smtClean="0"/>
                      </a:br>
                      <a:r>
                        <a:rPr lang="ru-RU" sz="1200" b="0" i="0" kern="1200" dirty="0" smtClean="0">
                          <a:solidFill>
                            <a:schemeClr val="lt1"/>
                          </a:solidFill>
                          <a:effectLst/>
                          <a:latin typeface="+mn-lt"/>
                          <a:ea typeface="+mn-ea"/>
                          <a:cs typeface="+mn-cs"/>
                        </a:rPr>
                        <a:t>Офис Регистратуры,</a:t>
                      </a:r>
                      <a:r>
                        <a:rPr lang="ru-RU" sz="1200" dirty="0" smtClean="0"/>
                        <a:t/>
                      </a:r>
                      <a:br>
                        <a:rPr lang="ru-RU" sz="1200" dirty="0" smtClean="0"/>
                      </a:br>
                      <a:r>
                        <a:rPr lang="ru-RU" sz="1200" b="0" i="0" kern="1200" dirty="0" smtClean="0">
                          <a:solidFill>
                            <a:schemeClr val="lt1"/>
                          </a:solidFill>
                          <a:effectLst/>
                          <a:latin typeface="+mn-lt"/>
                          <a:ea typeface="+mn-ea"/>
                          <a:cs typeface="+mn-cs"/>
                        </a:rPr>
                        <a:t>Тел: 8 (727) 270-43-14 (3239)</a:t>
                      </a:r>
                      <a:r>
                        <a:rPr lang="ru-RU" sz="1200" dirty="0" smtClean="0"/>
                        <a:t/>
                      </a:r>
                      <a:br>
                        <a:rPr lang="ru-RU" sz="1200" dirty="0" smtClean="0"/>
                      </a:br>
                      <a:r>
                        <a:rPr lang="ru-RU" sz="1200" b="0" i="0" kern="1200" dirty="0" smtClean="0">
                          <a:solidFill>
                            <a:schemeClr val="lt1"/>
                          </a:solidFill>
                          <a:effectLst/>
                          <a:latin typeface="+mn-lt"/>
                          <a:ea typeface="+mn-ea"/>
                          <a:cs typeface="+mn-cs"/>
                        </a:rPr>
                        <a:t>E-mail: </a:t>
                      </a:r>
                      <a:r>
                        <a:rPr lang="ru-RU" sz="1200" b="0" i="0" kern="1200" dirty="0" smtClean="0">
                          <a:solidFill>
                            <a:schemeClr val="lt1"/>
                          </a:solidFill>
                          <a:effectLst/>
                          <a:latin typeface="+mn-lt"/>
                          <a:ea typeface="+mn-ea"/>
                          <a:cs typeface="+mn-cs"/>
                          <a:hlinkClick r:id="rId2"/>
                        </a:rPr>
                        <a:t>ainur@kimep.kz</a:t>
                      </a:r>
                      <a:endParaRPr lang="en-US" sz="1200" dirty="0"/>
                    </a:p>
                  </a:txBody>
                  <a:tcPr>
                    <a:solidFill>
                      <a:schemeClr val="accent5">
                        <a:lumMod val="75000"/>
                      </a:schemeClr>
                    </a:solidFill>
                  </a:tcPr>
                </a:tc>
              </a:tr>
            </a:tbl>
          </a:graphicData>
        </a:graphic>
      </p:graphicFrame>
    </p:spTree>
    <p:extLst>
      <p:ext uri="{BB962C8B-B14F-4D97-AF65-F5344CB8AC3E}">
        <p14:creationId xmlns:p14="http://schemas.microsoft.com/office/powerpoint/2010/main" val="2344110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602" y="0"/>
            <a:ext cx="8229600" cy="857250"/>
          </a:xfrm>
        </p:spPr>
        <p:txBody>
          <a:bodyPr>
            <a:normAutofit/>
          </a:bodyPr>
          <a:lstStyle/>
          <a:p>
            <a:r>
              <a:rPr lang="ru-RU" sz="3200" b="1" dirty="0" smtClean="0"/>
              <a:t>Академические программы бакалавриата </a:t>
            </a:r>
            <a:endParaRPr lang="en-US" sz="3200" b="1" dirty="0"/>
          </a:p>
        </p:txBody>
      </p:sp>
      <p:graphicFrame>
        <p:nvGraphicFramePr>
          <p:cNvPr id="4" name="Content Placeholder 3"/>
          <p:cNvGraphicFramePr>
            <a:graphicFrameLocks noGrp="1"/>
          </p:cNvGraphicFramePr>
          <p:nvPr>
            <p:ph idx="1"/>
            <p:extLst/>
          </p:nvPr>
        </p:nvGraphicFramePr>
        <p:xfrm>
          <a:off x="275601" y="916734"/>
          <a:ext cx="4172567" cy="500409"/>
        </p:xfrm>
        <a:graphic>
          <a:graphicData uri="http://schemas.openxmlformats.org/drawingml/2006/table">
            <a:tbl>
              <a:tblPr firstRow="1" bandRow="1">
                <a:tableStyleId>{5C22544A-7EE6-4342-B048-85BDC9FD1C3A}</a:tableStyleId>
              </a:tblPr>
              <a:tblGrid>
                <a:gridCol w="4172567"/>
              </a:tblGrid>
              <a:tr h="500409">
                <a:tc>
                  <a:txBody>
                    <a:bodyPr/>
                    <a:lstStyle/>
                    <a:p>
                      <a:r>
                        <a:rPr lang="ru-RU" sz="2000" baseline="0" dirty="0" smtClean="0"/>
                        <a:t>ВСЕГО: 14 программ бакалавриата</a:t>
                      </a:r>
                      <a:endParaRPr lang="en-US" sz="2000" dirty="0"/>
                    </a:p>
                  </a:txBody>
                  <a:tcPr>
                    <a:solidFill>
                      <a:schemeClr val="accent1">
                        <a:lumMod val="75000"/>
                      </a:schemeClr>
                    </a:solidFill>
                  </a:tcPr>
                </a:tc>
              </a:tr>
            </a:tbl>
          </a:graphicData>
        </a:graphic>
      </p:graphicFrame>
      <p:graphicFrame>
        <p:nvGraphicFramePr>
          <p:cNvPr id="5" name="Table 4"/>
          <p:cNvGraphicFramePr>
            <a:graphicFrameLocks noGrp="1"/>
          </p:cNvGraphicFramePr>
          <p:nvPr>
            <p:extLst/>
          </p:nvPr>
        </p:nvGraphicFramePr>
        <p:xfrm>
          <a:off x="275602" y="1494869"/>
          <a:ext cx="2160240" cy="3240360"/>
        </p:xfrm>
        <a:graphic>
          <a:graphicData uri="http://schemas.openxmlformats.org/drawingml/2006/table">
            <a:tbl>
              <a:tblPr firstRow="1" bandRow="1">
                <a:tableStyleId>{5C22544A-7EE6-4342-B048-85BDC9FD1C3A}</a:tableStyleId>
              </a:tblPr>
              <a:tblGrid>
                <a:gridCol w="2160240"/>
              </a:tblGrid>
              <a:tr h="3240360">
                <a:tc>
                  <a:txBody>
                    <a:bodyPr/>
                    <a:lstStyle/>
                    <a:p>
                      <a:r>
                        <a:rPr lang="ru-RU" sz="2000" dirty="0" smtClean="0"/>
                        <a:t>Факультет бизнеса</a:t>
                      </a:r>
                      <a:endParaRPr lang="en-US" sz="2000" dirty="0" smtClean="0"/>
                    </a:p>
                    <a:p>
                      <a:endParaRPr lang="ru-RU" sz="2000" dirty="0" smtClean="0"/>
                    </a:p>
                    <a:p>
                      <a:pPr marL="285750" indent="-285750">
                        <a:buFont typeface="Arial" panose="020B0604020202020204" pitchFamily="34" charset="0"/>
                        <a:buChar char="•"/>
                      </a:pPr>
                      <a:r>
                        <a:rPr lang="ru-RU" sz="1600" dirty="0" smtClean="0">
                          <a:solidFill>
                            <a:schemeClr val="tx1"/>
                          </a:solidFill>
                        </a:rPr>
                        <a:t>Учет</a:t>
                      </a:r>
                      <a:r>
                        <a:rPr lang="ru-RU" sz="1600" baseline="0" dirty="0" smtClean="0">
                          <a:solidFill>
                            <a:schemeClr val="tx1"/>
                          </a:solidFill>
                        </a:rPr>
                        <a:t> и аудит</a:t>
                      </a:r>
                    </a:p>
                    <a:p>
                      <a:pPr marL="285750" indent="-285750">
                        <a:buFont typeface="Arial" panose="020B0604020202020204" pitchFamily="34" charset="0"/>
                        <a:buChar char="•"/>
                      </a:pPr>
                      <a:r>
                        <a:rPr lang="ru-RU" sz="1600" baseline="0" dirty="0" smtClean="0">
                          <a:solidFill>
                            <a:schemeClr val="tx1"/>
                          </a:solidFill>
                        </a:rPr>
                        <a:t>Финансы</a:t>
                      </a:r>
                    </a:p>
                    <a:p>
                      <a:pPr marL="285750" indent="-285750">
                        <a:buFont typeface="Arial" panose="020B0604020202020204" pitchFamily="34" charset="0"/>
                        <a:buChar char="•"/>
                      </a:pPr>
                      <a:r>
                        <a:rPr lang="ru-RU" sz="1600" baseline="0" dirty="0" smtClean="0">
                          <a:solidFill>
                            <a:schemeClr val="tx1"/>
                          </a:solidFill>
                        </a:rPr>
                        <a:t>Маркетинг</a:t>
                      </a:r>
                    </a:p>
                    <a:p>
                      <a:pPr marL="285750" indent="-285750">
                        <a:buFont typeface="Arial" panose="020B0604020202020204" pitchFamily="34" charset="0"/>
                        <a:buChar char="•"/>
                      </a:pPr>
                      <a:r>
                        <a:rPr lang="ru-RU" sz="1600" baseline="0" dirty="0" smtClean="0">
                          <a:solidFill>
                            <a:schemeClr val="tx1"/>
                          </a:solidFill>
                        </a:rPr>
                        <a:t>Менеджмент</a:t>
                      </a:r>
                    </a:p>
                    <a:p>
                      <a:pPr marL="285750" indent="-285750">
                        <a:buFont typeface="Arial" panose="020B0604020202020204" pitchFamily="34" charset="0"/>
                        <a:buChar char="•"/>
                      </a:pPr>
                      <a:r>
                        <a:rPr lang="ru-RU" sz="1600" baseline="0" dirty="0" smtClean="0">
                          <a:solidFill>
                            <a:schemeClr val="tx1"/>
                          </a:solidFill>
                        </a:rPr>
                        <a:t>Информационные системы в бизнесе</a:t>
                      </a:r>
                      <a:endParaRPr lang="ru-RU" sz="1600" dirty="0" smtClean="0">
                        <a:solidFill>
                          <a:schemeClr val="tx1"/>
                        </a:solidFill>
                      </a:endParaRPr>
                    </a:p>
                    <a:p>
                      <a:endParaRPr lang="en-US" sz="1800" dirty="0"/>
                    </a:p>
                  </a:txBody>
                  <a:tcPr>
                    <a:solidFill>
                      <a:schemeClr val="accent2"/>
                    </a:solidFill>
                  </a:tcPr>
                </a:tc>
              </a:tr>
            </a:tbl>
          </a:graphicData>
        </a:graphic>
      </p:graphicFrame>
      <p:graphicFrame>
        <p:nvGraphicFramePr>
          <p:cNvPr id="6" name="Table 5"/>
          <p:cNvGraphicFramePr>
            <a:graphicFrameLocks noGrp="1"/>
          </p:cNvGraphicFramePr>
          <p:nvPr>
            <p:extLst/>
          </p:nvPr>
        </p:nvGraphicFramePr>
        <p:xfrm>
          <a:off x="2435842" y="1492383"/>
          <a:ext cx="2088232" cy="3240360"/>
        </p:xfrm>
        <a:graphic>
          <a:graphicData uri="http://schemas.openxmlformats.org/drawingml/2006/table">
            <a:tbl>
              <a:tblPr firstRow="1" bandRow="1">
                <a:tableStyleId>{5C22544A-7EE6-4342-B048-85BDC9FD1C3A}</a:tableStyleId>
              </a:tblPr>
              <a:tblGrid>
                <a:gridCol w="2088232"/>
              </a:tblGrid>
              <a:tr h="3240360">
                <a:tc>
                  <a:txBody>
                    <a:bodyPr/>
                    <a:lstStyle/>
                    <a:p>
                      <a:r>
                        <a:rPr lang="ru-RU" dirty="0" smtClean="0"/>
                        <a:t>Факультет социальных наук </a:t>
                      </a:r>
                      <a:endParaRPr lang="en-US" dirty="0" smtClean="0"/>
                    </a:p>
                    <a:p>
                      <a:endParaRPr lang="ru-RU" dirty="0" smtClean="0"/>
                    </a:p>
                    <a:p>
                      <a:pPr marL="285750" indent="-285750">
                        <a:buFont typeface="Arial" panose="020B0604020202020204" pitchFamily="34" charset="0"/>
                        <a:buChar char="•"/>
                      </a:pPr>
                      <a:r>
                        <a:rPr lang="ru-RU" sz="1600" dirty="0" smtClean="0">
                          <a:solidFill>
                            <a:schemeClr val="tx1"/>
                          </a:solidFill>
                        </a:rPr>
                        <a:t>Государственное и местное управление</a:t>
                      </a:r>
                    </a:p>
                    <a:p>
                      <a:pPr marL="285750" indent="-285750">
                        <a:buFont typeface="Arial" panose="020B0604020202020204" pitchFamily="34" charset="0"/>
                        <a:buChar char="•"/>
                      </a:pPr>
                      <a:r>
                        <a:rPr lang="ru-RU" sz="1600" dirty="0" smtClean="0">
                          <a:solidFill>
                            <a:schemeClr val="tx1"/>
                          </a:solidFill>
                        </a:rPr>
                        <a:t>Экономика</a:t>
                      </a:r>
                    </a:p>
                    <a:p>
                      <a:pPr marL="285750" indent="-285750">
                        <a:buFont typeface="Arial" panose="020B0604020202020204" pitchFamily="34" charset="0"/>
                        <a:buChar char="•"/>
                      </a:pPr>
                      <a:r>
                        <a:rPr lang="ru-RU" sz="1600" dirty="0" smtClean="0">
                          <a:solidFill>
                            <a:schemeClr val="tx1"/>
                          </a:solidFill>
                        </a:rPr>
                        <a:t>Журналистика</a:t>
                      </a:r>
                    </a:p>
                    <a:p>
                      <a:pPr marL="285750" indent="-285750">
                        <a:buFont typeface="Arial" panose="020B0604020202020204" pitchFamily="34" charset="0"/>
                        <a:buChar char="•"/>
                      </a:pPr>
                      <a:r>
                        <a:rPr lang="ru-RU" sz="1600" dirty="0" smtClean="0">
                          <a:solidFill>
                            <a:schemeClr val="tx1"/>
                          </a:solidFill>
                        </a:rPr>
                        <a:t>Международные</a:t>
                      </a:r>
                      <a:r>
                        <a:rPr lang="ru-RU" sz="1600" baseline="0" dirty="0" smtClean="0">
                          <a:solidFill>
                            <a:schemeClr val="tx1"/>
                          </a:solidFill>
                        </a:rPr>
                        <a:t> отношения</a:t>
                      </a:r>
                      <a:endParaRPr lang="en-US" sz="1600" dirty="0">
                        <a:solidFill>
                          <a:schemeClr val="tx1"/>
                        </a:solidFill>
                      </a:endParaRPr>
                    </a:p>
                  </a:txBody>
                  <a:tcPr>
                    <a:solidFill>
                      <a:schemeClr val="accent5">
                        <a:lumMod val="75000"/>
                      </a:schemeClr>
                    </a:solidFill>
                  </a:tcPr>
                </a:tc>
              </a:tr>
            </a:tbl>
          </a:graphicData>
        </a:graphic>
      </p:graphicFrame>
      <p:graphicFrame>
        <p:nvGraphicFramePr>
          <p:cNvPr id="7" name="Table 6"/>
          <p:cNvGraphicFramePr>
            <a:graphicFrameLocks noGrp="1"/>
          </p:cNvGraphicFramePr>
          <p:nvPr>
            <p:extLst/>
          </p:nvPr>
        </p:nvGraphicFramePr>
        <p:xfrm>
          <a:off x="4524074" y="1493889"/>
          <a:ext cx="2304256" cy="3238854"/>
        </p:xfrm>
        <a:graphic>
          <a:graphicData uri="http://schemas.openxmlformats.org/drawingml/2006/table">
            <a:tbl>
              <a:tblPr firstRow="1" bandRow="1">
                <a:tableStyleId>{5C22544A-7EE6-4342-B048-85BDC9FD1C3A}</a:tableStyleId>
              </a:tblPr>
              <a:tblGrid>
                <a:gridCol w="2304256"/>
              </a:tblGrid>
              <a:tr h="3238854">
                <a:tc>
                  <a:txBody>
                    <a:bodyPr/>
                    <a:lstStyle/>
                    <a:p>
                      <a:pPr algn="ctr"/>
                      <a:r>
                        <a:rPr lang="ru-RU" dirty="0" smtClean="0"/>
                        <a:t>Факультет гуманитарных наук и образования </a:t>
                      </a:r>
                    </a:p>
                    <a:p>
                      <a:pPr algn="ctr"/>
                      <a:endParaRPr lang="ru-RU" dirty="0" smtClean="0"/>
                    </a:p>
                    <a:p>
                      <a:pPr marL="285750" indent="-285750" algn="l">
                        <a:buFont typeface="Arial" panose="020B0604020202020204" pitchFamily="34" charset="0"/>
                        <a:buChar char="•"/>
                      </a:pPr>
                      <a:r>
                        <a:rPr lang="ru-RU" sz="1600" dirty="0" smtClean="0">
                          <a:solidFill>
                            <a:schemeClr val="tx1"/>
                          </a:solidFill>
                        </a:rPr>
                        <a:t>Иностранные языки: </a:t>
                      </a:r>
                      <a:r>
                        <a:rPr lang="en-US" sz="1600" dirty="0" smtClean="0">
                          <a:solidFill>
                            <a:schemeClr val="tx1"/>
                          </a:solidFill>
                        </a:rPr>
                        <a:t>2 </a:t>
                      </a:r>
                      <a:r>
                        <a:rPr lang="ru-RU" sz="1600" dirty="0" smtClean="0">
                          <a:solidFill>
                            <a:schemeClr val="tx1"/>
                          </a:solidFill>
                        </a:rPr>
                        <a:t>иностранных языка</a:t>
                      </a:r>
                    </a:p>
                    <a:p>
                      <a:pPr marL="285750" indent="-285750" algn="l">
                        <a:buFont typeface="Arial" panose="020B0604020202020204" pitchFamily="34" charset="0"/>
                        <a:buChar char="•"/>
                      </a:pPr>
                      <a:r>
                        <a:rPr lang="ru-RU" sz="1600" dirty="0" smtClean="0">
                          <a:solidFill>
                            <a:schemeClr val="tx1"/>
                          </a:solidFill>
                        </a:rPr>
                        <a:t>Переводческое дело</a:t>
                      </a:r>
                    </a:p>
                    <a:p>
                      <a:pPr marL="285750" indent="-285750" algn="l">
                        <a:buFont typeface="Arial" panose="020B0604020202020204" pitchFamily="34" charset="0"/>
                        <a:buChar char="•"/>
                      </a:pPr>
                      <a:r>
                        <a:rPr lang="ru-RU" sz="1600" dirty="0" smtClean="0">
                          <a:solidFill>
                            <a:schemeClr val="tx1"/>
                          </a:solidFill>
                        </a:rPr>
                        <a:t>Когнитивные науки</a:t>
                      </a:r>
                      <a:endParaRPr lang="en-US" sz="1600" dirty="0">
                        <a:solidFill>
                          <a:schemeClr val="tx1"/>
                        </a:solidFill>
                      </a:endParaRPr>
                    </a:p>
                  </a:txBody>
                  <a:tcPr>
                    <a:solidFill>
                      <a:schemeClr val="accent4">
                        <a:lumMod val="60000"/>
                        <a:lumOff val="40000"/>
                      </a:schemeClr>
                    </a:solidFill>
                  </a:tcPr>
                </a:tc>
              </a:tr>
            </a:tbl>
          </a:graphicData>
        </a:graphic>
      </p:graphicFrame>
      <p:graphicFrame>
        <p:nvGraphicFramePr>
          <p:cNvPr id="8" name="Table 7"/>
          <p:cNvGraphicFramePr>
            <a:graphicFrameLocks noGrp="1"/>
          </p:cNvGraphicFramePr>
          <p:nvPr>
            <p:extLst/>
          </p:nvPr>
        </p:nvGraphicFramePr>
        <p:xfrm>
          <a:off x="6828330" y="1492383"/>
          <a:ext cx="2000151" cy="3240360"/>
        </p:xfrm>
        <a:graphic>
          <a:graphicData uri="http://schemas.openxmlformats.org/drawingml/2006/table">
            <a:tbl>
              <a:tblPr firstRow="1" bandRow="1">
                <a:tableStyleId>{5C22544A-7EE6-4342-B048-85BDC9FD1C3A}</a:tableStyleId>
              </a:tblPr>
              <a:tblGrid>
                <a:gridCol w="2000151"/>
              </a:tblGrid>
              <a:tr h="3240360">
                <a:tc>
                  <a:txBody>
                    <a:bodyPr/>
                    <a:lstStyle/>
                    <a:p>
                      <a:endParaRPr lang="ru-RU" dirty="0" smtClean="0"/>
                    </a:p>
                    <a:p>
                      <a:pPr algn="ctr"/>
                      <a:r>
                        <a:rPr lang="ru-RU" dirty="0" smtClean="0"/>
                        <a:t>Школа права </a:t>
                      </a:r>
                    </a:p>
                    <a:p>
                      <a:pPr algn="ctr"/>
                      <a:endParaRPr lang="ru-RU" dirty="0" smtClean="0"/>
                    </a:p>
                    <a:p>
                      <a:endParaRPr lang="ru-RU" dirty="0" smtClean="0"/>
                    </a:p>
                    <a:p>
                      <a:pPr marL="285750" indent="-285750">
                        <a:buFont typeface="Arial" panose="020B0604020202020204" pitchFamily="34" charset="0"/>
                        <a:buChar char="•"/>
                      </a:pPr>
                      <a:r>
                        <a:rPr lang="ru-RU" sz="1600" dirty="0" smtClean="0">
                          <a:solidFill>
                            <a:schemeClr val="tx1"/>
                          </a:solidFill>
                        </a:rPr>
                        <a:t>Юриспруденция</a:t>
                      </a:r>
                    </a:p>
                    <a:p>
                      <a:endParaRPr lang="ru-RU" sz="1600" dirty="0" smtClean="0">
                        <a:solidFill>
                          <a:schemeClr val="tx1"/>
                        </a:solidFill>
                      </a:endParaRPr>
                    </a:p>
                    <a:p>
                      <a:pPr marL="285750" indent="-285750">
                        <a:buFont typeface="Arial" panose="020B0604020202020204" pitchFamily="34" charset="0"/>
                        <a:buChar char="•"/>
                      </a:pPr>
                      <a:r>
                        <a:rPr lang="ru-RU" sz="1600" dirty="0" smtClean="0">
                          <a:solidFill>
                            <a:schemeClr val="tx1"/>
                          </a:solidFill>
                        </a:rPr>
                        <a:t>Международное право</a:t>
                      </a:r>
                      <a:endParaRPr lang="en-US" sz="1600" dirty="0">
                        <a:solidFill>
                          <a:schemeClr val="tx1"/>
                        </a:solidFill>
                      </a:endParaRPr>
                    </a:p>
                  </a:txBody>
                  <a:tcPr>
                    <a:solidFill>
                      <a:srgbClr val="92D050"/>
                    </a:solidFill>
                  </a:tcPr>
                </a:tc>
              </a:tr>
            </a:tbl>
          </a:graphicData>
        </a:graphic>
      </p:graphicFrame>
      <p:graphicFrame>
        <p:nvGraphicFramePr>
          <p:cNvPr id="9" name="Content Placeholder 3"/>
          <p:cNvGraphicFramePr>
            <a:graphicFrameLocks/>
          </p:cNvGraphicFramePr>
          <p:nvPr>
            <p:extLst/>
          </p:nvPr>
        </p:nvGraphicFramePr>
        <p:xfrm>
          <a:off x="4448169" y="914845"/>
          <a:ext cx="4380312" cy="500409"/>
        </p:xfrm>
        <a:graphic>
          <a:graphicData uri="http://schemas.openxmlformats.org/drawingml/2006/table">
            <a:tbl>
              <a:tblPr firstRow="1" bandRow="1">
                <a:tableStyleId>{5C22544A-7EE6-4342-B048-85BDC9FD1C3A}</a:tableStyleId>
              </a:tblPr>
              <a:tblGrid>
                <a:gridCol w="4380312"/>
              </a:tblGrid>
              <a:tr h="500409">
                <a:tc>
                  <a:txBody>
                    <a:bodyPr/>
                    <a:lstStyle/>
                    <a:p>
                      <a:r>
                        <a:rPr lang="ru-RU" sz="2000" baseline="0" dirty="0" smtClean="0"/>
                        <a:t>Язык обучения: английский</a:t>
                      </a:r>
                      <a:endParaRPr lang="en-US" sz="2000" dirty="0"/>
                    </a:p>
                  </a:txBody>
                  <a:tcPr>
                    <a:solidFill>
                      <a:schemeClr val="tx2">
                        <a:lumMod val="60000"/>
                        <a:lumOff val="40000"/>
                      </a:schemeClr>
                    </a:solidFill>
                  </a:tcPr>
                </a:tc>
              </a:tr>
            </a:tbl>
          </a:graphicData>
        </a:graphic>
      </p:graphicFrame>
    </p:spTree>
    <p:extLst>
      <p:ext uri="{BB962C8B-B14F-4D97-AF65-F5344CB8AC3E}">
        <p14:creationId xmlns:p14="http://schemas.microsoft.com/office/powerpoint/2010/main" val="459210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1" y="3654"/>
            <a:ext cx="8691787" cy="546360"/>
          </a:xfrm>
        </p:spPr>
        <p:txBody>
          <a:bodyPr>
            <a:normAutofit/>
          </a:bodyPr>
          <a:lstStyle/>
          <a:p>
            <a:r>
              <a:rPr lang="ru-RU" sz="2000" b="1" dirty="0" smtClean="0"/>
              <a:t>В чем заключается уникальность академических программ КИМЭП </a:t>
            </a:r>
            <a:endParaRPr lang="en-US" sz="2000" dirty="0"/>
          </a:p>
        </p:txBody>
      </p:sp>
      <p:graphicFrame>
        <p:nvGraphicFramePr>
          <p:cNvPr id="4" name="Content Placeholder 3"/>
          <p:cNvGraphicFramePr>
            <a:graphicFrameLocks noGrp="1"/>
          </p:cNvGraphicFramePr>
          <p:nvPr>
            <p:ph idx="1"/>
            <p:extLst/>
          </p:nvPr>
        </p:nvGraphicFramePr>
        <p:xfrm>
          <a:off x="179512" y="483518"/>
          <a:ext cx="1490987" cy="4464420"/>
        </p:xfrm>
        <a:graphic>
          <a:graphicData uri="http://schemas.openxmlformats.org/drawingml/2006/table">
            <a:tbl>
              <a:tblPr firstRow="1" bandRow="1">
                <a:tableStyleId>{5C22544A-7EE6-4342-B048-85BDC9FD1C3A}</a:tableStyleId>
              </a:tblPr>
              <a:tblGrid>
                <a:gridCol w="1490987"/>
              </a:tblGrid>
              <a:tr h="4464420">
                <a:tc>
                  <a:txBody>
                    <a:bodyPr/>
                    <a:lstStyle/>
                    <a:p>
                      <a:pPr algn="l"/>
                      <a:r>
                        <a:rPr lang="ru-RU" sz="1200" dirty="0" smtClean="0"/>
                        <a:t>Наши преподаватели </a:t>
                      </a:r>
                      <a:r>
                        <a:rPr lang="ru-RU" sz="1200" b="1" kern="1200" dirty="0" smtClean="0">
                          <a:solidFill>
                            <a:schemeClr val="lt1"/>
                          </a:solidFill>
                          <a:latin typeface="+mn-lt"/>
                          <a:ea typeface="+mn-ea"/>
                          <a:cs typeface="+mn-cs"/>
                        </a:rPr>
                        <a:t>владеют не только теоретическими знаниями и навыками, но и имеют богатый практический опыт работы в индустрии</a:t>
                      </a:r>
                      <a:r>
                        <a:rPr lang="ru-RU" sz="1200" b="1" kern="1200" baseline="0" dirty="0" smtClean="0">
                          <a:solidFill>
                            <a:schemeClr val="lt1"/>
                          </a:solidFill>
                          <a:latin typeface="+mn-lt"/>
                          <a:ea typeface="+mn-ea"/>
                          <a:cs typeface="+mn-cs"/>
                        </a:rPr>
                        <a:t>. Одним из значимых  аспектов является научно-исследовательская деятельность. Их академические труды можно увидеть в признанных зарубежных изданиях.</a:t>
                      </a:r>
                      <a:endParaRPr lang="en-US" sz="1200" b="1" kern="1200" dirty="0">
                        <a:solidFill>
                          <a:schemeClr val="lt1"/>
                        </a:solidFill>
                        <a:latin typeface="+mn-lt"/>
                        <a:ea typeface="+mn-ea"/>
                        <a:cs typeface="+mn-cs"/>
                      </a:endParaRPr>
                    </a:p>
                  </a:txBody>
                  <a:tcPr/>
                </a:tc>
              </a:tr>
            </a:tbl>
          </a:graphicData>
        </a:graphic>
      </p:graphicFrame>
      <p:graphicFrame>
        <p:nvGraphicFramePr>
          <p:cNvPr id="5" name="Content Placeholder 3"/>
          <p:cNvGraphicFramePr>
            <a:graphicFrameLocks/>
          </p:cNvGraphicFramePr>
          <p:nvPr>
            <p:extLst/>
          </p:nvPr>
        </p:nvGraphicFramePr>
        <p:xfrm>
          <a:off x="1670498" y="483518"/>
          <a:ext cx="2126423" cy="1728192"/>
        </p:xfrm>
        <a:graphic>
          <a:graphicData uri="http://schemas.openxmlformats.org/drawingml/2006/table">
            <a:tbl>
              <a:tblPr firstRow="1" bandRow="1">
                <a:tableStyleId>{5C22544A-7EE6-4342-B048-85BDC9FD1C3A}</a:tableStyleId>
              </a:tblPr>
              <a:tblGrid>
                <a:gridCol w="2126423"/>
              </a:tblGrid>
              <a:tr h="1728192">
                <a:tc>
                  <a:txBody>
                    <a:bodyPr/>
                    <a:lstStyle/>
                    <a:p>
                      <a:r>
                        <a:rPr lang="ru-RU" sz="1100" b="0" i="0" kern="1200" dirty="0" smtClean="0">
                          <a:solidFill>
                            <a:schemeClr val="lt1"/>
                          </a:solidFill>
                          <a:effectLst/>
                          <a:latin typeface="+mn-lt"/>
                          <a:ea typeface="+mn-ea"/>
                          <a:cs typeface="+mn-cs"/>
                        </a:rPr>
                        <a:t>В преподавании используются лучшие современные образовательные методики,  как классической формы обучения, так и онлайн  (деловые игры, тренинги, а также сочетание индивидуальной и командной работы и многое</a:t>
                      </a:r>
                      <a:r>
                        <a:rPr lang="ru-RU" sz="1100" b="0" i="0" kern="1200" baseline="0" dirty="0" smtClean="0">
                          <a:solidFill>
                            <a:schemeClr val="lt1"/>
                          </a:solidFill>
                          <a:effectLst/>
                          <a:latin typeface="+mn-lt"/>
                          <a:ea typeface="+mn-ea"/>
                          <a:cs typeface="+mn-cs"/>
                        </a:rPr>
                        <a:t> другое</a:t>
                      </a:r>
                      <a:r>
                        <a:rPr lang="ru-RU" sz="1100" b="0" i="0" kern="1200" dirty="0" smtClean="0">
                          <a:solidFill>
                            <a:schemeClr val="lt1"/>
                          </a:solidFill>
                          <a:effectLst/>
                          <a:latin typeface="+mn-lt"/>
                          <a:ea typeface="+mn-ea"/>
                          <a:cs typeface="+mn-cs"/>
                        </a:rPr>
                        <a:t>).</a:t>
                      </a:r>
                      <a:endParaRPr lang="en-US" sz="1100" dirty="0"/>
                    </a:p>
                  </a:txBody>
                  <a:tcPr>
                    <a:solidFill>
                      <a:schemeClr val="accent2">
                        <a:lumMod val="75000"/>
                      </a:schemeClr>
                    </a:solidFill>
                  </a:tcPr>
                </a:tc>
              </a:tr>
            </a:tbl>
          </a:graphicData>
        </a:graphic>
      </p:graphicFrame>
      <p:graphicFrame>
        <p:nvGraphicFramePr>
          <p:cNvPr id="6" name="Content Placeholder 3"/>
          <p:cNvGraphicFramePr>
            <a:graphicFrameLocks/>
          </p:cNvGraphicFramePr>
          <p:nvPr>
            <p:extLst/>
          </p:nvPr>
        </p:nvGraphicFramePr>
        <p:xfrm>
          <a:off x="1661080" y="2211710"/>
          <a:ext cx="2162119" cy="1128300"/>
        </p:xfrm>
        <a:graphic>
          <a:graphicData uri="http://schemas.openxmlformats.org/drawingml/2006/table">
            <a:tbl>
              <a:tblPr firstRow="1" bandRow="1">
                <a:tableStyleId>{5C22544A-7EE6-4342-B048-85BDC9FD1C3A}</a:tableStyleId>
              </a:tblPr>
              <a:tblGrid>
                <a:gridCol w="2162119"/>
              </a:tblGrid>
              <a:tr h="1128300">
                <a:tc>
                  <a:txBody>
                    <a:bodyPr/>
                    <a:lstStyle/>
                    <a:p>
                      <a:r>
                        <a:rPr lang="ru-RU" sz="1100" dirty="0" smtClean="0"/>
                        <a:t>Налажена</a:t>
                      </a:r>
                      <a:r>
                        <a:rPr lang="ru-RU" sz="1100" baseline="0" dirty="0" smtClean="0"/>
                        <a:t> тесная связь с </a:t>
                      </a:r>
                      <a:r>
                        <a:rPr lang="ru-RU" sz="1100" dirty="0" smtClean="0"/>
                        <a:t>ведущими работодателями и выпускниками</a:t>
                      </a:r>
                      <a:r>
                        <a:rPr lang="ru-RU" sz="1100" baseline="0" dirty="0" smtClean="0"/>
                        <a:t>, которые оказывают поддержку университету и текущим студентам</a:t>
                      </a:r>
                      <a:endParaRPr lang="en-US" sz="1100" dirty="0"/>
                    </a:p>
                  </a:txBody>
                  <a:tcPr>
                    <a:solidFill>
                      <a:schemeClr val="accent6">
                        <a:lumMod val="75000"/>
                      </a:schemeClr>
                    </a:solidFill>
                  </a:tcPr>
                </a:tc>
              </a:tr>
            </a:tbl>
          </a:graphicData>
        </a:graphic>
      </p:graphicFrame>
      <p:graphicFrame>
        <p:nvGraphicFramePr>
          <p:cNvPr id="7" name="Content Placeholder 3"/>
          <p:cNvGraphicFramePr>
            <a:graphicFrameLocks/>
          </p:cNvGraphicFramePr>
          <p:nvPr>
            <p:extLst/>
          </p:nvPr>
        </p:nvGraphicFramePr>
        <p:xfrm>
          <a:off x="3824421" y="483518"/>
          <a:ext cx="1416175" cy="2540888"/>
        </p:xfrm>
        <a:graphic>
          <a:graphicData uri="http://schemas.openxmlformats.org/drawingml/2006/table">
            <a:tbl>
              <a:tblPr firstRow="1" bandRow="1">
                <a:tableStyleId>{5C22544A-7EE6-4342-B048-85BDC9FD1C3A}</a:tableStyleId>
              </a:tblPr>
              <a:tblGrid>
                <a:gridCol w="1416175"/>
              </a:tblGrid>
              <a:tr h="2540888">
                <a:tc>
                  <a:txBody>
                    <a:bodyPr/>
                    <a:lstStyle/>
                    <a:p>
                      <a:r>
                        <a:rPr lang="ru-RU" sz="1100" dirty="0" smtClean="0"/>
                        <a:t>Наряду с академической деятельностью наши преподаватели совмещают работу аналитиками, советниками, консультантами в государственных и международных организациях, так как </a:t>
                      </a:r>
                      <a:r>
                        <a:rPr lang="en-US" sz="1100" dirty="0" err="1" smtClean="0"/>
                        <a:t>Halyk</a:t>
                      </a:r>
                      <a:r>
                        <a:rPr lang="en-US" sz="1100" dirty="0" smtClean="0"/>
                        <a:t> Bank,</a:t>
                      </a:r>
                      <a:r>
                        <a:rPr lang="kk-KZ" sz="1100" baseline="0" dirty="0" smtClean="0"/>
                        <a:t> </a:t>
                      </a:r>
                      <a:r>
                        <a:rPr lang="en-US" sz="1100" baseline="0" dirty="0" smtClean="0"/>
                        <a:t>UN, World Bank, OSCE.</a:t>
                      </a:r>
                      <a:endParaRPr lang="en-US" sz="1100" dirty="0"/>
                    </a:p>
                  </a:txBody>
                  <a:tcPr>
                    <a:solidFill>
                      <a:schemeClr val="accent4">
                        <a:lumMod val="75000"/>
                      </a:schemeClr>
                    </a:solidFill>
                  </a:tcPr>
                </a:tc>
              </a:tr>
            </a:tbl>
          </a:graphicData>
        </a:graphic>
      </p:graphicFrame>
      <p:graphicFrame>
        <p:nvGraphicFramePr>
          <p:cNvPr id="8" name="Content Placeholder 3"/>
          <p:cNvGraphicFramePr>
            <a:graphicFrameLocks/>
          </p:cNvGraphicFramePr>
          <p:nvPr>
            <p:extLst/>
          </p:nvPr>
        </p:nvGraphicFramePr>
        <p:xfrm>
          <a:off x="5268095" y="483518"/>
          <a:ext cx="1863544" cy="2540888"/>
        </p:xfrm>
        <a:graphic>
          <a:graphicData uri="http://schemas.openxmlformats.org/drawingml/2006/table">
            <a:tbl>
              <a:tblPr firstRow="1" bandRow="1">
                <a:tableStyleId>{5C22544A-7EE6-4342-B048-85BDC9FD1C3A}</a:tableStyleId>
              </a:tblPr>
              <a:tblGrid>
                <a:gridCol w="1863544"/>
              </a:tblGrid>
              <a:tr h="2540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0" i="0" kern="1200" dirty="0" smtClean="0">
                          <a:solidFill>
                            <a:schemeClr val="lt1"/>
                          </a:solidFill>
                          <a:effectLst/>
                          <a:latin typeface="+mn-lt"/>
                          <a:ea typeface="+mn-ea"/>
                          <a:cs typeface="+mn-cs"/>
                        </a:rPr>
                        <a:t>Оптимальное сочетание теоретических знаний и практико-ориентированной работы.</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0" i="0" kern="1200" dirty="0" smtClean="0">
                          <a:solidFill>
                            <a:schemeClr val="lt1"/>
                          </a:solidFill>
                          <a:effectLst/>
                          <a:latin typeface="+mn-lt"/>
                          <a:ea typeface="+mn-ea"/>
                          <a:cs typeface="+mn-cs"/>
                        </a:rPr>
                        <a:t>Наши студенты проходят профессиональную   практику в различных компаниях и организациях</a:t>
                      </a:r>
                      <a:r>
                        <a:rPr lang="ru-RU" sz="1200" b="0" i="0" kern="1200" baseline="0" dirty="0" smtClean="0">
                          <a:solidFill>
                            <a:schemeClr val="lt1"/>
                          </a:solidFill>
                          <a:effectLst/>
                          <a:latin typeface="+mn-lt"/>
                          <a:ea typeface="+mn-ea"/>
                          <a:cs typeface="+mn-cs"/>
                        </a:rPr>
                        <a:t> начиная с 3го курса.</a:t>
                      </a:r>
                      <a:endParaRPr lang="ru-RU" sz="1200" b="0" i="0" kern="1200" dirty="0" smtClean="0">
                        <a:solidFill>
                          <a:schemeClr val="lt1"/>
                        </a:solidFill>
                        <a:effectLst/>
                        <a:latin typeface="+mn-lt"/>
                        <a:ea typeface="+mn-ea"/>
                        <a:cs typeface="+mn-cs"/>
                      </a:endParaRPr>
                    </a:p>
                    <a:p>
                      <a:endParaRPr lang="en-US" sz="1200" dirty="0"/>
                    </a:p>
                  </a:txBody>
                  <a:tcPr>
                    <a:solidFill>
                      <a:schemeClr val="bg2">
                        <a:lumMod val="50000"/>
                      </a:schemeClr>
                    </a:solidFill>
                  </a:tcPr>
                </a:tc>
              </a:tr>
            </a:tbl>
          </a:graphicData>
        </a:graphic>
      </p:graphicFrame>
      <p:graphicFrame>
        <p:nvGraphicFramePr>
          <p:cNvPr id="9" name="Content Placeholder 3"/>
          <p:cNvGraphicFramePr>
            <a:graphicFrameLocks/>
          </p:cNvGraphicFramePr>
          <p:nvPr>
            <p:extLst/>
          </p:nvPr>
        </p:nvGraphicFramePr>
        <p:xfrm>
          <a:off x="7131638" y="483519"/>
          <a:ext cx="1750495" cy="4461128"/>
        </p:xfrm>
        <a:graphic>
          <a:graphicData uri="http://schemas.openxmlformats.org/drawingml/2006/table">
            <a:tbl>
              <a:tblPr firstRow="1" bandRow="1">
                <a:tableStyleId>{5C22544A-7EE6-4342-B048-85BDC9FD1C3A}</a:tableStyleId>
              </a:tblPr>
              <a:tblGrid>
                <a:gridCol w="1750495"/>
              </a:tblGrid>
              <a:tr h="4461128">
                <a:tc>
                  <a:txBody>
                    <a:bodyPr/>
                    <a:lstStyle/>
                    <a:p>
                      <a:r>
                        <a:rPr lang="ru-RU" sz="1200" dirty="0" smtClean="0"/>
                        <a:t>Уникальная международная среда общения студентов, преподавателей и выпускников КИМЭП.</a:t>
                      </a:r>
                    </a:p>
                    <a:p>
                      <a:r>
                        <a:rPr lang="ru-RU" sz="1200" dirty="0" smtClean="0"/>
                        <a:t>В настоящее время КИМЭП выпустил более 1</a:t>
                      </a:r>
                      <a:r>
                        <a:rPr lang="en-US" sz="1200" dirty="0" smtClean="0"/>
                        <a:t>3</a:t>
                      </a:r>
                      <a:r>
                        <a:rPr lang="ru-RU" sz="1200" dirty="0" smtClean="0"/>
                        <a:t>.000 студентов, которые работают на ведущих позициях в зарубежных и национальных компаниях, а также продолжают свою академическую</a:t>
                      </a:r>
                      <a:r>
                        <a:rPr lang="ru-RU" sz="1200" baseline="0" dirty="0" smtClean="0"/>
                        <a:t> историю в ведущих университетах мира.</a:t>
                      </a:r>
                    </a:p>
                    <a:p>
                      <a:endParaRPr lang="en-US" sz="1200" dirty="0"/>
                    </a:p>
                  </a:txBody>
                  <a:tcPr/>
                </a:tc>
              </a:tr>
            </a:tbl>
          </a:graphicData>
        </a:graphic>
      </p:graphicFrame>
      <p:graphicFrame>
        <p:nvGraphicFramePr>
          <p:cNvPr id="10" name="Content Placeholder 3"/>
          <p:cNvGraphicFramePr>
            <a:graphicFrameLocks/>
          </p:cNvGraphicFramePr>
          <p:nvPr>
            <p:extLst/>
          </p:nvPr>
        </p:nvGraphicFramePr>
        <p:xfrm>
          <a:off x="3851920" y="3017864"/>
          <a:ext cx="1406757" cy="1935480"/>
        </p:xfrm>
        <a:graphic>
          <a:graphicData uri="http://schemas.openxmlformats.org/drawingml/2006/table">
            <a:tbl>
              <a:tblPr firstRow="1" bandRow="1">
                <a:tableStyleId>{5C22544A-7EE6-4342-B048-85BDC9FD1C3A}</a:tableStyleId>
              </a:tblPr>
              <a:tblGrid>
                <a:gridCol w="1406757"/>
              </a:tblGrid>
              <a:tr h="1920240">
                <a:tc>
                  <a:txBody>
                    <a:bodyPr/>
                    <a:lstStyle/>
                    <a:p>
                      <a:r>
                        <a:rPr lang="ru-RU" sz="1100" dirty="0" smtClean="0"/>
                        <a:t>Наши студенты участивуют в различных конкурсах,</a:t>
                      </a:r>
                      <a:r>
                        <a:rPr lang="ru-RU" sz="1100" baseline="0" dirty="0" smtClean="0"/>
                        <a:t>  таких как </a:t>
                      </a:r>
                      <a:r>
                        <a:rPr lang="en-US" sz="1100" baseline="0" dirty="0" smtClean="0"/>
                        <a:t>SFA Challenge Competition, </a:t>
                      </a:r>
                      <a:r>
                        <a:rPr lang="en-US" sz="1100" baseline="0" dirty="0" err="1" smtClean="0"/>
                        <a:t>Loreal</a:t>
                      </a:r>
                      <a:r>
                        <a:rPr lang="en-US" sz="1100" baseline="0" dirty="0" smtClean="0"/>
                        <a:t> </a:t>
                      </a:r>
                      <a:r>
                        <a:rPr lang="en-US" sz="1100" baseline="0" dirty="0" err="1" smtClean="0"/>
                        <a:t>Brandstorm</a:t>
                      </a:r>
                      <a:r>
                        <a:rPr lang="en-US" sz="1100" baseline="0" dirty="0" smtClean="0"/>
                        <a:t> </a:t>
                      </a:r>
                      <a:r>
                        <a:rPr lang="ru-RU" sz="1100" baseline="0" dirty="0" smtClean="0"/>
                        <a:t>и многих других и всегда завоевывают призовые места</a:t>
                      </a:r>
                      <a:r>
                        <a:rPr lang="ru-RU" sz="1100" dirty="0" smtClean="0"/>
                        <a:t> </a:t>
                      </a:r>
                      <a:endParaRPr lang="en-US" sz="1100" dirty="0"/>
                    </a:p>
                  </a:txBody>
                  <a:tcPr>
                    <a:solidFill>
                      <a:schemeClr val="accent5">
                        <a:lumMod val="75000"/>
                      </a:schemeClr>
                    </a:solidFill>
                  </a:tcPr>
                </a:tc>
              </a:tr>
            </a:tbl>
          </a:graphicData>
        </a:graphic>
      </p:graphicFrame>
      <p:graphicFrame>
        <p:nvGraphicFramePr>
          <p:cNvPr id="11" name="Content Placeholder 3"/>
          <p:cNvGraphicFramePr>
            <a:graphicFrameLocks/>
          </p:cNvGraphicFramePr>
          <p:nvPr>
            <p:extLst/>
          </p:nvPr>
        </p:nvGraphicFramePr>
        <p:xfrm>
          <a:off x="5258678" y="3024406"/>
          <a:ext cx="1845461" cy="1920240"/>
        </p:xfrm>
        <a:graphic>
          <a:graphicData uri="http://schemas.openxmlformats.org/drawingml/2006/table">
            <a:tbl>
              <a:tblPr firstRow="1" bandRow="1">
                <a:tableStyleId>{5C22544A-7EE6-4342-B048-85BDC9FD1C3A}</a:tableStyleId>
              </a:tblPr>
              <a:tblGrid>
                <a:gridCol w="1845461"/>
              </a:tblGrid>
              <a:tr h="1920240">
                <a:tc>
                  <a:txBody>
                    <a:bodyPr/>
                    <a:lstStyle/>
                    <a:p>
                      <a:r>
                        <a:rPr lang="ru-RU" sz="1100" b="0" i="0" kern="1200" dirty="0" smtClean="0">
                          <a:solidFill>
                            <a:schemeClr val="lt1"/>
                          </a:solidFill>
                          <a:effectLst/>
                          <a:latin typeface="+mn-lt"/>
                          <a:ea typeface="+mn-ea"/>
                          <a:cs typeface="+mn-cs"/>
                        </a:rPr>
                        <a:t>Содержание академических программ нашего</a:t>
                      </a:r>
                      <a:r>
                        <a:rPr lang="ru-RU" sz="1100" b="0" i="0" kern="1200" baseline="0" dirty="0" smtClean="0">
                          <a:solidFill>
                            <a:schemeClr val="lt1"/>
                          </a:solidFill>
                          <a:effectLst/>
                          <a:latin typeface="+mn-lt"/>
                          <a:ea typeface="+mn-ea"/>
                          <a:cs typeface="+mn-cs"/>
                        </a:rPr>
                        <a:t> университета </a:t>
                      </a:r>
                      <a:r>
                        <a:rPr lang="ru-RU" sz="1100" b="0" i="0" kern="1200" dirty="0" smtClean="0">
                          <a:solidFill>
                            <a:schemeClr val="lt1"/>
                          </a:solidFill>
                          <a:effectLst/>
                          <a:latin typeface="+mn-lt"/>
                          <a:ea typeface="+mn-ea"/>
                          <a:cs typeface="+mn-cs"/>
                        </a:rPr>
                        <a:t>соответствует текущим мировым</a:t>
                      </a:r>
                      <a:r>
                        <a:rPr lang="ru-RU" sz="1100" b="0" i="0" kern="1200" baseline="0" dirty="0" smtClean="0">
                          <a:solidFill>
                            <a:schemeClr val="lt1"/>
                          </a:solidFill>
                          <a:effectLst/>
                          <a:latin typeface="+mn-lt"/>
                          <a:ea typeface="+mn-ea"/>
                          <a:cs typeface="+mn-cs"/>
                        </a:rPr>
                        <a:t> тенденциям рынка и</a:t>
                      </a:r>
                      <a:r>
                        <a:rPr lang="ru-RU" sz="1100" b="0" i="0" kern="1200" dirty="0" smtClean="0">
                          <a:solidFill>
                            <a:schemeClr val="lt1"/>
                          </a:solidFill>
                          <a:effectLst/>
                          <a:latin typeface="+mn-lt"/>
                          <a:ea typeface="+mn-ea"/>
                          <a:cs typeface="+mn-cs"/>
                        </a:rPr>
                        <a:t> пронизано духом  бизнеса, предпринимательства и практической ориентированности.</a:t>
                      </a:r>
                      <a:endParaRPr lang="en-US" sz="1100" dirty="0"/>
                    </a:p>
                  </a:txBody>
                  <a:tcPr>
                    <a:solidFill>
                      <a:srgbClr val="00B050"/>
                    </a:solidFill>
                  </a:tcPr>
                </a:tc>
              </a:tr>
            </a:tbl>
          </a:graphicData>
        </a:graphic>
      </p:graphicFrame>
      <p:graphicFrame>
        <p:nvGraphicFramePr>
          <p:cNvPr id="12" name="Content Placeholder 3"/>
          <p:cNvGraphicFramePr>
            <a:graphicFrameLocks/>
          </p:cNvGraphicFramePr>
          <p:nvPr>
            <p:extLst/>
          </p:nvPr>
        </p:nvGraphicFramePr>
        <p:xfrm>
          <a:off x="1674303" y="3340010"/>
          <a:ext cx="2168199" cy="1598094"/>
        </p:xfrm>
        <a:graphic>
          <a:graphicData uri="http://schemas.openxmlformats.org/drawingml/2006/table">
            <a:tbl>
              <a:tblPr firstRow="1" bandRow="1">
                <a:tableStyleId>{5C22544A-7EE6-4342-B048-85BDC9FD1C3A}</a:tableStyleId>
              </a:tblPr>
              <a:tblGrid>
                <a:gridCol w="2168199"/>
              </a:tblGrid>
              <a:tr h="1598094">
                <a:tc>
                  <a:txBody>
                    <a:bodyPr/>
                    <a:lstStyle/>
                    <a:p>
                      <a:r>
                        <a:rPr lang="ru-RU" sz="1100" dirty="0" smtClean="0"/>
                        <a:t>Студенты развивают свои </a:t>
                      </a:r>
                      <a:r>
                        <a:rPr lang="en-US" sz="1100" dirty="0" smtClean="0"/>
                        <a:t>HARD SKILLS</a:t>
                      </a:r>
                      <a:r>
                        <a:rPr lang="en-US" sz="1100" baseline="0" dirty="0" smtClean="0"/>
                        <a:t> – </a:t>
                      </a:r>
                      <a:r>
                        <a:rPr lang="ru-RU" sz="1100" baseline="0" dirty="0" smtClean="0"/>
                        <a:t>профессиональные навыки и </a:t>
                      </a:r>
                      <a:r>
                        <a:rPr lang="en-US" sz="1100" baseline="0" dirty="0" smtClean="0"/>
                        <a:t>SOFT SKILLS – </a:t>
                      </a:r>
                      <a:r>
                        <a:rPr lang="ru-RU" sz="1100" baseline="0" dirty="0" smtClean="0"/>
                        <a:t>универсальные компетенции (умение работать в команде, креативность, коммуникабельность и тд)</a:t>
                      </a:r>
                      <a:endParaRPr lang="en-US" sz="1100" dirty="0"/>
                    </a:p>
                  </a:txBody>
                  <a:tcPr>
                    <a:solidFill>
                      <a:srgbClr val="00B0F0"/>
                    </a:solidFill>
                  </a:tcPr>
                </a:tc>
              </a:tr>
            </a:tbl>
          </a:graphicData>
        </a:graphic>
      </p:graphicFrame>
    </p:spTree>
    <p:extLst>
      <p:ext uri="{BB962C8B-B14F-4D97-AF65-F5344CB8AC3E}">
        <p14:creationId xmlns:p14="http://schemas.microsoft.com/office/powerpoint/2010/main" val="2714865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1470"/>
            <a:ext cx="8435280" cy="569218"/>
          </a:xfrm>
        </p:spPr>
        <p:txBody>
          <a:bodyPr>
            <a:normAutofit/>
          </a:bodyPr>
          <a:lstStyle/>
          <a:p>
            <a:r>
              <a:rPr lang="ru-RU" sz="2400" b="1" dirty="0" smtClean="0"/>
              <a:t>Факультет Бизнеса имени Бэнга</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6280623"/>
              </p:ext>
            </p:extLst>
          </p:nvPr>
        </p:nvGraphicFramePr>
        <p:xfrm>
          <a:off x="257347" y="620688"/>
          <a:ext cx="8640961" cy="4297680"/>
        </p:xfrm>
        <a:graphic>
          <a:graphicData uri="http://schemas.openxmlformats.org/drawingml/2006/table">
            <a:tbl>
              <a:tblPr firstRow="1" bandRow="1">
                <a:tableStyleId>{5C22544A-7EE6-4342-B048-85BDC9FD1C3A}</a:tableStyleId>
              </a:tblPr>
              <a:tblGrid>
                <a:gridCol w="1475276"/>
                <a:gridCol w="2286678"/>
                <a:gridCol w="2286678"/>
                <a:gridCol w="2592329"/>
              </a:tblGrid>
              <a:tr h="3600401">
                <a:tc>
                  <a:txBody>
                    <a:bodyPr/>
                    <a:lstStyle/>
                    <a:p>
                      <a:endParaRPr lang="ru-RU" dirty="0" smtClean="0">
                        <a:solidFill>
                          <a:schemeClr val="tx1"/>
                        </a:solidFill>
                      </a:endParaRPr>
                    </a:p>
                    <a:p>
                      <a:endParaRPr lang="ru-RU" dirty="0" smtClean="0">
                        <a:solidFill>
                          <a:schemeClr val="tx1"/>
                        </a:solidFill>
                      </a:endParaRPr>
                    </a:p>
                    <a:p>
                      <a:endParaRPr lang="ru-RU" dirty="0" smtClean="0">
                        <a:solidFill>
                          <a:schemeClr val="tx1"/>
                        </a:solidFill>
                      </a:endParaRPr>
                    </a:p>
                    <a:p>
                      <a:r>
                        <a:rPr lang="ru-RU" dirty="0" smtClean="0">
                          <a:solidFill>
                            <a:schemeClr val="tx1"/>
                          </a:solidFill>
                        </a:rPr>
                        <a:t>Факультет Бизнеса имени Бэнга</a:t>
                      </a:r>
                      <a:endParaRPr lang="en-US" dirty="0">
                        <a:solidFill>
                          <a:schemeClr val="tx1"/>
                        </a:solidFill>
                      </a:endParaRPr>
                    </a:p>
                  </a:txBody>
                  <a:tcPr/>
                </a:tc>
                <a:tc>
                  <a:txBody>
                    <a:bodyPr/>
                    <a:lstStyle/>
                    <a:p>
                      <a:r>
                        <a:rPr lang="ru-RU" dirty="0" smtClean="0">
                          <a:solidFill>
                            <a:schemeClr val="tx1"/>
                          </a:solidFill>
                        </a:rPr>
                        <a:t>Финансы</a:t>
                      </a:r>
                    </a:p>
                    <a:p>
                      <a:endParaRPr lang="en-US" dirty="0" smtClean="0">
                        <a:solidFill>
                          <a:schemeClr val="tx1"/>
                        </a:solidFill>
                      </a:endParaRPr>
                    </a:p>
                    <a:p>
                      <a:endParaRPr lang="ru-RU" dirty="0" smtClean="0">
                        <a:solidFill>
                          <a:schemeClr val="tx1"/>
                        </a:solidFill>
                      </a:endParaRPr>
                    </a:p>
                    <a:p>
                      <a:r>
                        <a:rPr lang="ru-RU" dirty="0" smtClean="0">
                          <a:solidFill>
                            <a:schemeClr val="tx1"/>
                          </a:solidFill>
                        </a:rPr>
                        <a:t>Бух.учет и аудит </a:t>
                      </a:r>
                      <a:endParaRPr lang="en-US" dirty="0" smtClean="0">
                        <a:solidFill>
                          <a:schemeClr val="tx1"/>
                        </a:solidFill>
                      </a:endParaRPr>
                    </a:p>
                    <a:p>
                      <a:endParaRPr lang="en-US" dirty="0" smtClean="0">
                        <a:solidFill>
                          <a:schemeClr val="tx1"/>
                        </a:solidFill>
                      </a:endParaRPr>
                    </a:p>
                    <a:p>
                      <a:endParaRPr lang="ru-RU" dirty="0" smtClean="0">
                        <a:solidFill>
                          <a:schemeClr val="tx1"/>
                        </a:solidFill>
                      </a:endParaRPr>
                    </a:p>
                    <a:p>
                      <a:r>
                        <a:rPr lang="ru-RU" dirty="0" smtClean="0">
                          <a:solidFill>
                            <a:schemeClr val="tx1"/>
                          </a:solidFill>
                        </a:rPr>
                        <a:t>Менеджмент </a:t>
                      </a:r>
                      <a:endParaRPr lang="en-US" dirty="0" smtClean="0">
                        <a:solidFill>
                          <a:schemeClr val="tx1"/>
                        </a:solidFill>
                      </a:endParaRPr>
                    </a:p>
                    <a:p>
                      <a:endParaRPr lang="en-US" dirty="0" smtClean="0">
                        <a:solidFill>
                          <a:schemeClr val="tx1"/>
                        </a:solidFill>
                      </a:endParaRPr>
                    </a:p>
                    <a:p>
                      <a:endParaRPr lang="ru-RU" dirty="0" smtClean="0">
                        <a:solidFill>
                          <a:schemeClr val="tx1"/>
                        </a:solidFill>
                      </a:endParaRPr>
                    </a:p>
                    <a:p>
                      <a:r>
                        <a:rPr lang="ru-RU" dirty="0" smtClean="0">
                          <a:solidFill>
                            <a:schemeClr val="tx1"/>
                          </a:solidFill>
                        </a:rPr>
                        <a:t>Маркетинг</a:t>
                      </a:r>
                      <a:endParaRPr lang="en-US" dirty="0">
                        <a:solidFill>
                          <a:schemeClr val="tx1"/>
                        </a:solidFill>
                      </a:endParaRPr>
                    </a:p>
                    <a:p>
                      <a:pPr marL="0" algn="l" defTabSz="914400" rtl="0" eaLnBrk="1" latinLnBrk="0" hangingPunct="1"/>
                      <a:endParaRPr lang="en-US" b="1" dirty="0" smtClean="0">
                        <a:solidFill>
                          <a:schemeClr val="tx1"/>
                        </a:solidFill>
                      </a:endParaRPr>
                    </a:p>
                    <a:p>
                      <a:pPr marL="0" algn="l" defTabSz="914400" rtl="0" eaLnBrk="1" latinLnBrk="0" hangingPunct="1"/>
                      <a:endParaRPr lang="ru-RU" b="1" dirty="0" smtClean="0">
                        <a:solidFill>
                          <a:schemeClr val="tx1"/>
                        </a:solidFill>
                      </a:endParaRPr>
                    </a:p>
                    <a:p>
                      <a:pPr marL="0" algn="l" defTabSz="914400" rtl="0" eaLnBrk="1" latinLnBrk="0" hangingPunct="1"/>
                      <a:r>
                        <a:rPr lang="ru-RU" b="1" dirty="0" smtClean="0">
                          <a:solidFill>
                            <a:schemeClr val="tx1"/>
                          </a:solidFill>
                        </a:rPr>
                        <a:t>Информационные системы в бизнесе </a:t>
                      </a:r>
                      <a:endParaRPr lang="en-US" b="1" dirty="0">
                        <a:solidFill>
                          <a:schemeClr val="tx1"/>
                        </a:solidFill>
                      </a:endParaRPr>
                    </a:p>
                  </a:txBody>
                  <a:tcPr/>
                </a:tc>
                <a:tc>
                  <a:txBody>
                    <a:bodyPr/>
                    <a:lstStyle/>
                    <a:p>
                      <a:r>
                        <a:rPr lang="ru-RU" sz="1200" dirty="0" smtClean="0"/>
                        <a:t>Корпоративные</a:t>
                      </a:r>
                      <a:r>
                        <a:rPr lang="ru-RU" sz="1200" baseline="0" dirty="0" smtClean="0"/>
                        <a:t> финансы и инвестиционный менеджмент,</a:t>
                      </a:r>
                    </a:p>
                    <a:p>
                      <a:r>
                        <a:rPr lang="ru-RU" sz="1200" baseline="0" dirty="0" smtClean="0"/>
                        <a:t>Финансовые институты и риск-менеджмент </a:t>
                      </a:r>
                      <a:endParaRPr lang="ru-RU" sz="1200" dirty="0" smtClean="0"/>
                    </a:p>
                    <a:p>
                      <a:endParaRPr lang="ru-RU" sz="1200" dirty="0" smtClean="0"/>
                    </a:p>
                    <a:p>
                      <a:r>
                        <a:rPr lang="ru-RU" sz="1200" dirty="0" smtClean="0"/>
                        <a:t>Профессиональный бухгалтер,</a:t>
                      </a:r>
                    </a:p>
                    <a:p>
                      <a:r>
                        <a:rPr lang="ru-RU" sz="1200" dirty="0" smtClean="0"/>
                        <a:t>Аудит, Налогообложение </a:t>
                      </a:r>
                    </a:p>
                    <a:p>
                      <a:endParaRPr lang="ru-RU" sz="1200" dirty="0" smtClean="0"/>
                    </a:p>
                    <a:p>
                      <a:endParaRPr lang="ru-RU" sz="1200" dirty="0" smtClean="0"/>
                    </a:p>
                    <a:p>
                      <a:r>
                        <a:rPr lang="ru-RU" sz="1200" dirty="0" smtClean="0"/>
                        <a:t>Управление человеческими ресурсами, Лидерство </a:t>
                      </a:r>
                    </a:p>
                    <a:p>
                      <a:endParaRPr lang="ru-RU" sz="1200" dirty="0" smtClean="0"/>
                    </a:p>
                    <a:p>
                      <a:endParaRPr lang="ru-RU" sz="1200" dirty="0" smtClean="0"/>
                    </a:p>
                    <a:p>
                      <a:r>
                        <a:rPr lang="ru-RU" sz="1200" dirty="0" smtClean="0"/>
                        <a:t>Маркетинговые коммуникации</a:t>
                      </a:r>
                      <a:r>
                        <a:rPr lang="ru-RU" sz="1200" baseline="0" dirty="0" smtClean="0"/>
                        <a:t> и Брендинг, Туризм и гостиничный бизнес </a:t>
                      </a:r>
                    </a:p>
                    <a:p>
                      <a:endParaRPr lang="ru-RU" sz="1200" baseline="0" dirty="0" smtClean="0"/>
                    </a:p>
                    <a:p>
                      <a:endParaRPr lang="ru-RU" sz="1200" dirty="0" smtClean="0"/>
                    </a:p>
                    <a:p>
                      <a:endParaRPr lang="ru-RU" sz="1200" dirty="0" smtClean="0"/>
                    </a:p>
                    <a:p>
                      <a:endParaRPr lang="ru-RU" sz="1200" dirty="0" smtClean="0"/>
                    </a:p>
                    <a:p>
                      <a:endParaRPr lang="ru-RU" sz="1200" dirty="0" smtClean="0"/>
                    </a:p>
                    <a:p>
                      <a:endParaRPr lang="ru-RU" sz="1200" dirty="0" smtClean="0"/>
                    </a:p>
                    <a:p>
                      <a:endParaRPr lang="en-US" sz="1200" dirty="0"/>
                    </a:p>
                  </a:txBody>
                  <a:tcPr/>
                </a:tc>
                <a:tc>
                  <a:txBody>
                    <a:bodyPr/>
                    <a:lstStyle/>
                    <a:p>
                      <a:pPr algn="ctr"/>
                      <a:endParaRPr lang="ru-RU" sz="1800" b="1" dirty="0" smtClean="0">
                        <a:solidFill>
                          <a:schemeClr val="tx1"/>
                        </a:solidFill>
                      </a:endParaRPr>
                    </a:p>
                    <a:p>
                      <a:pPr algn="ctr"/>
                      <a:endParaRPr lang="ru-RU" sz="1800" b="1" dirty="0" smtClean="0">
                        <a:solidFill>
                          <a:schemeClr val="tx1"/>
                        </a:solidFill>
                      </a:endParaRPr>
                    </a:p>
                    <a:p>
                      <a:pPr algn="ctr"/>
                      <a:endParaRPr lang="ru-RU" sz="1800" b="1" dirty="0" smtClean="0">
                        <a:solidFill>
                          <a:schemeClr val="tx1"/>
                        </a:solidFill>
                      </a:endParaRPr>
                    </a:p>
                    <a:p>
                      <a:pPr algn="ctr"/>
                      <a:r>
                        <a:rPr lang="ru-RU" sz="1800" b="1" dirty="0" smtClean="0">
                          <a:solidFill>
                            <a:schemeClr val="tx1"/>
                          </a:solidFill>
                        </a:rPr>
                        <a:t>По вопросам</a:t>
                      </a:r>
                      <a:r>
                        <a:rPr lang="ru-RU" sz="1800" b="1" baseline="0" dirty="0" smtClean="0">
                          <a:solidFill>
                            <a:schemeClr val="tx1"/>
                          </a:solidFill>
                        </a:rPr>
                        <a:t> академического характера необходимо обращаться к менеджеру факультета: </a:t>
                      </a:r>
                    </a:p>
                    <a:p>
                      <a:pPr algn="ctr"/>
                      <a:r>
                        <a:rPr lang="ru-RU" sz="1800" b="1" baseline="0" dirty="0" smtClean="0">
                          <a:solidFill>
                            <a:schemeClr val="tx1"/>
                          </a:solidFill>
                        </a:rPr>
                        <a:t>Алтынай Турсун, </a:t>
                      </a:r>
                    </a:p>
                    <a:p>
                      <a:pPr algn="ctr"/>
                      <a:r>
                        <a:rPr lang="en-US" sz="2000" b="0" i="0" kern="1200" dirty="0" smtClean="0">
                          <a:solidFill>
                            <a:schemeClr val="lt1"/>
                          </a:solidFill>
                          <a:effectLst/>
                          <a:latin typeface="+mn-lt"/>
                          <a:ea typeface="+mn-ea"/>
                          <a:cs typeface="+mn-cs"/>
                          <a:hlinkClick r:id="rId2"/>
                        </a:rPr>
                        <a:t>bcb-upm@kimep.kz</a:t>
                      </a:r>
                      <a:endParaRPr lang="ru-RU" sz="2000" b="0" i="0" kern="1200" dirty="0" smtClean="0">
                        <a:solidFill>
                          <a:schemeClr val="lt1"/>
                        </a:solidFill>
                        <a:effectLst/>
                        <a:latin typeface="+mn-lt"/>
                        <a:ea typeface="+mn-ea"/>
                        <a:cs typeface="+mn-cs"/>
                      </a:endParaRPr>
                    </a:p>
                    <a:p>
                      <a:pPr algn="ctr"/>
                      <a:r>
                        <a:rPr lang="en-US" sz="2000" b="0" i="0" kern="1200" dirty="0" smtClean="0">
                          <a:solidFill>
                            <a:schemeClr val="lt1"/>
                          </a:solidFill>
                          <a:effectLst/>
                          <a:latin typeface="+mn-lt"/>
                          <a:ea typeface="+mn-ea"/>
                          <a:cs typeface="+mn-cs"/>
                        </a:rPr>
                        <a:t>270-44-40</a:t>
                      </a:r>
                      <a:r>
                        <a:rPr lang="ru-RU" sz="3200" b="0" i="0" kern="1200" dirty="0" smtClean="0">
                          <a:solidFill>
                            <a:schemeClr val="lt1"/>
                          </a:solidFill>
                          <a:effectLst/>
                          <a:latin typeface="+mn-lt"/>
                          <a:ea typeface="+mn-ea"/>
                          <a:cs typeface="+mn-cs"/>
                        </a:rPr>
                        <a:t> </a:t>
                      </a:r>
                      <a:r>
                        <a:rPr lang="ru-RU" sz="2000" b="0" i="0" kern="1200" dirty="0" smtClean="0">
                          <a:solidFill>
                            <a:schemeClr val="lt1"/>
                          </a:solidFill>
                          <a:effectLst/>
                          <a:latin typeface="+mn-lt"/>
                          <a:ea typeface="+mn-ea"/>
                          <a:cs typeface="+mn-cs"/>
                        </a:rPr>
                        <a:t>(вн.2115)</a:t>
                      </a:r>
                    </a:p>
                    <a:p>
                      <a:endParaRPr lang="en-US" dirty="0">
                        <a:solidFill>
                          <a:schemeClr val="tx1"/>
                        </a:solidFill>
                      </a:endParaRPr>
                    </a:p>
                  </a:txBody>
                  <a:tcPr/>
                </a:tc>
              </a:tr>
            </a:tbl>
          </a:graphicData>
        </a:graphic>
      </p:graphicFrame>
      <p:sp>
        <p:nvSpPr>
          <p:cNvPr id="6" name="Rectangle 5"/>
          <p:cNvSpPr/>
          <p:nvPr/>
        </p:nvSpPr>
        <p:spPr>
          <a:xfrm>
            <a:off x="251520" y="4299942"/>
            <a:ext cx="8435280" cy="369332"/>
          </a:xfrm>
          <a:prstGeom prst="rect">
            <a:avLst/>
          </a:prstGeom>
        </p:spPr>
        <p:txBody>
          <a:bodyPr wrap="square">
            <a:spAutoFit/>
          </a:bodyPr>
          <a:lstStyle/>
          <a:p>
            <a:r>
              <a:rPr lang="ru-RU" dirty="0" smtClean="0">
                <a:solidFill>
                  <a:schemeClr val="tx2"/>
                </a:solidFill>
              </a:rPr>
              <a:t>                                                                         </a:t>
            </a:r>
            <a:r>
              <a:rPr lang="ru-RU" sz="1050" dirty="0" smtClean="0">
                <a:solidFill>
                  <a:schemeClr val="tx2"/>
                </a:solidFill>
              </a:rPr>
              <a:t>  </a:t>
            </a:r>
            <a:endParaRPr lang="ru-RU" sz="1050" dirty="0">
              <a:solidFill>
                <a:schemeClr val="tx2"/>
              </a:solidFill>
            </a:endParaRPr>
          </a:p>
        </p:txBody>
      </p:sp>
    </p:spTree>
    <p:extLst>
      <p:ext uri="{BB962C8B-B14F-4D97-AF65-F5344CB8AC3E}">
        <p14:creationId xmlns:p14="http://schemas.microsoft.com/office/powerpoint/2010/main" val="3309363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33971"/>
            <a:ext cx="8427216" cy="565571"/>
          </a:xfrm>
        </p:spPr>
        <p:txBody>
          <a:bodyPr>
            <a:normAutofit/>
          </a:bodyPr>
          <a:lstStyle/>
          <a:p>
            <a:r>
              <a:rPr lang="ru-RU" sz="2400" b="1" dirty="0" smtClean="0"/>
              <a:t>Факультет социальных наук</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7830926"/>
              </p:ext>
            </p:extLst>
          </p:nvPr>
        </p:nvGraphicFramePr>
        <p:xfrm>
          <a:off x="251520" y="699542"/>
          <a:ext cx="8784976" cy="3960440"/>
        </p:xfrm>
        <a:graphic>
          <a:graphicData uri="http://schemas.openxmlformats.org/drawingml/2006/table">
            <a:tbl>
              <a:tblPr firstRow="1" bandRow="1">
                <a:tableStyleId>{5C22544A-7EE6-4342-B048-85BDC9FD1C3A}</a:tableStyleId>
              </a:tblPr>
              <a:tblGrid>
                <a:gridCol w="1349878"/>
                <a:gridCol w="2624761"/>
                <a:gridCol w="2699755"/>
                <a:gridCol w="2110582"/>
              </a:tblGrid>
              <a:tr h="39604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rPr>
                        <a:t>Факультет Социальных наук </a:t>
                      </a:r>
                      <a:endParaRPr lang="en-US" sz="1600" dirty="0" smtClean="0">
                        <a:solidFill>
                          <a:schemeClr val="tx1"/>
                        </a:solidFill>
                      </a:endParaRPr>
                    </a:p>
                    <a:p>
                      <a:endParaRPr lang="en-US" sz="1600" dirty="0">
                        <a:solidFill>
                          <a:schemeClr val="tx1"/>
                        </a:solidFill>
                      </a:endParaRPr>
                    </a:p>
                    <a:p>
                      <a:pPr marL="0" algn="l" defTabSz="914400" rtl="0" eaLnBrk="1" latinLnBrk="0" hangingPunct="1"/>
                      <a:endParaRPr lang="en-US" sz="1600" b="1" dirty="0">
                        <a:solidFill>
                          <a:schemeClr val="tx1"/>
                        </a:solidFill>
                      </a:endParaRPr>
                    </a:p>
                  </a:txBody>
                  <a:tcPr>
                    <a:solidFill>
                      <a:schemeClr val="accent3"/>
                    </a:solidFill>
                  </a:tcPr>
                </a:tc>
                <a:tc>
                  <a:txBody>
                    <a:bodyPr/>
                    <a:lstStyle/>
                    <a:p>
                      <a:r>
                        <a:rPr lang="ru-RU" sz="1600" dirty="0" smtClean="0">
                          <a:solidFill>
                            <a:schemeClr val="tx1"/>
                          </a:solidFill>
                        </a:rPr>
                        <a:t>Экономика</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Государственное и местное управление</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Международные отношения</a:t>
                      </a:r>
                      <a:endParaRPr lang="en-US" sz="1600" b="1" dirty="0" smtClean="0">
                        <a:solidFill>
                          <a:schemeClr val="tx1"/>
                        </a:solidFill>
                      </a:endParaRPr>
                    </a:p>
                    <a:p>
                      <a:pPr marL="0" algn="l" defTabSz="914400" rtl="0" eaLnBrk="1" latinLnBrk="0" hangingPunct="1"/>
                      <a:endParaRPr lang="en-US" sz="1600" b="1" dirty="0" smtClean="0">
                        <a:solidFill>
                          <a:schemeClr val="tx1"/>
                        </a:solidFill>
                      </a:endParaRPr>
                    </a:p>
                    <a:p>
                      <a:pPr marL="0" algn="l" defTabSz="914400" rtl="0" eaLnBrk="1" latinLnBrk="0" hangingPunct="1"/>
                      <a:endParaRPr lang="en-US" sz="1600" b="1" dirty="0" smtClean="0">
                        <a:solidFill>
                          <a:schemeClr val="tx1"/>
                        </a:solidFill>
                      </a:endParaRPr>
                    </a:p>
                    <a:p>
                      <a:pPr marL="0" algn="l" defTabSz="914400" rtl="0" eaLnBrk="1" latinLnBrk="0" hangingPunct="1"/>
                      <a:endParaRPr lang="en-US" sz="1600" b="1" dirty="0" smtClean="0">
                        <a:solidFill>
                          <a:schemeClr val="tx1"/>
                        </a:solidFill>
                      </a:endParaRPr>
                    </a:p>
                    <a:p>
                      <a:pPr marL="0" algn="l" defTabSz="914400" rtl="0" eaLnBrk="1" latinLnBrk="0" hangingPunct="1"/>
                      <a:r>
                        <a:rPr lang="ru-RU" sz="1600" b="1" dirty="0" smtClean="0">
                          <a:solidFill>
                            <a:schemeClr val="tx1"/>
                          </a:solidFill>
                        </a:rPr>
                        <a:t>Журналистика</a:t>
                      </a:r>
                      <a:endParaRPr lang="en-US" sz="16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baseline="0" dirty="0" smtClean="0">
                        <a:solidFill>
                          <a:srgbClr val="FF0000"/>
                        </a:solidFill>
                      </a:endParaRPr>
                    </a:p>
                    <a:p>
                      <a:pPr marL="0" algn="l" defTabSz="914400" rtl="0" eaLnBrk="1" latinLnBrk="0" hangingPunct="1"/>
                      <a:endParaRPr lang="en-US" sz="1600" b="1" dirty="0">
                        <a:solidFill>
                          <a:schemeClr val="tx1"/>
                        </a:solidFill>
                      </a:endParaRPr>
                    </a:p>
                  </a:txBody>
                  <a:tcPr>
                    <a:solidFill>
                      <a:schemeClr val="accent3"/>
                    </a:solidFill>
                  </a:tcPr>
                </a:tc>
                <a:tc>
                  <a:txBody>
                    <a:bodyPr/>
                    <a:lstStyle/>
                    <a:p>
                      <a:r>
                        <a:rPr lang="ru-RU" sz="1200" dirty="0" smtClean="0">
                          <a:solidFill>
                            <a:schemeClr val="bg1"/>
                          </a:solidFill>
                        </a:rPr>
                        <a:t>Финансовая экономика,</a:t>
                      </a:r>
                    </a:p>
                    <a:p>
                      <a:r>
                        <a:rPr lang="ru-RU" sz="1200" dirty="0" smtClean="0">
                          <a:solidFill>
                            <a:schemeClr val="bg1"/>
                          </a:solidFill>
                        </a:rPr>
                        <a:t>Бизнес экономика</a:t>
                      </a:r>
                    </a:p>
                    <a:p>
                      <a:r>
                        <a:rPr lang="ru-RU" sz="1200" dirty="0" smtClean="0">
                          <a:solidFill>
                            <a:schemeClr val="bg1"/>
                          </a:solidFill>
                        </a:rPr>
                        <a:t>Государственная политика </a:t>
                      </a:r>
                    </a:p>
                    <a:p>
                      <a:endParaRPr lang="ru-RU" sz="1200" dirty="0" smtClean="0">
                        <a:solidFill>
                          <a:schemeClr val="tx1"/>
                        </a:solidFill>
                      </a:endParaRPr>
                    </a:p>
                    <a:p>
                      <a:endParaRPr lang="ru-RU" sz="1200" dirty="0" smtClean="0">
                        <a:solidFill>
                          <a:schemeClr val="tx1"/>
                        </a:solidFill>
                      </a:endParaRPr>
                    </a:p>
                    <a:p>
                      <a:r>
                        <a:rPr lang="ru-RU" sz="1200" dirty="0" smtClean="0">
                          <a:solidFill>
                            <a:schemeClr val="bg1"/>
                          </a:solidFill>
                        </a:rPr>
                        <a:t>Финансовый менеджмент</a:t>
                      </a:r>
                    </a:p>
                    <a:p>
                      <a:r>
                        <a:rPr lang="ru-RU" sz="1200" dirty="0" smtClean="0">
                          <a:solidFill>
                            <a:schemeClr val="bg1"/>
                          </a:solidFill>
                        </a:rPr>
                        <a:t>Государственная политика и управление </a:t>
                      </a:r>
                    </a:p>
                    <a:p>
                      <a:r>
                        <a:rPr lang="ru-RU" sz="1200" dirty="0" smtClean="0">
                          <a:solidFill>
                            <a:schemeClr val="bg1"/>
                          </a:solidFill>
                        </a:rPr>
                        <a:t>Управление и право</a:t>
                      </a:r>
                    </a:p>
                    <a:p>
                      <a:endParaRPr lang="ru-RU" sz="1200" dirty="0" smtClean="0">
                        <a:solidFill>
                          <a:schemeClr val="tx1"/>
                        </a:solidFill>
                      </a:endParaRPr>
                    </a:p>
                    <a:p>
                      <a:endParaRPr lang="ru-RU" sz="1200" dirty="0" smtClean="0">
                        <a:solidFill>
                          <a:schemeClr val="tx1"/>
                        </a:solidFill>
                      </a:endParaRPr>
                    </a:p>
                    <a:p>
                      <a:r>
                        <a:rPr lang="ru-RU" sz="1200" dirty="0" smtClean="0">
                          <a:solidFill>
                            <a:schemeClr val="bg1"/>
                          </a:solidFill>
                        </a:rPr>
                        <a:t>Глобальная безопасность и международные вопросы</a:t>
                      </a:r>
                    </a:p>
                    <a:p>
                      <a:r>
                        <a:rPr lang="ru-RU" sz="1200" dirty="0" smtClean="0">
                          <a:solidFill>
                            <a:schemeClr val="bg1"/>
                          </a:solidFill>
                        </a:rPr>
                        <a:t>Региональные исследования и энергетическая политика </a:t>
                      </a:r>
                    </a:p>
                    <a:p>
                      <a:endParaRPr lang="ru-RU" sz="1200" dirty="0" smtClean="0">
                        <a:solidFill>
                          <a:schemeClr val="tx1"/>
                        </a:solidFill>
                      </a:endParaRPr>
                    </a:p>
                    <a:p>
                      <a:endParaRPr lang="ru-RU" sz="1200" dirty="0" smtClean="0">
                        <a:solidFill>
                          <a:schemeClr val="tx1"/>
                        </a:solidFill>
                      </a:endParaRPr>
                    </a:p>
                    <a:p>
                      <a:r>
                        <a:rPr lang="ru-RU" sz="1200" dirty="0" smtClean="0">
                          <a:solidFill>
                            <a:schemeClr val="bg1"/>
                          </a:solidFill>
                        </a:rPr>
                        <a:t>Медиа-менеджмент </a:t>
                      </a:r>
                    </a:p>
                    <a:p>
                      <a:r>
                        <a:rPr lang="ru-RU" sz="1200" dirty="0" smtClean="0">
                          <a:solidFill>
                            <a:schemeClr val="bg1"/>
                          </a:solidFill>
                        </a:rPr>
                        <a:t>Связи с общественностью </a:t>
                      </a:r>
                      <a:endParaRPr lang="en-US" sz="1200" dirty="0">
                        <a:solidFill>
                          <a:schemeClr val="bg1"/>
                        </a:solidFill>
                      </a:endParaRPr>
                    </a:p>
                  </a:txBody>
                  <a:tcPr>
                    <a:solidFill>
                      <a:schemeClr val="accent3"/>
                    </a:solidFill>
                  </a:tcPr>
                </a:tc>
                <a:tc>
                  <a:txBody>
                    <a:bodyPr/>
                    <a:lstStyle/>
                    <a:p>
                      <a:endParaRPr lang="ru-RU" sz="1100" b="1" dirty="0" smtClean="0">
                        <a:solidFill>
                          <a:schemeClr val="tx1"/>
                        </a:solidFill>
                      </a:endParaRPr>
                    </a:p>
                    <a:p>
                      <a:endParaRPr lang="ru-RU" sz="1100" b="1" dirty="0" smtClean="0">
                        <a:solidFill>
                          <a:schemeClr val="tx1"/>
                        </a:solidFill>
                      </a:endParaRPr>
                    </a:p>
                    <a:p>
                      <a:endParaRPr lang="ru-RU" sz="1100" b="1" dirty="0" smtClean="0">
                        <a:solidFill>
                          <a:schemeClr val="tx1"/>
                        </a:solidFill>
                      </a:endParaRPr>
                    </a:p>
                    <a:p>
                      <a:endParaRPr lang="ru-RU" sz="1100" b="1" dirty="0" smtClean="0">
                        <a:solidFill>
                          <a:schemeClr val="tx1"/>
                        </a:solidFill>
                      </a:endParaRPr>
                    </a:p>
                    <a:p>
                      <a:endParaRPr lang="ru-RU" sz="1100" b="1" dirty="0" smtClean="0">
                        <a:solidFill>
                          <a:schemeClr val="tx1"/>
                        </a:solidFill>
                      </a:endParaRPr>
                    </a:p>
                    <a:p>
                      <a:pPr algn="ctr"/>
                      <a:r>
                        <a:rPr lang="ru-RU" sz="1200" b="1" dirty="0" smtClean="0">
                          <a:solidFill>
                            <a:schemeClr val="tx1"/>
                          </a:solidFill>
                        </a:rPr>
                        <a:t>По вопросам</a:t>
                      </a:r>
                      <a:r>
                        <a:rPr lang="ru-RU" sz="1200" b="1" baseline="0" dirty="0" smtClean="0">
                          <a:solidFill>
                            <a:schemeClr val="tx1"/>
                          </a:solidFill>
                        </a:rPr>
                        <a:t> академического характера необходимо обращаться к менеджеру факультета: </a:t>
                      </a:r>
                    </a:p>
                    <a:p>
                      <a:pPr algn="ctr"/>
                      <a:r>
                        <a:rPr lang="ru-RU" sz="1200" b="1" baseline="0" dirty="0" smtClean="0">
                          <a:solidFill>
                            <a:schemeClr val="tx1"/>
                          </a:solidFill>
                        </a:rPr>
                        <a:t>Мусиной Камиле, </a:t>
                      </a:r>
                    </a:p>
                    <a:p>
                      <a:pPr algn="ctr"/>
                      <a:r>
                        <a:rPr lang="en-US" sz="1200" b="0" i="0" kern="1200" dirty="0" smtClean="0">
                          <a:solidFill>
                            <a:schemeClr val="lt1"/>
                          </a:solidFill>
                          <a:effectLst/>
                          <a:latin typeface="+mn-lt"/>
                          <a:ea typeface="+mn-ea"/>
                          <a:cs typeface="+mn-cs"/>
                          <a:hlinkClick r:id="rId2"/>
                        </a:rPr>
                        <a:t>css_coordinator@kimep.kz</a:t>
                      </a:r>
                      <a:endParaRPr lang="ru-RU" sz="1200" b="0" i="0" kern="1200" dirty="0" smtClean="0">
                        <a:solidFill>
                          <a:schemeClr val="lt1"/>
                        </a:solidFill>
                        <a:effectLst/>
                        <a:latin typeface="+mn-lt"/>
                        <a:ea typeface="+mn-ea"/>
                        <a:cs typeface="+mn-cs"/>
                      </a:endParaRPr>
                    </a:p>
                    <a:p>
                      <a:pPr algn="ctr"/>
                      <a:r>
                        <a:rPr lang="en-US" sz="1200" b="0" i="0" kern="1200" dirty="0" smtClean="0">
                          <a:solidFill>
                            <a:schemeClr val="lt1"/>
                          </a:solidFill>
                          <a:effectLst/>
                          <a:latin typeface="+mn-lt"/>
                          <a:ea typeface="+mn-ea"/>
                          <a:cs typeface="+mn-cs"/>
                        </a:rPr>
                        <a:t>270-4</a:t>
                      </a:r>
                      <a:r>
                        <a:rPr lang="ru-RU" sz="1200" b="0" i="0" kern="1200" dirty="0" smtClean="0">
                          <a:solidFill>
                            <a:schemeClr val="lt1"/>
                          </a:solidFill>
                          <a:effectLst/>
                          <a:latin typeface="+mn-lt"/>
                          <a:ea typeface="+mn-ea"/>
                          <a:cs typeface="+mn-cs"/>
                        </a:rPr>
                        <a:t>2</a:t>
                      </a:r>
                      <a:r>
                        <a:rPr lang="en-US" sz="1200" b="0" i="0" kern="1200" dirty="0" smtClean="0">
                          <a:solidFill>
                            <a:schemeClr val="lt1"/>
                          </a:solidFill>
                          <a:effectLst/>
                          <a:latin typeface="+mn-lt"/>
                          <a:ea typeface="+mn-ea"/>
                          <a:cs typeface="+mn-cs"/>
                        </a:rPr>
                        <a:t>-</a:t>
                      </a:r>
                      <a:r>
                        <a:rPr lang="ru-RU" sz="1200" b="0" i="0" kern="1200" dirty="0" smtClean="0">
                          <a:solidFill>
                            <a:schemeClr val="lt1"/>
                          </a:solidFill>
                          <a:effectLst/>
                          <a:latin typeface="+mn-lt"/>
                          <a:ea typeface="+mn-ea"/>
                          <a:cs typeface="+mn-cs"/>
                        </a:rPr>
                        <a:t>12 (вн. 3266)</a:t>
                      </a:r>
                    </a:p>
                    <a:p>
                      <a:endParaRPr lang="ru-RU" sz="1200" b="1" dirty="0" smtClean="0">
                        <a:solidFill>
                          <a:schemeClr val="tx1"/>
                        </a:solidFill>
                      </a:endParaRPr>
                    </a:p>
                    <a:p>
                      <a:endParaRPr lang="ru-RU" sz="1200" b="1" dirty="0" smtClean="0">
                        <a:solidFill>
                          <a:schemeClr val="tx1"/>
                        </a:solidFill>
                      </a:endParaRPr>
                    </a:p>
                    <a:p>
                      <a:pPr algn="ctr"/>
                      <a:endParaRPr lang="ru-RU" sz="1200" b="0" i="0" kern="1200" dirty="0" smtClean="0">
                        <a:solidFill>
                          <a:schemeClr val="lt1"/>
                        </a:solidFill>
                        <a:effectLst/>
                        <a:latin typeface="+mn-lt"/>
                        <a:ea typeface="+mn-ea"/>
                        <a:cs typeface="+mn-cs"/>
                      </a:endParaRPr>
                    </a:p>
                    <a:p>
                      <a:pPr algn="ctr"/>
                      <a:endParaRPr lang="en-US" sz="1200" b="1" dirty="0">
                        <a:solidFill>
                          <a:schemeClr val="tx1"/>
                        </a:solidFill>
                      </a:endParaRPr>
                    </a:p>
                  </a:txBody>
                  <a:tcPr>
                    <a:solidFill>
                      <a:schemeClr val="accent3"/>
                    </a:solidFill>
                  </a:tcPr>
                </a:tc>
              </a:tr>
            </a:tbl>
          </a:graphicData>
        </a:graphic>
      </p:graphicFrame>
    </p:spTree>
    <p:extLst>
      <p:ext uri="{BB962C8B-B14F-4D97-AF65-F5344CB8AC3E}">
        <p14:creationId xmlns:p14="http://schemas.microsoft.com/office/powerpoint/2010/main" val="230756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1470"/>
            <a:ext cx="8229600" cy="504056"/>
          </a:xfrm>
        </p:spPr>
        <p:txBody>
          <a:bodyPr>
            <a:noAutofit/>
          </a:bodyPr>
          <a:lstStyle/>
          <a:p>
            <a:r>
              <a:rPr lang="ru-RU" sz="1800" b="1" dirty="0" smtClean="0"/>
              <a:t>Факультет гуманитарных наук и образования</a:t>
            </a:r>
            <a:endParaRPr lang="en-US" sz="1800" b="1" dirty="0"/>
          </a:p>
        </p:txBody>
      </p:sp>
      <p:graphicFrame>
        <p:nvGraphicFramePr>
          <p:cNvPr id="3" name="Table 2"/>
          <p:cNvGraphicFramePr>
            <a:graphicFrameLocks noGrp="1"/>
          </p:cNvGraphicFramePr>
          <p:nvPr>
            <p:extLst>
              <p:ext uri="{D42A27DB-BD31-4B8C-83A1-F6EECF244321}">
                <p14:modId xmlns:p14="http://schemas.microsoft.com/office/powerpoint/2010/main" val="904939328"/>
              </p:ext>
            </p:extLst>
          </p:nvPr>
        </p:nvGraphicFramePr>
        <p:xfrm>
          <a:off x="179512" y="627535"/>
          <a:ext cx="8784976" cy="4104455"/>
        </p:xfrm>
        <a:graphic>
          <a:graphicData uri="http://schemas.openxmlformats.org/drawingml/2006/table">
            <a:tbl>
              <a:tblPr firstRow="1" bandRow="1">
                <a:tableStyleId>{5C22544A-7EE6-4342-B048-85BDC9FD1C3A}</a:tableStyleId>
              </a:tblPr>
              <a:tblGrid>
                <a:gridCol w="1776044"/>
                <a:gridCol w="2328412"/>
                <a:gridCol w="2420485"/>
                <a:gridCol w="2260035"/>
              </a:tblGrid>
              <a:tr h="41044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solidFill>
                            <a:schemeClr val="tx1"/>
                          </a:solidFill>
                        </a:rPr>
                        <a:t>Факультет гуманитарных наук</a:t>
                      </a:r>
                      <a:r>
                        <a:rPr lang="ru-RU" baseline="0" dirty="0" smtClean="0">
                          <a:solidFill>
                            <a:schemeClr val="tx1"/>
                          </a:solidFill>
                        </a:rPr>
                        <a:t> и образования</a:t>
                      </a:r>
                      <a:endParaRPr lang="en-US" dirty="0" smtClean="0">
                        <a:solidFill>
                          <a:schemeClr val="tx1"/>
                        </a:solidFill>
                      </a:endParaRPr>
                    </a:p>
                    <a:p>
                      <a:endParaRPr lang="en-US" dirty="0"/>
                    </a:p>
                  </a:txBody>
                  <a:tcPr>
                    <a:solidFill>
                      <a:schemeClr val="accent6"/>
                    </a:solidFill>
                  </a:tcPr>
                </a:tc>
                <a:tc>
                  <a:txBody>
                    <a:bodyPr/>
                    <a:lstStyle/>
                    <a:p>
                      <a:r>
                        <a:rPr lang="ru-RU" sz="1800" dirty="0" smtClean="0">
                          <a:solidFill>
                            <a:schemeClr val="tx1"/>
                          </a:solidFill>
                        </a:rPr>
                        <a:t>Иностранный язык:</a:t>
                      </a:r>
                      <a:r>
                        <a:rPr lang="ru-RU" sz="1800" baseline="0" dirty="0" smtClean="0">
                          <a:solidFill>
                            <a:schemeClr val="tx1"/>
                          </a:solidFill>
                        </a:rPr>
                        <a:t> два иностранных языка* </a:t>
                      </a:r>
                    </a:p>
                    <a:p>
                      <a:r>
                        <a:rPr lang="ru-RU" sz="1200" baseline="0" dirty="0" smtClean="0">
                          <a:solidFill>
                            <a:schemeClr val="tx1"/>
                          </a:solidFill>
                        </a:rPr>
                        <a:t>(английский +корейский; английский + китайский; английский+немецкий)</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rPr>
                        <a:t>Переводческое</a:t>
                      </a:r>
                      <a:r>
                        <a:rPr lang="ru-RU" sz="1800" b="1" baseline="0" dirty="0" smtClean="0">
                          <a:solidFill>
                            <a:schemeClr val="tx1"/>
                          </a:solidFill>
                        </a:rPr>
                        <a:t> дело</a:t>
                      </a:r>
                      <a:endParaRPr lang="en-US" sz="1800" b="1" dirty="0" smtClean="0">
                        <a:solidFill>
                          <a:schemeClr val="tx1"/>
                        </a:solidFill>
                      </a:endParaRPr>
                    </a:p>
                    <a:p>
                      <a:endParaRPr lang="en-US" sz="1600" dirty="0"/>
                    </a:p>
                    <a:p>
                      <a:endParaRPr lang="en-US" b="1" dirty="0" smtClean="0"/>
                    </a:p>
                    <a:p>
                      <a:endParaRPr lang="en-US" b="1" dirty="0" smtClean="0"/>
                    </a:p>
                    <a:p>
                      <a:r>
                        <a:rPr lang="ru-RU" b="1" dirty="0" smtClean="0">
                          <a:solidFill>
                            <a:schemeClr val="tx1">
                              <a:lumMod val="95000"/>
                              <a:lumOff val="5000"/>
                            </a:schemeClr>
                          </a:solidFill>
                        </a:rPr>
                        <a:t>Когнитивные</a:t>
                      </a:r>
                      <a:r>
                        <a:rPr lang="ru-RU" b="1" baseline="0" dirty="0" smtClean="0">
                          <a:solidFill>
                            <a:schemeClr val="tx1">
                              <a:lumMod val="95000"/>
                              <a:lumOff val="5000"/>
                            </a:schemeClr>
                          </a:solidFill>
                        </a:rPr>
                        <a:t> науки </a:t>
                      </a:r>
                      <a:endParaRPr lang="en-US" b="1" dirty="0">
                        <a:solidFill>
                          <a:schemeClr val="tx1">
                            <a:lumMod val="95000"/>
                            <a:lumOff val="5000"/>
                          </a:schemeClr>
                        </a:solidFill>
                      </a:endParaRP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100" b="0" i="0" kern="120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100" b="0" i="0" kern="120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100" b="0" i="0" kern="120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100" b="0" i="0" kern="120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100" b="0" i="0" kern="120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100" b="0" i="0" kern="1200" dirty="0" smtClean="0">
                          <a:solidFill>
                            <a:schemeClr val="tx1"/>
                          </a:solidFill>
                          <a:effectLst/>
                          <a:latin typeface="+mn-lt"/>
                          <a:ea typeface="+mn-ea"/>
                          <a:cs typeface="+mn-cs"/>
                        </a:rPr>
                        <a:t>Миссия Факультета образования и гуманитарных наук – предоставление ключевых языковых навыков всем студентам: способность эффективно воспринимать и понимать значение устной речи, уметь высказать свои мысли на другом языке, излагать идеи в письменном виде, читать и понимать тексты академического уровня.</a:t>
                      </a:r>
                      <a:endParaRPr lang="en-US" sz="1100" b="1" dirty="0" smtClean="0">
                        <a:solidFill>
                          <a:schemeClr val="tx1"/>
                        </a:solidFill>
                      </a:endParaRPr>
                    </a:p>
                  </a:txBody>
                  <a:tcPr>
                    <a:solidFill>
                      <a:schemeClr val="accent6"/>
                    </a:solidFill>
                  </a:tcPr>
                </a:tc>
                <a:tc>
                  <a:txBody>
                    <a:bodyPr/>
                    <a:lstStyle/>
                    <a:p>
                      <a:pPr algn="ctr"/>
                      <a:endParaRPr lang="ru-RU" sz="1200" b="0" i="0" kern="1200" dirty="0" smtClean="0">
                        <a:solidFill>
                          <a:schemeClr val="tx1"/>
                        </a:solidFill>
                        <a:effectLst/>
                        <a:latin typeface="+mn-lt"/>
                        <a:ea typeface="+mn-ea"/>
                        <a:cs typeface="+mn-cs"/>
                      </a:endParaRPr>
                    </a:p>
                    <a:p>
                      <a:pPr algn="ctr"/>
                      <a:endParaRPr lang="ru-RU" sz="1200" b="0" i="0" kern="1200" dirty="0" smtClean="0">
                        <a:solidFill>
                          <a:schemeClr val="tx1"/>
                        </a:solidFill>
                        <a:effectLst/>
                        <a:latin typeface="+mn-lt"/>
                        <a:ea typeface="+mn-ea"/>
                        <a:cs typeface="+mn-cs"/>
                      </a:endParaRPr>
                    </a:p>
                    <a:p>
                      <a:pPr algn="ctr"/>
                      <a:r>
                        <a:rPr lang="ru-RU" sz="1200" b="0" i="0" kern="1200" dirty="0" smtClean="0">
                          <a:solidFill>
                            <a:schemeClr val="tx1"/>
                          </a:solidFill>
                          <a:effectLst/>
                          <a:latin typeface="+mn-lt"/>
                          <a:ea typeface="+mn-ea"/>
                          <a:cs typeface="+mn-cs"/>
                        </a:rPr>
                        <a:t>Служба поддержки факультета образования и гуманитарных наук по студенческим вопросам:</a:t>
                      </a:r>
                    </a:p>
                    <a:p>
                      <a:pPr algn="ctr"/>
                      <a:endParaRPr lang="ru-RU" sz="1200" b="1" i="0" kern="1200" dirty="0" smtClean="0">
                        <a:solidFill>
                          <a:schemeClr val="tx1"/>
                        </a:solidFill>
                        <a:effectLst/>
                        <a:latin typeface="+mn-lt"/>
                        <a:ea typeface="+mn-ea"/>
                        <a:cs typeface="+mn-cs"/>
                      </a:endParaRPr>
                    </a:p>
                    <a:p>
                      <a:pPr algn="ctr"/>
                      <a:r>
                        <a:rPr lang="ru-RU" sz="1200" b="1" i="0" kern="1200" dirty="0" smtClean="0">
                          <a:solidFill>
                            <a:schemeClr val="tx1"/>
                          </a:solidFill>
                          <a:effectLst/>
                          <a:latin typeface="+mn-lt"/>
                          <a:ea typeface="+mn-ea"/>
                          <a:cs typeface="+mn-cs"/>
                        </a:rPr>
                        <a:t>Марина Ким, координатор программ</a:t>
                      </a:r>
                      <a:r>
                        <a:rPr lang="ru-RU" sz="1200" b="0" i="0" kern="1200" dirty="0" smtClean="0">
                          <a:solidFill>
                            <a:schemeClr val="tx1"/>
                          </a:solidFill>
                          <a:effectLst/>
                          <a:latin typeface="+mn-lt"/>
                          <a:ea typeface="+mn-ea"/>
                          <a:cs typeface="+mn-cs"/>
                        </a:rPr>
                        <a:t/>
                      </a:r>
                      <a:br>
                        <a:rPr lang="ru-RU" sz="1200" b="0" i="0" kern="1200" dirty="0" smtClean="0">
                          <a:solidFill>
                            <a:schemeClr val="tx1"/>
                          </a:solidFill>
                          <a:effectLst/>
                          <a:latin typeface="+mn-lt"/>
                          <a:ea typeface="+mn-ea"/>
                          <a:cs typeface="+mn-cs"/>
                        </a:rPr>
                      </a:br>
                      <a:r>
                        <a:rPr lang="ru-RU" sz="1200" b="0" i="0" kern="1200" dirty="0" smtClean="0">
                          <a:solidFill>
                            <a:schemeClr val="tx1"/>
                          </a:solidFill>
                          <a:effectLst/>
                          <a:latin typeface="+mn-lt"/>
                          <a:ea typeface="+mn-ea"/>
                          <a:cs typeface="+mn-cs"/>
                        </a:rPr>
                        <a:t>Email: marina.kim@kimep.kz</a:t>
                      </a:r>
                      <a:br>
                        <a:rPr lang="ru-RU" sz="1200" b="0" i="0" kern="1200" dirty="0" smtClean="0">
                          <a:solidFill>
                            <a:schemeClr val="tx1"/>
                          </a:solidFill>
                          <a:effectLst/>
                          <a:latin typeface="+mn-lt"/>
                          <a:ea typeface="+mn-ea"/>
                          <a:cs typeface="+mn-cs"/>
                        </a:rPr>
                      </a:br>
                      <a:r>
                        <a:rPr lang="ru-RU" sz="1200" b="0" i="0" kern="1200" dirty="0" smtClean="0">
                          <a:solidFill>
                            <a:schemeClr val="tx1"/>
                          </a:solidFill>
                          <a:effectLst/>
                          <a:latin typeface="+mn-lt"/>
                          <a:ea typeface="+mn-ea"/>
                          <a:cs typeface="+mn-cs"/>
                        </a:rPr>
                        <a:t>Тел: 237-47-57 вн. 2571</a:t>
                      </a:r>
                    </a:p>
                    <a:p>
                      <a:pPr algn="ctr"/>
                      <a:endParaRPr lang="ru-RU" sz="1100" b="0" i="0" kern="1200" dirty="0" smtClean="0">
                        <a:solidFill>
                          <a:schemeClr val="tx1"/>
                        </a:solidFill>
                        <a:effectLst/>
                        <a:latin typeface="+mn-lt"/>
                        <a:ea typeface="+mn-ea"/>
                        <a:cs typeface="+mn-cs"/>
                      </a:endParaRPr>
                    </a:p>
                    <a:p>
                      <a:pPr algn="ctr"/>
                      <a:endParaRPr lang="ru-RU" sz="1100" b="0" i="0" kern="1200" dirty="0" smtClean="0">
                        <a:solidFill>
                          <a:schemeClr val="tx1"/>
                        </a:solidFill>
                        <a:effectLst/>
                        <a:latin typeface="+mn-lt"/>
                        <a:ea typeface="+mn-ea"/>
                        <a:cs typeface="+mn-cs"/>
                      </a:endParaRPr>
                    </a:p>
                    <a:p>
                      <a:pPr algn="ctr"/>
                      <a:r>
                        <a:rPr lang="ru-RU" sz="1200" b="1" i="0" kern="1200" dirty="0" smtClean="0">
                          <a:solidFill>
                            <a:schemeClr val="tx1"/>
                          </a:solidFill>
                          <a:effectLst/>
                          <a:latin typeface="+mn-lt"/>
                          <a:ea typeface="+mn-ea"/>
                          <a:cs typeface="+mn-cs"/>
                        </a:rPr>
                        <a:t>Мария Нурдинова, </a:t>
                      </a:r>
                      <a:r>
                        <a:rPr lang="ru-RU" sz="1200" b="0" i="0" kern="1200" dirty="0" smtClean="0">
                          <a:solidFill>
                            <a:schemeClr val="tx1"/>
                          </a:solidFill>
                          <a:effectLst/>
                          <a:latin typeface="+mn-lt"/>
                          <a:ea typeface="+mn-ea"/>
                          <a:cs typeface="+mn-cs"/>
                        </a:rPr>
                        <a:t>координатор программ</a:t>
                      </a:r>
                    </a:p>
                    <a:p>
                      <a:pPr algn="ctr"/>
                      <a:r>
                        <a:rPr lang="ru-RU" sz="1200" b="0" i="0" kern="1200" dirty="0" smtClean="0">
                          <a:solidFill>
                            <a:schemeClr val="tx1"/>
                          </a:solidFill>
                          <a:effectLst/>
                          <a:latin typeface="+mn-lt"/>
                          <a:ea typeface="+mn-ea"/>
                          <a:cs typeface="+mn-cs"/>
                        </a:rPr>
                        <a:t>Email: </a:t>
                      </a:r>
                      <a:r>
                        <a:rPr lang="en-US" sz="1200" b="0" i="0" kern="1200" dirty="0" smtClean="0">
                          <a:solidFill>
                            <a:schemeClr val="tx1"/>
                          </a:solidFill>
                          <a:effectLst/>
                          <a:latin typeface="+mn-lt"/>
                          <a:ea typeface="+mn-ea"/>
                          <a:cs typeface="+mn-cs"/>
                          <a:hlinkClick r:id="rId2"/>
                        </a:rPr>
                        <a:t>vmariya@kimep.kz</a:t>
                      </a:r>
                      <a:r>
                        <a:rPr lang="ru-RU" sz="1200" b="0" i="0" kern="1200" dirty="0" smtClean="0">
                          <a:solidFill>
                            <a:schemeClr val="tx1"/>
                          </a:solidFill>
                          <a:effectLst/>
                          <a:latin typeface="+mn-lt"/>
                          <a:ea typeface="+mn-ea"/>
                          <a:cs typeface="+mn-cs"/>
                        </a:rPr>
                        <a:t>,</a:t>
                      </a:r>
                    </a:p>
                    <a:p>
                      <a:pPr algn="ctr"/>
                      <a:r>
                        <a:rPr lang="ru-RU" sz="1200" b="0" i="0" kern="1200" dirty="0" smtClean="0">
                          <a:solidFill>
                            <a:schemeClr val="tx1"/>
                          </a:solidFill>
                          <a:effectLst/>
                          <a:latin typeface="+mn-lt"/>
                          <a:ea typeface="+mn-ea"/>
                          <a:cs typeface="+mn-cs"/>
                        </a:rPr>
                        <a:t>Тел: </a:t>
                      </a:r>
                      <a:r>
                        <a:rPr lang="en-US" sz="1200" b="0" i="0" kern="1200" dirty="0" smtClean="0">
                          <a:solidFill>
                            <a:schemeClr val="tx1"/>
                          </a:solidFill>
                          <a:effectLst/>
                          <a:latin typeface="+mn-lt"/>
                          <a:ea typeface="+mn-ea"/>
                          <a:cs typeface="+mn-cs"/>
                        </a:rPr>
                        <a:t>237-47-64</a:t>
                      </a:r>
                      <a:r>
                        <a:rPr lang="ru-RU" sz="1200" b="0" i="0" kern="1200" dirty="0" smtClean="0">
                          <a:solidFill>
                            <a:schemeClr val="tx1"/>
                          </a:solidFill>
                          <a:effectLst/>
                          <a:latin typeface="+mn-lt"/>
                          <a:ea typeface="+mn-ea"/>
                          <a:cs typeface="+mn-cs"/>
                        </a:rPr>
                        <a:t> вн.2654</a:t>
                      </a:r>
                    </a:p>
                  </a:txBody>
                  <a:tcPr>
                    <a:solidFill>
                      <a:schemeClr val="accent6"/>
                    </a:solidFill>
                  </a:tcPr>
                </a:tc>
              </a:tr>
            </a:tbl>
          </a:graphicData>
        </a:graphic>
      </p:graphicFrame>
    </p:spTree>
    <p:extLst>
      <p:ext uri="{BB962C8B-B14F-4D97-AF65-F5344CB8AC3E}">
        <p14:creationId xmlns:p14="http://schemas.microsoft.com/office/powerpoint/2010/main" val="3879705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43"/>
            <a:ext cx="8229600" cy="857250"/>
          </a:xfrm>
        </p:spPr>
        <p:txBody>
          <a:bodyPr>
            <a:normAutofit/>
          </a:bodyPr>
          <a:lstStyle/>
          <a:p>
            <a:r>
              <a:rPr lang="ru-RU" sz="3200" b="1" dirty="0" smtClean="0"/>
              <a:t>Школа права</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9837037"/>
              </p:ext>
            </p:extLst>
          </p:nvPr>
        </p:nvGraphicFramePr>
        <p:xfrm>
          <a:off x="318356" y="873693"/>
          <a:ext cx="8507288" cy="3587867"/>
        </p:xfrm>
        <a:graphic>
          <a:graphicData uri="http://schemas.openxmlformats.org/drawingml/2006/table">
            <a:tbl>
              <a:tblPr firstRow="1" bandRow="1">
                <a:tableStyleId>{5C22544A-7EE6-4342-B048-85BDC9FD1C3A}</a:tableStyleId>
              </a:tblPr>
              <a:tblGrid>
                <a:gridCol w="1085292"/>
                <a:gridCol w="2016224"/>
                <a:gridCol w="2808312"/>
                <a:gridCol w="2597460"/>
              </a:tblGrid>
              <a:tr h="3587867">
                <a:tc>
                  <a:txBody>
                    <a:bodyPr/>
                    <a:lstStyle/>
                    <a:p>
                      <a:endParaRPr lang="ru-RU" dirty="0" smtClean="0">
                        <a:solidFill>
                          <a:schemeClr val="tx1"/>
                        </a:solidFill>
                      </a:endParaRPr>
                    </a:p>
                    <a:p>
                      <a:endParaRPr lang="ru-RU" dirty="0" smtClean="0">
                        <a:solidFill>
                          <a:schemeClr val="tx1"/>
                        </a:solidFill>
                      </a:endParaRPr>
                    </a:p>
                    <a:p>
                      <a:endParaRPr lang="ru-RU" dirty="0" smtClean="0">
                        <a:solidFill>
                          <a:schemeClr val="tx1"/>
                        </a:solidFill>
                      </a:endParaRPr>
                    </a:p>
                    <a:p>
                      <a:endParaRPr lang="ru-RU" dirty="0" smtClean="0">
                        <a:solidFill>
                          <a:schemeClr val="tx1"/>
                        </a:solidFill>
                      </a:endParaRPr>
                    </a:p>
                    <a:p>
                      <a:endParaRPr lang="ru-RU" dirty="0" smtClean="0">
                        <a:solidFill>
                          <a:schemeClr val="tx1"/>
                        </a:solidFill>
                      </a:endParaRPr>
                    </a:p>
                    <a:p>
                      <a:r>
                        <a:rPr lang="ru-RU" dirty="0" smtClean="0">
                          <a:solidFill>
                            <a:schemeClr val="tx1"/>
                          </a:solidFill>
                        </a:rPr>
                        <a:t>Школа права</a:t>
                      </a:r>
                    </a:p>
                    <a:p>
                      <a:endParaRPr lang="en-US" dirty="0">
                        <a:solidFill>
                          <a:schemeClr val="tx1"/>
                        </a:solidFill>
                      </a:endParaRPr>
                    </a:p>
                  </a:txBody>
                  <a:tcPr>
                    <a:solidFill>
                      <a:schemeClr val="accent4">
                        <a:lumMod val="60000"/>
                        <a:lumOff val="40000"/>
                      </a:schemeClr>
                    </a:solidFill>
                  </a:tcPr>
                </a:tc>
                <a:tc>
                  <a:txBody>
                    <a:bodyPr/>
                    <a:lstStyle/>
                    <a:p>
                      <a:endParaRPr lang="ru-RU" dirty="0" smtClean="0">
                        <a:solidFill>
                          <a:schemeClr val="tx1"/>
                        </a:solidFill>
                      </a:endParaRPr>
                    </a:p>
                    <a:p>
                      <a:r>
                        <a:rPr lang="ru-RU" dirty="0" smtClean="0">
                          <a:solidFill>
                            <a:schemeClr val="tx1"/>
                          </a:solidFill>
                        </a:rPr>
                        <a:t>Международное право</a:t>
                      </a:r>
                      <a:endParaRPr lang="en-US" dirty="0">
                        <a:solidFill>
                          <a:schemeClr val="tx1"/>
                        </a:solidFill>
                      </a:endParaRPr>
                    </a:p>
                    <a:p>
                      <a:pPr marL="0" algn="l" defTabSz="914400" rtl="0" eaLnBrk="1" latinLnBrk="0" hangingPunct="1"/>
                      <a:endParaRPr lang="en-US" b="1" dirty="0" smtClean="0">
                        <a:solidFill>
                          <a:schemeClr val="tx1"/>
                        </a:solidFill>
                      </a:endParaRPr>
                    </a:p>
                    <a:p>
                      <a:pPr marL="0" algn="l" defTabSz="914400" rtl="0" eaLnBrk="1" latinLnBrk="0" hangingPunct="1"/>
                      <a:endParaRPr lang="ru-RU" b="1" dirty="0" smtClean="0">
                        <a:solidFill>
                          <a:schemeClr val="tx1"/>
                        </a:solidFill>
                      </a:endParaRPr>
                    </a:p>
                    <a:p>
                      <a:pPr marL="0" algn="l" defTabSz="914400" rtl="0" eaLnBrk="1" latinLnBrk="0" hangingPunct="1"/>
                      <a:endParaRPr lang="ru-RU" b="1" dirty="0" smtClean="0">
                        <a:solidFill>
                          <a:schemeClr val="tx1"/>
                        </a:solidFill>
                      </a:endParaRPr>
                    </a:p>
                    <a:p>
                      <a:pPr marL="0" algn="l" defTabSz="914400" rtl="0" eaLnBrk="1" latinLnBrk="0" hangingPunct="1"/>
                      <a:endParaRPr lang="ru-RU" b="1" dirty="0" smtClean="0">
                        <a:solidFill>
                          <a:schemeClr val="tx1"/>
                        </a:solidFill>
                      </a:endParaRPr>
                    </a:p>
                    <a:p>
                      <a:pPr marL="0" algn="l" defTabSz="914400" rtl="0" eaLnBrk="1" latinLnBrk="0" hangingPunct="1"/>
                      <a:endParaRPr lang="ru-RU" b="1" dirty="0" smtClean="0">
                        <a:solidFill>
                          <a:schemeClr val="tx1"/>
                        </a:solidFill>
                      </a:endParaRPr>
                    </a:p>
                    <a:p>
                      <a:pPr marL="0" algn="l" defTabSz="914400" rtl="0" eaLnBrk="1" latinLnBrk="0" hangingPunct="1"/>
                      <a:endParaRPr lang="ru-RU" b="1" dirty="0" smtClean="0">
                        <a:solidFill>
                          <a:schemeClr val="tx1"/>
                        </a:solidFill>
                      </a:endParaRPr>
                    </a:p>
                    <a:p>
                      <a:pPr marL="0" algn="l" defTabSz="914400" rtl="0" eaLnBrk="1" latinLnBrk="0" hangingPunct="1"/>
                      <a:r>
                        <a:rPr lang="ru-RU" b="1" dirty="0" smtClean="0">
                          <a:solidFill>
                            <a:schemeClr val="tx1"/>
                          </a:solidFill>
                        </a:rPr>
                        <a:t>Юриспруденция</a:t>
                      </a:r>
                      <a:endParaRPr lang="en-US" b="1" dirty="0">
                        <a:solidFill>
                          <a:schemeClr val="tx1"/>
                        </a:solidFill>
                      </a:endParaRPr>
                    </a:p>
                  </a:txBody>
                  <a:tcPr>
                    <a:solidFill>
                      <a:schemeClr val="accent4">
                        <a:lumMod val="60000"/>
                        <a:lumOff val="40000"/>
                      </a:schemeClr>
                    </a:solidFill>
                  </a:tcPr>
                </a:tc>
                <a:tc>
                  <a:txBody>
                    <a:bodyPr/>
                    <a:lstStyle/>
                    <a:p>
                      <a:pPr algn="ctr"/>
                      <a:endParaRPr lang="ru-RU" sz="1050" b="0" i="0" kern="1200" dirty="0" smtClean="0">
                        <a:solidFill>
                          <a:schemeClr val="tx1"/>
                        </a:solidFill>
                        <a:effectLst/>
                        <a:latin typeface="+mn-lt"/>
                        <a:ea typeface="+mn-ea"/>
                        <a:cs typeface="+mn-cs"/>
                      </a:endParaRPr>
                    </a:p>
                    <a:p>
                      <a:pPr algn="ctr"/>
                      <a:r>
                        <a:rPr lang="ru-RU" sz="1050" b="0" i="0" kern="1200" dirty="0" smtClean="0">
                          <a:solidFill>
                            <a:schemeClr val="tx1"/>
                          </a:solidFill>
                          <a:effectLst/>
                          <a:latin typeface="+mn-lt"/>
                          <a:ea typeface="+mn-ea"/>
                          <a:cs typeface="+mn-cs"/>
                        </a:rPr>
                        <a:t>Школа права Университета КИМЭП, основанная в 2010 году, предоставляет юридическое образование, построенное на базе прогрессивных и инновационных международных академических стандартов.</a:t>
                      </a:r>
                    </a:p>
                    <a:p>
                      <a:pPr algn="ctr"/>
                      <a:endParaRPr lang="ru-RU" sz="1050" b="0" i="0" kern="1200" dirty="0" smtClean="0">
                        <a:solidFill>
                          <a:schemeClr val="tx1"/>
                        </a:solidFill>
                        <a:effectLst/>
                        <a:latin typeface="+mn-lt"/>
                        <a:ea typeface="+mn-ea"/>
                        <a:cs typeface="+mn-cs"/>
                      </a:endParaRPr>
                    </a:p>
                    <a:p>
                      <a:pPr algn="ctr"/>
                      <a:r>
                        <a:rPr lang="ru-RU" sz="1050" b="0" i="0" kern="1200" dirty="0" smtClean="0">
                          <a:solidFill>
                            <a:schemeClr val="tx1"/>
                          </a:solidFill>
                          <a:effectLst/>
                          <a:latin typeface="+mn-lt"/>
                          <a:ea typeface="+mn-ea"/>
                          <a:cs typeface="+mn-cs"/>
                        </a:rPr>
                        <a:t>Миссия Школы – предоставить высококачественное образование уровня бакалавриата (LL.B) и магистратуры (LL.M) в области отечественного и международного права, подготовить своих студентов к занятию ведущих, руководящих ролей в развитии экономики бизнеса, в сообществе практикующих юристов и в развитии гражданского общества в Казахстане, Центральной Азии и по всему миру.</a:t>
                      </a:r>
                    </a:p>
                    <a:p>
                      <a:pPr algn="ctr"/>
                      <a:endParaRPr lang="ru-RU" sz="1050" b="1" dirty="0" smtClean="0">
                        <a:solidFill>
                          <a:schemeClr val="tx1"/>
                        </a:solidFill>
                      </a:endParaRPr>
                    </a:p>
                  </a:txBody>
                  <a:tcPr>
                    <a:solidFill>
                      <a:schemeClr val="accent4">
                        <a:lumMod val="60000"/>
                        <a:lumOff val="40000"/>
                      </a:schemeClr>
                    </a:solidFill>
                  </a:tcPr>
                </a:tc>
                <a:tc>
                  <a:txBody>
                    <a:bodyPr/>
                    <a:lstStyle/>
                    <a:p>
                      <a:endParaRPr lang="ru-RU" dirty="0" smtClean="0">
                        <a:solidFill>
                          <a:schemeClr val="tx1"/>
                        </a:solidFill>
                      </a:endParaRPr>
                    </a:p>
                    <a:p>
                      <a:endParaRPr lang="ru-RU" dirty="0" smtClean="0">
                        <a:solidFill>
                          <a:schemeClr val="tx1"/>
                        </a:solidFill>
                      </a:endParaRPr>
                    </a:p>
                    <a:p>
                      <a:endParaRPr lang="ru-RU" dirty="0" smtClean="0">
                        <a:solidFill>
                          <a:schemeClr val="tx1"/>
                        </a:solidFill>
                      </a:endParaRPr>
                    </a:p>
                    <a:p>
                      <a:pPr algn="ctr"/>
                      <a:r>
                        <a:rPr lang="ru-RU" sz="1400" b="0" i="0" kern="1200" dirty="0" smtClean="0">
                          <a:solidFill>
                            <a:schemeClr val="tx1"/>
                          </a:solidFill>
                          <a:effectLst/>
                          <a:latin typeface="+mn-lt"/>
                          <a:ea typeface="+mn-ea"/>
                          <a:cs typeface="+mn-cs"/>
                        </a:rPr>
                        <a:t>Координаторы справочной службы поддержки студентов:</a:t>
                      </a:r>
                    </a:p>
                    <a:p>
                      <a:pPr algn="ctr"/>
                      <a:r>
                        <a:rPr lang="ru-RU" sz="1400" b="1" i="0" kern="1200" dirty="0" smtClean="0">
                          <a:solidFill>
                            <a:schemeClr val="tx1"/>
                          </a:solidFill>
                          <a:effectLst/>
                          <a:latin typeface="+mn-lt"/>
                          <a:ea typeface="+mn-ea"/>
                          <a:cs typeface="+mn-cs"/>
                        </a:rPr>
                        <a:t>Дильназ Исраилова</a:t>
                      </a:r>
                      <a:r>
                        <a:rPr lang="ru-RU" sz="1400" b="1" i="0" kern="1200" smtClean="0">
                          <a:solidFill>
                            <a:schemeClr val="tx1"/>
                          </a:solidFill>
                          <a:effectLst/>
                          <a:latin typeface="+mn-lt"/>
                          <a:ea typeface="+mn-ea"/>
                          <a:cs typeface="+mn-cs"/>
                        </a:rPr>
                        <a:t>, Лаура </a:t>
                      </a:r>
                      <a:r>
                        <a:rPr lang="ru-RU" sz="1400" b="1" i="0" kern="1200" dirty="0" smtClean="0">
                          <a:solidFill>
                            <a:schemeClr val="tx1"/>
                          </a:solidFill>
                          <a:effectLst/>
                          <a:latin typeface="+mn-lt"/>
                          <a:ea typeface="+mn-ea"/>
                          <a:cs typeface="+mn-cs"/>
                        </a:rPr>
                        <a:t>Камыспаева</a:t>
                      </a:r>
                      <a:r>
                        <a:rPr lang="ru-RU" sz="1400" b="0" i="0" kern="1200" dirty="0" smtClean="0">
                          <a:solidFill>
                            <a:schemeClr val="tx1"/>
                          </a:solidFill>
                          <a:effectLst/>
                          <a:latin typeface="+mn-lt"/>
                          <a:ea typeface="+mn-ea"/>
                          <a:cs typeface="+mn-cs"/>
                        </a:rPr>
                        <a:t/>
                      </a:r>
                      <a:br>
                        <a:rPr lang="ru-RU" sz="1400" b="0" i="0" kern="1200" dirty="0" smtClean="0">
                          <a:solidFill>
                            <a:schemeClr val="tx1"/>
                          </a:solidFill>
                          <a:effectLst/>
                          <a:latin typeface="+mn-lt"/>
                          <a:ea typeface="+mn-ea"/>
                          <a:cs typeface="+mn-cs"/>
                        </a:rPr>
                      </a:br>
                      <a:r>
                        <a:rPr lang="ru-RU" sz="1400" b="0" i="0" kern="1200" dirty="0" smtClean="0">
                          <a:solidFill>
                            <a:schemeClr val="tx1"/>
                          </a:solidFill>
                          <a:effectLst/>
                          <a:latin typeface="+mn-lt"/>
                          <a:ea typeface="+mn-ea"/>
                          <a:cs typeface="+mn-cs"/>
                        </a:rPr>
                        <a:t>Email: law@kimep.kz</a:t>
                      </a:r>
                      <a:br>
                        <a:rPr lang="ru-RU" sz="1400" b="0" i="0" kern="1200" dirty="0" smtClean="0">
                          <a:solidFill>
                            <a:schemeClr val="tx1"/>
                          </a:solidFill>
                          <a:effectLst/>
                          <a:latin typeface="+mn-lt"/>
                          <a:ea typeface="+mn-ea"/>
                          <a:cs typeface="+mn-cs"/>
                        </a:rPr>
                      </a:br>
                      <a:r>
                        <a:rPr lang="ru-RU" sz="1400" b="0" i="0" kern="1200" dirty="0" smtClean="0">
                          <a:solidFill>
                            <a:schemeClr val="tx1"/>
                          </a:solidFill>
                          <a:effectLst/>
                          <a:latin typeface="+mn-lt"/>
                          <a:ea typeface="+mn-ea"/>
                          <a:cs typeface="+mn-cs"/>
                        </a:rPr>
                        <a:t>Тел.: 237-47-57 ext. 2726</a:t>
                      </a:r>
                      <a:br>
                        <a:rPr lang="ru-RU" sz="1400" b="0" i="0" kern="1200" dirty="0" smtClean="0">
                          <a:solidFill>
                            <a:schemeClr val="tx1"/>
                          </a:solidFill>
                          <a:effectLst/>
                          <a:latin typeface="+mn-lt"/>
                          <a:ea typeface="+mn-ea"/>
                          <a:cs typeface="+mn-cs"/>
                        </a:rPr>
                      </a:br>
                      <a:r>
                        <a:rPr lang="ru-RU" sz="1400" b="0" i="0" kern="1200" dirty="0" smtClean="0">
                          <a:solidFill>
                            <a:schemeClr val="tx1"/>
                          </a:solidFill>
                          <a:effectLst/>
                          <a:latin typeface="+mn-lt"/>
                          <a:ea typeface="+mn-ea"/>
                          <a:cs typeface="+mn-cs"/>
                        </a:rPr>
                        <a:t>271-71-71 ext. 2728</a:t>
                      </a:r>
                      <a:br>
                        <a:rPr lang="ru-RU" sz="1400" b="0" i="0" kern="1200" dirty="0" smtClean="0">
                          <a:solidFill>
                            <a:schemeClr val="tx1"/>
                          </a:solidFill>
                          <a:effectLst/>
                          <a:latin typeface="+mn-lt"/>
                          <a:ea typeface="+mn-ea"/>
                          <a:cs typeface="+mn-cs"/>
                        </a:rPr>
                      </a:br>
                      <a:r>
                        <a:rPr lang="ru-RU" sz="1400" b="0" i="0" kern="1200" dirty="0" smtClean="0">
                          <a:solidFill>
                            <a:schemeClr val="tx1"/>
                          </a:solidFill>
                          <a:effectLst/>
                          <a:latin typeface="+mn-lt"/>
                          <a:ea typeface="+mn-ea"/>
                          <a:cs typeface="+mn-cs"/>
                        </a:rPr>
                        <a:t>271-72-72 ext. 2727</a:t>
                      </a:r>
                    </a:p>
                    <a:p>
                      <a:pPr algn="ctr"/>
                      <a:endParaRPr lang="en-US" sz="1400" dirty="0" smtClean="0">
                        <a:solidFill>
                          <a:schemeClr val="tx1"/>
                        </a:solidFill>
                      </a:endParaRPr>
                    </a:p>
                    <a:p>
                      <a:pPr marL="0" indent="0">
                        <a:buFont typeface="Wingdings" panose="05000000000000000000" pitchFamily="2" charset="2"/>
                        <a:buNone/>
                      </a:pPr>
                      <a:endParaRPr lang="ru-RU" sz="1400" b="1" dirty="0" smtClean="0">
                        <a:solidFill>
                          <a:schemeClr val="tx1"/>
                        </a:solidFill>
                      </a:endParaRPr>
                    </a:p>
                  </a:txBody>
                  <a:tcPr>
                    <a:solidFill>
                      <a:schemeClr val="accent4">
                        <a:lumMod val="60000"/>
                        <a:lumOff val="40000"/>
                      </a:schemeClr>
                    </a:solidFill>
                  </a:tcPr>
                </a:tc>
              </a:tr>
            </a:tbl>
          </a:graphicData>
        </a:graphic>
      </p:graphicFrame>
    </p:spTree>
    <p:extLst>
      <p:ext uri="{BB962C8B-B14F-4D97-AF65-F5344CB8AC3E}">
        <p14:creationId xmlns:p14="http://schemas.microsoft.com/office/powerpoint/2010/main" val="2504974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51471"/>
            <a:ext cx="8205409" cy="571272"/>
          </a:xfrm>
        </p:spPr>
        <p:txBody>
          <a:bodyPr>
            <a:normAutofit fontScale="90000"/>
          </a:bodyPr>
          <a:lstStyle/>
          <a:p>
            <a:r>
              <a:rPr lang="ru-RU" dirty="0" smtClean="0"/>
              <a:t>БЕЛА статус</a:t>
            </a:r>
            <a:endParaRPr lang="en-US" dirty="0"/>
          </a:p>
        </p:txBody>
      </p:sp>
      <p:graphicFrame>
        <p:nvGraphicFramePr>
          <p:cNvPr id="4" name="Content Placeholder 3"/>
          <p:cNvGraphicFramePr>
            <a:graphicFrameLocks noGrp="1"/>
          </p:cNvGraphicFramePr>
          <p:nvPr>
            <p:ph idx="1"/>
            <p:extLst/>
          </p:nvPr>
        </p:nvGraphicFramePr>
        <p:xfrm>
          <a:off x="457198" y="622743"/>
          <a:ext cx="8205409" cy="1615440"/>
        </p:xfrm>
        <a:graphic>
          <a:graphicData uri="http://schemas.openxmlformats.org/drawingml/2006/table">
            <a:tbl>
              <a:tblPr firstRow="1" bandRow="1">
                <a:tableStyleId>{5C22544A-7EE6-4342-B048-85BDC9FD1C3A}</a:tableStyleId>
              </a:tblPr>
              <a:tblGrid>
                <a:gridCol w="8205409"/>
              </a:tblGrid>
              <a:tr h="12961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b="1" kern="1200" dirty="0" smtClean="0">
                          <a:solidFill>
                            <a:schemeClr val="lt1"/>
                          </a:solidFill>
                          <a:effectLst/>
                          <a:latin typeface="+mn-lt"/>
                          <a:ea typeface="+mn-ea"/>
                          <a:cs typeface="+mn-cs"/>
                        </a:rPr>
                        <a:t>Университет КИМЭП имеет честь представить статус «БЕЛА», обладателем которого может стать каждый абитуриент программы бакалавриата, который готов зарегистрироваться на </a:t>
                      </a:r>
                      <a:endParaRPr lang="en-US" sz="2000" b="1" kern="1200" dirty="0" smtClean="0">
                        <a:solidFill>
                          <a:schemeClr val="lt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b="1" kern="1200" dirty="0" smtClean="0">
                          <a:solidFill>
                            <a:schemeClr val="lt1"/>
                          </a:solidFill>
                          <a:effectLst/>
                          <a:latin typeface="+mn-lt"/>
                          <a:ea typeface="+mn-ea"/>
                          <a:cs typeface="+mn-cs"/>
                        </a:rPr>
                        <a:t>осенний семестр</a:t>
                      </a:r>
                      <a:r>
                        <a:rPr lang="en-US" sz="2000" b="1" kern="1200" dirty="0" smtClean="0">
                          <a:solidFill>
                            <a:schemeClr val="lt1"/>
                          </a:solidFill>
                          <a:effectLst/>
                          <a:latin typeface="+mn-lt"/>
                          <a:ea typeface="+mn-ea"/>
                          <a:cs typeface="+mn-cs"/>
                        </a:rPr>
                        <a:t> 2021</a:t>
                      </a:r>
                      <a:r>
                        <a:rPr lang="en-US" sz="2000" b="1" kern="1200" baseline="0" dirty="0" smtClean="0">
                          <a:solidFill>
                            <a:schemeClr val="lt1"/>
                          </a:solidFill>
                          <a:effectLst/>
                          <a:latin typeface="+mn-lt"/>
                          <a:ea typeface="+mn-ea"/>
                          <a:cs typeface="+mn-cs"/>
                        </a:rPr>
                        <a:t> </a:t>
                      </a:r>
                      <a:r>
                        <a:rPr lang="ru-RU" sz="2000" b="1" kern="1200" dirty="0" smtClean="0">
                          <a:solidFill>
                            <a:schemeClr val="lt1"/>
                          </a:solidFill>
                          <a:effectLst/>
                          <a:latin typeface="+mn-lt"/>
                          <a:ea typeface="+mn-ea"/>
                          <a:cs typeface="+mn-cs"/>
                        </a:rPr>
                        <a:t> заблаговременно.</a:t>
                      </a:r>
                      <a:endParaRPr lang="en-US" sz="2000" b="1" kern="1200" dirty="0" smtClean="0">
                        <a:solidFill>
                          <a:schemeClr val="lt1"/>
                        </a:solidFill>
                        <a:effectLst/>
                        <a:latin typeface="+mn-lt"/>
                        <a:ea typeface="+mn-ea"/>
                        <a:cs typeface="+mn-cs"/>
                      </a:endParaRPr>
                    </a:p>
                    <a:p>
                      <a:endParaRPr lang="en-US" sz="2000" b="1" dirty="0"/>
                    </a:p>
                  </a:txBody>
                  <a:tcPr>
                    <a:solidFill>
                      <a:schemeClr val="accent6"/>
                    </a:solidFill>
                  </a:tcPr>
                </a:tc>
              </a:tr>
            </a:tbl>
          </a:graphicData>
        </a:graphic>
      </p:graphicFrame>
      <p:graphicFrame>
        <p:nvGraphicFramePr>
          <p:cNvPr id="5" name="Content Placeholder 3"/>
          <p:cNvGraphicFramePr>
            <a:graphicFrameLocks/>
          </p:cNvGraphicFramePr>
          <p:nvPr>
            <p:extLst/>
          </p:nvPr>
        </p:nvGraphicFramePr>
        <p:xfrm>
          <a:off x="457198" y="2307796"/>
          <a:ext cx="2674641" cy="2620082"/>
        </p:xfrm>
        <a:graphic>
          <a:graphicData uri="http://schemas.openxmlformats.org/drawingml/2006/table">
            <a:tbl>
              <a:tblPr firstRow="1" bandRow="1">
                <a:tableStyleId>{5C22544A-7EE6-4342-B048-85BDC9FD1C3A}</a:tableStyleId>
              </a:tblPr>
              <a:tblGrid>
                <a:gridCol w="2674641"/>
              </a:tblGrid>
              <a:tr h="2620082">
                <a:tc>
                  <a:txBody>
                    <a:bodyPr/>
                    <a:lstStyle/>
                    <a:p>
                      <a:r>
                        <a:rPr lang="ru-RU" sz="1200" b="1" kern="1200" dirty="0" smtClean="0">
                          <a:solidFill>
                            <a:schemeClr val="lt1"/>
                          </a:solidFill>
                          <a:effectLst/>
                          <a:latin typeface="+mn-lt"/>
                          <a:ea typeface="+mn-ea"/>
                          <a:cs typeface="+mn-cs"/>
                        </a:rPr>
                        <a:t>Что для этого нужно? </a:t>
                      </a:r>
                      <a:endParaRPr lang="en-US" sz="1200" b="1" kern="1200" dirty="0" smtClean="0">
                        <a:solidFill>
                          <a:schemeClr val="lt1"/>
                        </a:solidFill>
                        <a:effectLst/>
                        <a:latin typeface="+mn-lt"/>
                        <a:ea typeface="+mn-ea"/>
                        <a:cs typeface="+mn-cs"/>
                      </a:endParaRPr>
                    </a:p>
                    <a:p>
                      <a:pPr marL="285750" lvl="0" indent="-285750">
                        <a:buFont typeface="Wingdings" panose="05000000000000000000" pitchFamily="2" charset="2"/>
                        <a:buChar char="q"/>
                      </a:pPr>
                      <a:r>
                        <a:rPr lang="ru-RU" sz="1200" b="1" kern="1200" dirty="0" smtClean="0">
                          <a:solidFill>
                            <a:schemeClr val="lt1"/>
                          </a:solidFill>
                          <a:effectLst/>
                          <a:latin typeface="+mn-lt"/>
                          <a:ea typeface="+mn-ea"/>
                          <a:cs typeface="+mn-cs"/>
                        </a:rPr>
                        <a:t>предоставить оригинал аттестата/диплома с приложением в Приемную комиссию университета КИМЭП </a:t>
                      </a:r>
                      <a:endParaRPr lang="en-US" sz="1200" b="1" kern="1200" dirty="0" smtClean="0">
                        <a:solidFill>
                          <a:schemeClr val="lt1"/>
                        </a:solidFill>
                        <a:effectLst/>
                        <a:latin typeface="+mn-lt"/>
                        <a:ea typeface="+mn-ea"/>
                        <a:cs typeface="+mn-cs"/>
                      </a:endParaRPr>
                    </a:p>
                    <a:p>
                      <a:pPr marL="285750" lvl="0" indent="-285750">
                        <a:buFont typeface="Wingdings" panose="05000000000000000000" pitchFamily="2" charset="2"/>
                        <a:buChar char="q"/>
                      </a:pPr>
                      <a:r>
                        <a:rPr lang="ru-RU" sz="1200" b="1" kern="1200" dirty="0" smtClean="0">
                          <a:solidFill>
                            <a:schemeClr val="lt1"/>
                          </a:solidFill>
                          <a:effectLst/>
                          <a:latin typeface="+mn-lt"/>
                          <a:ea typeface="+mn-ea"/>
                          <a:cs typeface="+mn-cs"/>
                        </a:rPr>
                        <a:t>Внести баллы ЕНТ с номером ИКТ в портале абитуриента</a:t>
                      </a:r>
                      <a:endParaRPr lang="en-US" sz="1200" b="1" kern="1200" dirty="0" smtClean="0">
                        <a:solidFill>
                          <a:schemeClr val="lt1"/>
                        </a:solidFill>
                        <a:effectLst/>
                        <a:latin typeface="+mn-lt"/>
                        <a:ea typeface="+mn-ea"/>
                        <a:cs typeface="+mn-cs"/>
                      </a:endParaRPr>
                    </a:p>
                    <a:p>
                      <a:pPr marL="285750" lvl="0" indent="-285750">
                        <a:buFont typeface="Wingdings" panose="05000000000000000000" pitchFamily="2" charset="2"/>
                        <a:buChar char="q"/>
                      </a:pPr>
                      <a:r>
                        <a:rPr lang="ru-RU" sz="1200" b="1" kern="1200" dirty="0" smtClean="0">
                          <a:solidFill>
                            <a:schemeClr val="lt1"/>
                          </a:solidFill>
                          <a:effectLst/>
                          <a:latin typeface="+mn-lt"/>
                          <a:ea typeface="+mn-ea"/>
                          <a:cs typeface="+mn-cs"/>
                        </a:rPr>
                        <a:t>Предоставить</a:t>
                      </a:r>
                      <a:r>
                        <a:rPr lang="ru-RU" sz="1200" b="1" kern="1200" baseline="0" dirty="0" smtClean="0">
                          <a:solidFill>
                            <a:schemeClr val="lt1"/>
                          </a:solidFill>
                          <a:effectLst/>
                          <a:latin typeface="+mn-lt"/>
                          <a:ea typeface="+mn-ea"/>
                          <a:cs typeface="+mn-cs"/>
                        </a:rPr>
                        <a:t> международные сертификаты (</a:t>
                      </a:r>
                      <a:r>
                        <a:rPr lang="en-US" sz="1200" b="1" kern="1200" baseline="0" dirty="0" smtClean="0">
                          <a:solidFill>
                            <a:schemeClr val="lt1"/>
                          </a:solidFill>
                          <a:effectLst/>
                          <a:latin typeface="+mn-lt"/>
                          <a:ea typeface="+mn-ea"/>
                          <a:cs typeface="+mn-cs"/>
                        </a:rPr>
                        <a:t>IELTS/ </a:t>
                      </a:r>
                      <a:r>
                        <a:rPr lang="en-US" sz="1200" b="1" kern="1200" baseline="0" dirty="0" err="1" smtClean="0">
                          <a:solidFill>
                            <a:schemeClr val="lt1"/>
                          </a:solidFill>
                          <a:effectLst/>
                          <a:latin typeface="+mn-lt"/>
                          <a:ea typeface="+mn-ea"/>
                          <a:cs typeface="+mn-cs"/>
                        </a:rPr>
                        <a:t>TOEFL,etc</a:t>
                      </a:r>
                      <a:r>
                        <a:rPr lang="en-US" sz="1200" b="1" kern="1200" baseline="0" dirty="0" smtClean="0">
                          <a:solidFill>
                            <a:schemeClr val="lt1"/>
                          </a:solidFill>
                          <a:effectLst/>
                          <a:latin typeface="+mn-lt"/>
                          <a:ea typeface="+mn-ea"/>
                          <a:cs typeface="+mn-cs"/>
                        </a:rPr>
                        <a:t>)</a:t>
                      </a:r>
                      <a:r>
                        <a:rPr lang="ru-RU" sz="1200" b="1" kern="1200" baseline="0" dirty="0" smtClean="0">
                          <a:solidFill>
                            <a:schemeClr val="lt1"/>
                          </a:solidFill>
                          <a:effectLst/>
                          <a:latin typeface="+mn-lt"/>
                          <a:ea typeface="+mn-ea"/>
                          <a:cs typeface="+mn-cs"/>
                        </a:rPr>
                        <a:t> или баллы </a:t>
                      </a:r>
                      <a:r>
                        <a:rPr lang="en-US" sz="1200" b="1" kern="1200" baseline="0" dirty="0" smtClean="0">
                          <a:solidFill>
                            <a:schemeClr val="lt1"/>
                          </a:solidFill>
                          <a:effectLst/>
                          <a:latin typeface="+mn-lt"/>
                          <a:ea typeface="+mn-ea"/>
                          <a:cs typeface="+mn-cs"/>
                        </a:rPr>
                        <a:t>KEPT </a:t>
                      </a:r>
                      <a:endParaRPr lang="en-US" sz="1200" b="1" kern="1200" dirty="0" smtClean="0">
                        <a:solidFill>
                          <a:schemeClr val="lt1"/>
                        </a:solidFill>
                        <a:effectLst/>
                        <a:latin typeface="+mn-lt"/>
                        <a:ea typeface="+mn-ea"/>
                        <a:cs typeface="+mn-cs"/>
                      </a:endParaRPr>
                    </a:p>
                    <a:p>
                      <a:pPr marL="285750" lvl="0" indent="-285750">
                        <a:buFont typeface="Wingdings" panose="05000000000000000000" pitchFamily="2" charset="2"/>
                        <a:buChar char="q"/>
                      </a:pPr>
                      <a:r>
                        <a:rPr lang="ru-RU" sz="1200" b="1" kern="1200" dirty="0" smtClean="0">
                          <a:solidFill>
                            <a:schemeClr val="lt1"/>
                          </a:solidFill>
                          <a:effectLst/>
                          <a:latin typeface="+mn-lt"/>
                          <a:ea typeface="+mn-ea"/>
                          <a:cs typeface="+mn-cs"/>
                        </a:rPr>
                        <a:t>Подписать договор «БЭЛА»</a:t>
                      </a:r>
                      <a:endParaRPr lang="en-US" sz="1200" b="1" kern="1200" dirty="0" smtClean="0">
                        <a:solidFill>
                          <a:schemeClr val="lt1"/>
                        </a:solidFill>
                        <a:effectLst/>
                        <a:latin typeface="+mn-lt"/>
                        <a:ea typeface="+mn-ea"/>
                        <a:cs typeface="+mn-cs"/>
                      </a:endParaRPr>
                    </a:p>
                    <a:p>
                      <a:endParaRPr lang="en-US" sz="1200" dirty="0"/>
                    </a:p>
                  </a:txBody>
                  <a:tcPr/>
                </a:tc>
              </a:tr>
            </a:tbl>
          </a:graphicData>
        </a:graphic>
      </p:graphicFrame>
      <p:graphicFrame>
        <p:nvGraphicFramePr>
          <p:cNvPr id="6" name="Content Placeholder 3"/>
          <p:cNvGraphicFramePr>
            <a:graphicFrameLocks/>
          </p:cNvGraphicFramePr>
          <p:nvPr>
            <p:extLst/>
          </p:nvPr>
        </p:nvGraphicFramePr>
        <p:xfrm>
          <a:off x="3203848" y="2306598"/>
          <a:ext cx="5458760" cy="2621280"/>
        </p:xfrm>
        <a:graphic>
          <a:graphicData uri="http://schemas.openxmlformats.org/drawingml/2006/table">
            <a:tbl>
              <a:tblPr firstRow="1" bandRow="1">
                <a:tableStyleId>{5C22544A-7EE6-4342-B048-85BDC9FD1C3A}</a:tableStyleId>
              </a:tblPr>
              <a:tblGrid>
                <a:gridCol w="5458760"/>
              </a:tblGrid>
              <a:tr h="2367176">
                <a:tc>
                  <a:txBody>
                    <a:bodyPr/>
                    <a:lstStyle/>
                    <a:p>
                      <a:pPr algn="ctr"/>
                      <a:r>
                        <a:rPr lang="ru-RU" sz="2000" b="1" kern="1200" dirty="0" smtClean="0">
                          <a:solidFill>
                            <a:schemeClr val="lt1"/>
                          </a:solidFill>
                          <a:effectLst/>
                          <a:latin typeface="+mn-lt"/>
                          <a:ea typeface="+mn-ea"/>
                          <a:cs typeface="+mn-cs"/>
                        </a:rPr>
                        <a:t>Преимущества «БЕЛА»:</a:t>
                      </a:r>
                    </a:p>
                    <a:p>
                      <a:pPr algn="ctr"/>
                      <a:endParaRPr lang="ru-RU" sz="2000" b="1" kern="1200" dirty="0" smtClean="0">
                        <a:solidFill>
                          <a:schemeClr val="lt1"/>
                        </a:solidFill>
                        <a:effectLst/>
                        <a:latin typeface="+mn-lt"/>
                        <a:ea typeface="+mn-ea"/>
                        <a:cs typeface="+mn-cs"/>
                      </a:endParaRPr>
                    </a:p>
                    <a:p>
                      <a:pPr marL="285750" indent="-285750">
                        <a:buFont typeface="Wingdings" panose="05000000000000000000" pitchFamily="2" charset="2"/>
                        <a:buChar char="q"/>
                      </a:pPr>
                      <a:r>
                        <a:rPr lang="ru-RU" sz="1800" b="1" kern="1200" dirty="0" smtClean="0">
                          <a:solidFill>
                            <a:schemeClr val="lt1"/>
                          </a:solidFill>
                          <a:effectLst/>
                          <a:latin typeface="+mn-lt"/>
                          <a:ea typeface="+mn-ea"/>
                          <a:cs typeface="+mn-cs"/>
                        </a:rPr>
                        <a:t>Вы получаете допуск к регистрации на предметы в осеннем семестре не дожидаясь зачисления в состав студентов</a:t>
                      </a:r>
                      <a:endParaRPr lang="en-US" sz="1800" b="1" kern="1200" dirty="0" smtClean="0">
                        <a:solidFill>
                          <a:schemeClr val="lt1"/>
                        </a:solidFill>
                        <a:effectLst/>
                        <a:latin typeface="+mn-lt"/>
                        <a:ea typeface="+mn-ea"/>
                        <a:cs typeface="+mn-cs"/>
                      </a:endParaRPr>
                    </a:p>
                    <a:p>
                      <a:pPr marL="285750" indent="-285750">
                        <a:buFont typeface="Wingdings" panose="05000000000000000000" pitchFamily="2" charset="2"/>
                        <a:buChar char="q"/>
                      </a:pPr>
                      <a:r>
                        <a:rPr lang="ru-RU" sz="1800" b="1" kern="1200" dirty="0" smtClean="0">
                          <a:solidFill>
                            <a:schemeClr val="lt1"/>
                          </a:solidFill>
                          <a:effectLst/>
                          <a:latin typeface="+mn-lt"/>
                          <a:ea typeface="+mn-ea"/>
                          <a:cs typeface="+mn-cs"/>
                        </a:rPr>
                        <a:t>имеете возможность составить комфортное расписание, которое будет удобно для Вас с учетом индивиду</a:t>
                      </a:r>
                      <a:r>
                        <a:rPr lang="en-US" sz="1800" b="1" kern="1200" dirty="0" smtClean="0">
                          <a:solidFill>
                            <a:schemeClr val="bg1"/>
                          </a:solidFill>
                          <a:effectLst/>
                          <a:latin typeface="+mn-lt"/>
                          <a:ea typeface="+mn-ea"/>
                          <a:cs typeface="+mn-cs"/>
                        </a:rPr>
                        <a:t>a</a:t>
                      </a:r>
                      <a:r>
                        <a:rPr lang="ru-RU" sz="1800" b="1" kern="1200" dirty="0" smtClean="0">
                          <a:solidFill>
                            <a:schemeClr val="lt1"/>
                          </a:solidFill>
                          <a:effectLst/>
                          <a:latin typeface="+mn-lt"/>
                          <a:ea typeface="+mn-ea"/>
                          <a:cs typeface="+mn-cs"/>
                        </a:rPr>
                        <a:t>льных предпочтений</a:t>
                      </a:r>
                      <a:endParaRPr lang="en-US" sz="1800" b="1" kern="1200" dirty="0" smtClean="0">
                        <a:solidFill>
                          <a:schemeClr val="lt1"/>
                        </a:solidFill>
                        <a:effectLst/>
                        <a:latin typeface="+mn-lt"/>
                        <a:ea typeface="+mn-ea"/>
                        <a:cs typeface="+mn-cs"/>
                      </a:endParaRPr>
                    </a:p>
                    <a:p>
                      <a:endParaRPr lang="en-US" dirty="0"/>
                    </a:p>
                  </a:txBody>
                  <a:tcPr>
                    <a:solidFill>
                      <a:schemeClr val="accent3">
                        <a:lumMod val="75000"/>
                      </a:schemeClr>
                    </a:solidFill>
                  </a:tcPr>
                </a:tc>
              </a:tr>
            </a:tbl>
          </a:graphicData>
        </a:graphic>
      </p:graphicFrame>
    </p:spTree>
    <p:extLst>
      <p:ext uri="{BB962C8B-B14F-4D97-AF65-F5344CB8AC3E}">
        <p14:creationId xmlns:p14="http://schemas.microsoft.com/office/powerpoint/2010/main" val="135536442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4570</TotalTime>
  <Words>2250</Words>
  <Application>Microsoft Office PowerPoint</Application>
  <PresentationFormat>On-screen Show (16:9)</PresentationFormat>
  <Paragraphs>427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Тема Office</vt:lpstr>
      <vt:lpstr>Преимущества обучения в КИМЭП</vt:lpstr>
      <vt:lpstr>Условия поступления на программы бакалавриата КИМЭП  для международных студентов</vt:lpstr>
      <vt:lpstr>Академические программы бакалавриата </vt:lpstr>
      <vt:lpstr>В чем заключается уникальность академических программ КИМЭП </vt:lpstr>
      <vt:lpstr>Факультет Бизнеса имени Бэнга</vt:lpstr>
      <vt:lpstr>Факультет социальных наук</vt:lpstr>
      <vt:lpstr>Факультет гуманитарных наук и образования</vt:lpstr>
      <vt:lpstr>Школа права</vt:lpstr>
      <vt:lpstr>БЕЛА статус</vt:lpstr>
      <vt:lpstr>Зачисление в состав студентов 2021</vt:lpstr>
      <vt:lpstr>Гранты и финансовая поддержка</vt:lpstr>
      <vt:lpstr>Пример расчета стоимости обучения (2020-2021)</vt:lpstr>
      <vt:lpstr>Как университет определяет уровень английского языка у абитуриентов 1 способ: KEPT- тест университета КИМЭП на определение знания английского языка</vt:lpstr>
      <vt:lpstr> Как университет определяет уровень английского языка у абитуриентов 2 способ: Международные сертификаты (IELTS, TOEFL, Duolingo) </vt:lpstr>
      <vt:lpstr>Подготовительная программа КИМЭП</vt:lpstr>
      <vt:lpstr>Условия поступления для переводных и восстанавливающихся студентов  из зарубежных вузов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 1. «Қазақстанның ашық университеті»</dc:title>
  <dc:creator>Маликов Бахтияр Жайляуович</dc:creator>
  <cp:lastModifiedBy>Beisembinova Assem</cp:lastModifiedBy>
  <cp:revision>451</cp:revision>
  <cp:lastPrinted>2019-04-04T06:56:41Z</cp:lastPrinted>
  <dcterms:created xsi:type="dcterms:W3CDTF">2018-12-04T12:46:22Z</dcterms:created>
  <dcterms:modified xsi:type="dcterms:W3CDTF">2020-12-22T06:26:43Z</dcterms:modified>
</cp:coreProperties>
</file>