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6" r:id="rId2"/>
    <p:sldId id="307" r:id="rId3"/>
    <p:sldId id="299" r:id="rId4"/>
    <p:sldId id="302" r:id="rId5"/>
    <p:sldId id="301" r:id="rId6"/>
    <p:sldId id="304" r:id="rId7"/>
    <p:sldId id="315" r:id="rId8"/>
    <p:sldId id="308" r:id="rId9"/>
    <p:sldId id="319" r:id="rId10"/>
    <p:sldId id="310" r:id="rId11"/>
    <p:sldId id="321" r:id="rId12"/>
    <p:sldId id="312" r:id="rId13"/>
    <p:sldId id="313" r:id="rId14"/>
  </p:sldIdLst>
  <p:sldSz cx="9144000" cy="5143500" type="screen16x9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32" autoAdjust="0"/>
    <p:restoredTop sz="90219" autoAdjust="0"/>
  </p:normalViewPr>
  <p:slideViewPr>
    <p:cSldViewPr>
      <p:cViewPr varScale="1">
        <p:scale>
          <a:sx n="139" d="100"/>
          <a:sy n="139" d="100"/>
        </p:scale>
        <p:origin x="432" y="69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2D905-7C49-462B-A51C-4ED0E345D9A1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09189-87DD-4FBD-943F-8B7DBBF49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2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ED0EB-5019-4A2C-B80B-9392DEF0AA3E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B40EE-A6EC-4B73-88E0-5866E1FD1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0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mep.kz/ext/application/online/ru-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s://mail.google.com/mail/images/cleardot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imep.kz/prospective-students/ru/admission/admission-to-master-programs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wlp@kimep.k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stcenter.kz/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mila@kimep.kz;%20css_coordinator@kimep.kz" TargetMode="External"/><Relationship Id="rId7" Type="http://schemas.openxmlformats.org/officeDocument/2006/relationships/hyperlink" Target="mailto:erayeva@kimep.kz" TargetMode="External"/><Relationship Id="rId2" Type="http://schemas.openxmlformats.org/officeDocument/2006/relationships/hyperlink" Target="mailto:bcb-graduate@kimep.k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adeem.k@kimep.kz" TargetMode="External"/><Relationship Id="rId5" Type="http://schemas.openxmlformats.org/officeDocument/2006/relationships/hyperlink" Target="mailto:lawcoord@kimep.kz" TargetMode="External"/><Relationship Id="rId4" Type="http://schemas.openxmlformats.org/officeDocument/2006/relationships/hyperlink" Target="mailto:magas@kimep.kz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finaid@kimep.k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5" y="1"/>
            <a:ext cx="8669309" cy="495014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Преимущества обучения на программах магистратуры в КИМЭП</a:t>
            </a:r>
            <a:endParaRPr lang="en-US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478544"/>
              </p:ext>
            </p:extLst>
          </p:nvPr>
        </p:nvGraphicFramePr>
        <p:xfrm>
          <a:off x="215515" y="483517"/>
          <a:ext cx="1990379" cy="179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379"/>
              </a:tblGrid>
              <a:tr h="179760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Интерактивная педагогика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 преподавателей из 1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 стран мира (Северная Америка, Европа, Великобритания,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Юго-Восточная Азия, СНГ, Казахстан)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: 82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% со степенью 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PhD, DBA, JD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, кандидаты и доктора наук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; 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% 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обладают степенью магистра.</a:t>
                      </a:r>
                      <a:endParaRPr lang="ru-RU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1724"/>
              </p:ext>
            </p:extLst>
          </p:nvPr>
        </p:nvGraphicFramePr>
        <p:xfrm>
          <a:off x="2220859" y="483517"/>
          <a:ext cx="2084744" cy="180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744"/>
              </a:tblGrid>
              <a:tr h="180847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Высокий уровень трудоустройства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17354"/>
              </p:ext>
            </p:extLst>
          </p:nvPr>
        </p:nvGraphicFramePr>
        <p:xfrm>
          <a:off x="2205895" y="2307113"/>
          <a:ext cx="2090759" cy="155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759"/>
              </a:tblGrid>
              <a:tr h="155626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Удобное расписание 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для работающих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профессионалов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52461"/>
              </p:ext>
            </p:extLst>
          </p:nvPr>
        </p:nvGraphicFramePr>
        <p:xfrm>
          <a:off x="6414529" y="483515"/>
          <a:ext cx="2477951" cy="1797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951"/>
              </a:tblGrid>
              <a:tr h="1797607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Международная программа обмена</a:t>
                      </a:r>
                    </a:p>
                    <a:p>
                      <a:pPr algn="just"/>
                      <a:endParaRPr lang="ru-RU" sz="1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just"/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Более 170 партнерских вузов по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всему миру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, программы двойного димплома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по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</a:rPr>
                        <a:t> 7 специализациям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с </a:t>
                      </a: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</a:rPr>
                        <a:t> ведущими университетами Европы и Южной Кореи.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74740"/>
              </p:ext>
            </p:extLst>
          </p:nvPr>
        </p:nvGraphicFramePr>
        <p:xfrm>
          <a:off x="206567" y="2300385"/>
          <a:ext cx="1970807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07"/>
              </a:tblGrid>
              <a:tr h="1276466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и международная аккредитация: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Признание дипломов на казахстанском и международном уровне (</a:t>
                      </a: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FIBAA,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IQAA)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</a:rPr>
                        <a:t>. 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027033"/>
              </p:ext>
            </p:extLst>
          </p:nvPr>
        </p:nvGraphicFramePr>
        <p:xfrm>
          <a:off x="4310674" y="483517"/>
          <a:ext cx="2098784" cy="180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784"/>
              </a:tblGrid>
              <a:tr h="18084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академических программ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нашего</a:t>
                      </a:r>
                      <a:r>
                        <a:rPr lang="ru-RU" sz="12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университета 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соответствует текущим мировым</a:t>
                      </a:r>
                      <a:r>
                        <a:rPr lang="ru-RU" sz="12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тенденциям рынка и</a:t>
                      </a:r>
                      <a:r>
                        <a:rPr lang="ru-RU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пронизано духом  бизнеса, предпринимательства и практической ориентированности.</a:t>
                      </a:r>
                      <a:endParaRPr lang="ru-RU" sz="1400" dirty="0" smtClean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34012"/>
              </p:ext>
            </p:extLst>
          </p:nvPr>
        </p:nvGraphicFramePr>
        <p:xfrm>
          <a:off x="4305603" y="2300385"/>
          <a:ext cx="2098784" cy="155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784"/>
              </a:tblGrid>
              <a:tr h="1556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Качественное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 преимущество </a:t>
                      </a:r>
                      <a:endParaRPr lang="en-US" sz="16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</a:rPr>
                        <a:t>на рынке труда</a:t>
                      </a:r>
                      <a:endParaRPr lang="ru-RU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790887"/>
              </p:ext>
            </p:extLst>
          </p:nvPr>
        </p:nvGraphicFramePr>
        <p:xfrm>
          <a:off x="6404387" y="2291988"/>
          <a:ext cx="2480437" cy="155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437"/>
              </a:tblGrid>
              <a:tr h="1556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</a:rPr>
                        <a:t>Кредитная технология обучения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8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представляет собой накопительную систему, при которой студент пополняет количество кредитов по нарастающей траектории, от первого до последнего курса.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585283"/>
              </p:ext>
            </p:extLst>
          </p:nvPr>
        </p:nvGraphicFramePr>
        <p:xfrm>
          <a:off x="215516" y="3859117"/>
          <a:ext cx="196185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858"/>
              </a:tblGrid>
              <a:tr h="93610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/>
                        <a:t>Более 1</a:t>
                      </a:r>
                      <a:r>
                        <a:rPr lang="en-US" sz="1400" dirty="0" smtClean="0"/>
                        <a:t>3 </a:t>
                      </a:r>
                      <a:r>
                        <a:rPr lang="ru-RU" sz="1400" dirty="0" smtClean="0"/>
                        <a:t>000 выпускников получили дипломы КИМЭП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660471"/>
              </p:ext>
            </p:extLst>
          </p:nvPr>
        </p:nvGraphicFramePr>
        <p:xfrm>
          <a:off x="2214842" y="3859117"/>
          <a:ext cx="2081811" cy="94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811"/>
              </a:tblGrid>
              <a:tr h="94487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Готовность к работе в «реальном мире»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53935"/>
              </p:ext>
            </p:extLst>
          </p:nvPr>
        </p:nvGraphicFramePr>
        <p:xfrm>
          <a:off x="4325174" y="3859116"/>
          <a:ext cx="2084284" cy="94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284"/>
              </a:tblGrid>
              <a:tr h="94487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Карьерный рост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14161"/>
              </p:ext>
            </p:extLst>
          </p:nvPr>
        </p:nvGraphicFramePr>
        <p:xfrm>
          <a:off x="6404387" y="3859116"/>
          <a:ext cx="2488093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093"/>
              </a:tblGrid>
              <a:tr h="94488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получения сразу нескольких специализаций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03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07807"/>
              </p:ext>
            </p:extLst>
          </p:nvPr>
        </p:nvGraphicFramePr>
        <p:xfrm>
          <a:off x="179512" y="123478"/>
          <a:ext cx="8784978" cy="5031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5"/>
                <a:gridCol w="1224136"/>
                <a:gridCol w="792088"/>
                <a:gridCol w="720080"/>
                <a:gridCol w="648072"/>
                <a:gridCol w="609666"/>
                <a:gridCol w="830494"/>
                <a:gridCol w="792088"/>
                <a:gridCol w="720079"/>
              </a:tblGrid>
              <a:tr h="9372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Программа магистратуры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кредитов для выпуска (по нормативам Европейской системы трансферта и накопления кредитов – </a:t>
                      </a:r>
                      <a:r>
                        <a:rPr lang="en-US" sz="1000" dirty="0">
                          <a:effectLst/>
                        </a:rPr>
                        <a:t>ECTS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Кол-во кредитов для выпуска (по нормативам КИМЭП)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Стоимость обучения 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 1 академический кредит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Стоимость за весь период обучения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(от 1 до 2 лет)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4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ТЕНГЕ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ДОЛЛАР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ЕВРО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ТЕНГЕ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ДОЛЛАР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ЕВРО</a:t>
                      </a:r>
                      <a:endParaRPr lang="en-US" sz="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Международная журналистика (MAIJ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200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177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895 200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594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505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Иностранный язык: два иностранных языка (MAFL)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200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177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895 200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594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505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Образовательная политика и менеджмент (MEPM)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200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177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191 050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397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784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Государственное и местное управление (MPMA)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211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187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116 960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989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Международные отношения (MIR)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211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187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116 960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989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Экономика </a:t>
                      </a:r>
                      <a:r>
                        <a:rPr lang="ru-RU" sz="800" dirty="0">
                          <a:effectLst/>
                        </a:rPr>
                        <a:t>(MAE)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en-US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272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241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305 920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068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585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Международное право (MLLM)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393 940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822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593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Учет </a:t>
                      </a:r>
                      <a:r>
                        <a:rPr lang="ru-RU" sz="800" dirty="0">
                          <a:effectLst/>
                        </a:rPr>
                        <a:t>и аудит (MACTA)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5 550 240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13 670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12 118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Финансы </a:t>
                      </a:r>
                      <a:r>
                        <a:rPr lang="ru-RU" sz="800" dirty="0">
                          <a:effectLst/>
                        </a:rPr>
                        <a:t>(MFIN)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5 550 240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13 670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12 118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ru-RU" sz="800" dirty="0" smtClean="0">
                          <a:effectLst/>
                        </a:rPr>
                        <a:t>Маркетинг </a:t>
                      </a:r>
                      <a:r>
                        <a:rPr lang="ru-RU" sz="800" dirty="0">
                          <a:effectLst/>
                        </a:rPr>
                        <a:t>(MMKT)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5 550 240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13 670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12 118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Деловое администрирование (MBA)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6 012 760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14 810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13 128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39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Менеджмент (</a:t>
                      </a:r>
                      <a:r>
                        <a:rPr lang="en-US" sz="800" dirty="0">
                          <a:effectLst/>
                        </a:rPr>
                        <a:t>MMGT)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285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252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3 700 160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9 114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8 079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Депозит за учебники </a:t>
                      </a:r>
                      <a:endParaRPr lang="en-US" sz="8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учебный год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89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80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Библиотека:  +7 727 2374805 (вн.2579)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3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Базовый английский для магистрантов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один уровень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335 </a:t>
                      </a: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 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825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r>
                        <a:rPr lang="en-US" sz="800" dirty="0" smtClean="0">
                          <a:effectLst/>
                        </a:rPr>
                        <a:t>732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Координатор программы: +7 727 2374764 (вн. 2654)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758" marR="307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896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795" y="8387"/>
            <a:ext cx="8328288" cy="835481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Как университет определяет уровень английского языка у абитуриентов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ru-RU" sz="1600" b="1" dirty="0" smtClean="0">
                <a:solidFill>
                  <a:srgbClr val="FF0000"/>
                </a:solidFill>
              </a:rPr>
              <a:t>1 способ: </a:t>
            </a:r>
            <a:r>
              <a:rPr lang="en-US" sz="1600" b="1" dirty="0" smtClean="0">
                <a:solidFill>
                  <a:srgbClr val="FF0000"/>
                </a:solidFill>
              </a:rPr>
              <a:t>KEPT- </a:t>
            </a:r>
            <a:r>
              <a:rPr lang="ru-RU" sz="1600" b="1" dirty="0" smtClean="0">
                <a:solidFill>
                  <a:srgbClr val="FF0000"/>
                </a:solidFill>
              </a:rPr>
              <a:t>тест университета КИМЭП на определение знания английского языка</a:t>
            </a:r>
            <a:endParaRPr 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8084" y="843149"/>
          <a:ext cx="1787267" cy="194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267"/>
              </a:tblGrid>
              <a:tr h="19459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участия в тесте </a:t>
                      </a:r>
                      <a:r>
                        <a:rPr lang="en-US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KEPT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необходимо заполнить онлайн анкету и загрузить копию удостоверения личности</a:t>
                      </a:r>
                      <a:r>
                        <a:rPr lang="en-US" sz="1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паспорта </a:t>
                      </a:r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портале абитуриента:  </a:t>
                      </a:r>
                      <a:r>
                        <a:rPr lang="en-US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://</a:t>
                      </a:r>
                      <a:r>
                        <a:rPr lang="en-US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0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kimep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.</a:t>
                      </a:r>
                      <a:r>
                        <a:rPr lang="en-US" sz="10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kz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0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ext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application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online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r>
                        <a:rPr lang="en-US" sz="10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ru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-</a:t>
                      </a:r>
                      <a:r>
                        <a:rPr lang="en-US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RU</a:t>
                      </a:r>
                      <a:r>
                        <a:rPr lang="ru-RU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/</a:t>
                      </a:r>
                      <a:endParaRPr lang="en-US" sz="1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868055"/>
              </p:ext>
            </p:extLst>
          </p:nvPr>
        </p:nvGraphicFramePr>
        <p:xfrm>
          <a:off x="3489342" y="2893797"/>
          <a:ext cx="2664296" cy="2086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20867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Пропустить программу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нельзя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поскольку она является обязательным компонентом программы обучения. При неудовлетворительном завершении обязательной программы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необходимо будет пройти ее повторно.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427667" y="289097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6228183" y="2890974"/>
          <a:ext cx="2648585" cy="2082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8585"/>
              </a:tblGrid>
              <a:tr h="2082165">
                <a:tc>
                  <a:txBody>
                    <a:bodyPr/>
                    <a:lstStyle/>
                    <a:p>
                      <a:pPr algn="ctr"/>
                      <a:endParaRPr lang="ru-RU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Языковой центр КИМЭП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Контактное лицо: </a:t>
                      </a: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Мария Нурдинова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программы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Foundation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(уровень</a:t>
                      </a:r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бакалавриата)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КИМЭП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Здание Достык, офис Языкового центра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Телефон: +7 727 2704764 (вн.2654)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vmariya@kimep.kz </a:t>
                      </a:r>
                      <a:endParaRPr lang="en-US" sz="1200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75876"/>
              </p:ext>
            </p:extLst>
          </p:nvPr>
        </p:nvGraphicFramePr>
        <p:xfrm>
          <a:off x="2130036" y="839491"/>
          <a:ext cx="2602631" cy="194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1"/>
              </a:tblGrid>
              <a:tr h="1945983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Английский язык не является требованием к поступлению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однако официальным языком обучения в Университете КИМЭП является английский язык,  поэтому подтверждение владения английским языком является обязательным.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4859339" y="839491"/>
          <a:ext cx="4017429" cy="194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429"/>
              </a:tblGrid>
              <a:tr h="1945983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rgbClr val="FF0000"/>
                          </a:solidFill>
                        </a:rPr>
                        <a:t>Структура</a:t>
                      </a:r>
                      <a:r>
                        <a:rPr lang="ru-RU" sz="1050" baseline="0" dirty="0" smtClean="0">
                          <a:solidFill>
                            <a:srgbClr val="FF0000"/>
                          </a:solidFill>
                        </a:rPr>
                        <a:t> теста КЕ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PT</a:t>
                      </a:r>
                      <a:r>
                        <a:rPr lang="ru-RU" sz="1050" baseline="0" dirty="0" smtClean="0"/>
                        <a:t>:</a:t>
                      </a:r>
                    </a:p>
                    <a:p>
                      <a:pPr algn="ctr"/>
                      <a:r>
                        <a:rPr lang="ru-RU" sz="1050" dirty="0" smtClean="0"/>
                        <a:t>Общее количество вопросов – 100</a:t>
                      </a:r>
                    </a:p>
                    <a:p>
                      <a:pPr algn="ctr"/>
                      <a:r>
                        <a:rPr lang="ru-RU" sz="1050" dirty="0" smtClean="0"/>
                        <a:t>Продолжительность</a:t>
                      </a:r>
                      <a:r>
                        <a:rPr lang="ru-RU" sz="1050" baseline="0" dirty="0" smtClean="0"/>
                        <a:t> – 90 мин</a:t>
                      </a:r>
                    </a:p>
                    <a:p>
                      <a:pPr algn="ctr"/>
                      <a:r>
                        <a:rPr lang="ru-RU" sz="1050" baseline="0" dirty="0" smtClean="0"/>
                        <a:t>Всего 3 раздела: грамматика, грамматика и лексика в контексте, понимание прочитанного текста. </a:t>
                      </a:r>
                    </a:p>
                    <a:p>
                      <a:pPr algn="ctr"/>
                      <a:r>
                        <a:rPr lang="ru-RU" sz="1050" baseline="0" dirty="0" smtClean="0"/>
                        <a:t>В тестировании можно участвовать только </a:t>
                      </a:r>
                      <a:r>
                        <a:rPr lang="ru-RU" sz="1050" baseline="0" dirty="0" smtClean="0">
                          <a:solidFill>
                            <a:srgbClr val="FF0000"/>
                          </a:solidFill>
                        </a:rPr>
                        <a:t>2 раза максимально (участие бесплатное)</a:t>
                      </a:r>
                    </a:p>
                    <a:p>
                      <a:pPr algn="ctr"/>
                      <a:r>
                        <a:rPr lang="ru-RU" sz="1200" u="none" baseline="0" dirty="0" smtClean="0">
                          <a:solidFill>
                            <a:srgbClr val="FFFF00"/>
                          </a:solidFill>
                        </a:rPr>
                        <a:t>ВНИМАНИЕ!!!</a:t>
                      </a:r>
                      <a:r>
                        <a:rPr lang="ru-RU" sz="1050" u="none" baseline="0" dirty="0" smtClean="0">
                          <a:solidFill>
                            <a:srgbClr val="FFFF00"/>
                          </a:solidFill>
                        </a:rPr>
                        <a:t> В данный момент университет в поиске онлайн платформы для проведения внутренних экзаменов и тестов. Мы планируем запустить данную платформу в 2021 году</a:t>
                      </a:r>
                      <a:r>
                        <a:rPr lang="en-US" sz="1050" u="none" baseline="0" dirty="0" smtClean="0">
                          <a:solidFill>
                            <a:srgbClr val="FFFF00"/>
                          </a:solidFill>
                        </a:rPr>
                        <a:t> (</a:t>
                      </a:r>
                      <a:r>
                        <a:rPr lang="ru-RU" sz="1050" u="none" baseline="0" dirty="0" smtClean="0">
                          <a:solidFill>
                            <a:srgbClr val="FFFF00"/>
                          </a:solidFill>
                        </a:rPr>
                        <a:t>Вы первые узнаете об этом, если заполните онлайн заявление)</a:t>
                      </a:r>
                      <a:endParaRPr lang="en-US" sz="1050" u="none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102101"/>
              </p:ext>
            </p:extLst>
          </p:nvPr>
        </p:nvGraphicFramePr>
        <p:xfrm>
          <a:off x="248083" y="2890974"/>
          <a:ext cx="3166713" cy="2082164"/>
        </p:xfrm>
        <a:graphic>
          <a:graphicData uri="http://schemas.openxmlformats.org/drawingml/2006/table">
            <a:tbl>
              <a:tblPr/>
              <a:tblGrid>
                <a:gridCol w="1274822"/>
                <a:gridCol w="1891891"/>
              </a:tblGrid>
              <a:tr h="86963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KEPT Results score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Levels of obligatory courses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</a:tr>
              <a:tr h="3031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-100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Academic level</a:t>
                      </a: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</a:tr>
              <a:tr h="3031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Foundation A level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</a:tr>
              <a:tr h="3031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49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Foundation B level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</a:tr>
              <a:tr h="3031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Foundation C level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496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421" y="123478"/>
            <a:ext cx="7920884" cy="792087"/>
          </a:xfrm>
        </p:spPr>
        <p:txBody>
          <a:bodyPr>
            <a:noAutofit/>
          </a:bodyPr>
          <a:lstStyle/>
          <a:p>
            <a:r>
              <a:rPr lang="ru-RU" sz="1400" b="1" dirty="0"/>
              <a:t>Как университет определяет уровень английского языка у </a:t>
            </a:r>
            <a:r>
              <a:rPr lang="ru-RU" sz="1400" b="1" dirty="0" smtClean="0"/>
              <a:t>абитуриентов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ru-RU" sz="1400" b="1" dirty="0" smtClean="0">
                <a:solidFill>
                  <a:srgbClr val="FF0000"/>
                </a:solidFill>
              </a:rPr>
              <a:t>2 способ: Международные сертификаты</a:t>
            </a:r>
            <a:r>
              <a:rPr lang="en-US" sz="1400" b="1" dirty="0">
                <a:solidFill>
                  <a:srgbClr val="FF0000"/>
                </a:solidFill>
              </a:rPr>
              <a:t/>
            </a:r>
            <a:br>
              <a:rPr lang="en-US" sz="1400" b="1" dirty="0">
                <a:solidFill>
                  <a:srgbClr val="FF0000"/>
                </a:solidFill>
              </a:rPr>
            </a:b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3073" name="Picture 1" descr="https://mail.google.com/mail/images/cleardot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240" y="-135555"/>
            <a:ext cx="46156" cy="41563"/>
          </a:xfrm>
          <a:prstGeom prst="rect">
            <a:avLst/>
          </a:prstGeom>
          <a:solidFill>
            <a:schemeClr val="accent1"/>
          </a:solidFill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8065"/>
              </p:ext>
            </p:extLst>
          </p:nvPr>
        </p:nvGraphicFramePr>
        <p:xfrm>
          <a:off x="556421" y="699542"/>
          <a:ext cx="7920883" cy="3397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4210"/>
                <a:gridCol w="818371"/>
                <a:gridCol w="886505"/>
                <a:gridCol w="818371"/>
                <a:gridCol w="886505"/>
                <a:gridCol w="1110124"/>
                <a:gridCol w="1056117"/>
                <a:gridCol w="980680"/>
              </a:tblGrid>
              <a:tr h="6480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Placement in English Course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KEPT score (at entry )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CEFR</a:t>
                      </a:r>
                      <a:r>
                        <a:rPr lang="en-US" sz="1050" dirty="0" smtClean="0">
                          <a:effectLst/>
                        </a:rPr>
                        <a:t>+</a:t>
                      </a:r>
                      <a:endParaRPr lang="en-US" sz="105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IELTS </a:t>
                      </a:r>
                      <a:r>
                        <a:rPr lang="en-US" sz="1050" dirty="0" smtClean="0">
                          <a:effectLst/>
                        </a:rPr>
                        <a:t>/ IELTS indicator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TOEFL </a:t>
                      </a:r>
                      <a:r>
                        <a:rPr lang="en-US" sz="1050" dirty="0" smtClean="0">
                          <a:effectLst/>
                        </a:rPr>
                        <a:t>IBT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TOEFL </a:t>
                      </a:r>
                      <a:r>
                        <a:rPr lang="en-US" sz="1050" dirty="0" smtClean="0">
                          <a:effectLst/>
                        </a:rPr>
                        <a:t>P</a:t>
                      </a:r>
                      <a:r>
                        <a:rPr lang="ru-RU" sz="1050" dirty="0" smtClean="0">
                          <a:effectLst/>
                        </a:rPr>
                        <a:t>BT</a:t>
                      </a:r>
                      <a:r>
                        <a:rPr lang="en-US" sz="1050" dirty="0" smtClean="0">
                          <a:effectLst/>
                        </a:rPr>
                        <a:t>/Institutional TOEFL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Revised TOEFL paper-delivered test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Duolingo</a:t>
                      </a:r>
                      <a:r>
                        <a:rPr lang="en-US" sz="10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English</a:t>
                      </a:r>
                      <a:r>
                        <a:rPr lang="en-US" sz="105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Test</a:t>
                      </a:r>
                      <a:endParaRPr lang="en-US" sz="10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667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Direct to Program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60-100%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B1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4.5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70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523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52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65-70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07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Graduate English Foundation level A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50-59%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A2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4.0</a:t>
                      </a:r>
                      <a:endParaRPr lang="en-US" sz="105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41</a:t>
                      </a:r>
                      <a:r>
                        <a:rPr lang="en-US" sz="1050" dirty="0" smtClean="0">
                          <a:effectLst/>
                        </a:rPr>
                        <a:t>-69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+mn-lt"/>
                          <a:ea typeface="+mn-ea"/>
                        </a:rPr>
                        <a:t>437-522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37-51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55-64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7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Graduate English Foundation level B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21-49%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A1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3.5</a:t>
                      </a:r>
                      <a:endParaRPr lang="en-US" sz="105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27-40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+mn-lt"/>
                          <a:ea typeface="+mn-ea"/>
                        </a:rPr>
                        <a:t>380-436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19-36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45-54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07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Graduate English Foundation level C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&lt; 20 %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Beginner or False Beginner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&lt;3.0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&lt;26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&lt;</a:t>
                      </a:r>
                      <a:r>
                        <a:rPr lang="en-US" sz="1050" dirty="0" smtClean="0">
                          <a:effectLst/>
                        </a:rPr>
                        <a:t>379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&lt;</a:t>
                      </a:r>
                      <a:r>
                        <a:rPr lang="en-US" sz="1050" dirty="0" smtClean="0">
                          <a:effectLst/>
                        </a:rPr>
                        <a:t>18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&lt;</a:t>
                      </a:r>
                      <a:r>
                        <a:rPr lang="en-US" sz="1050" dirty="0" smtClean="0">
                          <a:effectLst/>
                        </a:rPr>
                        <a:t>44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5" name="Picture 1" descr="https://mail.google.com/mail/images/cleardot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73" y="-833611"/>
            <a:ext cx="10478" cy="5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03214"/>
              </p:ext>
            </p:extLst>
          </p:nvPr>
        </p:nvGraphicFramePr>
        <p:xfrm>
          <a:off x="529294" y="4155926"/>
          <a:ext cx="8003146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146"/>
              </a:tblGrid>
              <a:tr h="792088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Внимание! Таблица действительна для всех программ, кроме программы магистратуры в области образовательной политики и менеджмента. Критерии для данной программы размещены на сайте по следующей ссылке:  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://</a:t>
                      </a:r>
                      <a:r>
                        <a:rPr lang="en-US" sz="11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kimep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.</a:t>
                      </a:r>
                      <a:r>
                        <a:rPr lang="en-US" sz="11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kz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/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prospective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students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/</a:t>
                      </a:r>
                      <a:r>
                        <a:rPr lang="en-US" sz="1100" b="1" u="sng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ru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/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admission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/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admission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to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master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-</a:t>
                      </a:r>
                      <a:r>
                        <a:rPr lang="en-US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programs</a:t>
                      </a:r>
                      <a:r>
                        <a:rPr lang="ru-RU" sz="11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/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094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2546"/>
            <a:ext cx="8229600" cy="85725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Подготовительная программа КИМЭП</a:t>
            </a:r>
            <a:endParaRPr lang="en-US" sz="2400" b="1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282242"/>
              </p:ext>
            </p:extLst>
          </p:nvPr>
        </p:nvGraphicFramePr>
        <p:xfrm>
          <a:off x="519422" y="699542"/>
          <a:ext cx="2488532" cy="3813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532"/>
              </a:tblGrid>
              <a:tr h="38137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Курсы по подготовке к международным 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экзаменам IELTS, SAT, GRE, GMAT. Курс можно пройти индивидуально и в группах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6912844"/>
              </p:ext>
            </p:extLst>
          </p:nvPr>
        </p:nvGraphicFramePr>
        <p:xfrm>
          <a:off x="3131840" y="699542"/>
          <a:ext cx="5184576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</a:tblGrid>
              <a:tr h="1800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Вечерние курсы по изучению английского языка (9 уровней, длительность одного уровня - 42 академических часа. Занятия проводятся 2 раза в неделю с 18.50-21.05)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8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661906"/>
              </p:ext>
            </p:extLst>
          </p:nvPr>
        </p:nvGraphicFramePr>
        <p:xfrm>
          <a:off x="3131840" y="2654039"/>
          <a:ext cx="5184576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/>
              </a:tblGrid>
              <a:tr h="1363361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Гульмира: +7 747 223 33 08</a:t>
                      </a: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Анара:</a:t>
                      </a:r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+7 701 554 60 84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 (727) 2704483</a:t>
                      </a:r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2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wlp@kimep.kz</a:t>
                      </a:r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5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824"/>
            <a:ext cx="8497794" cy="589592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02060"/>
                </a:solidFill>
              </a:rPr>
              <a:t>Условия поступления на программы </a:t>
            </a:r>
            <a:r>
              <a:rPr lang="ru-RU" sz="1800" b="1" dirty="0" smtClean="0">
                <a:solidFill>
                  <a:srgbClr val="002060"/>
                </a:solidFill>
              </a:rPr>
              <a:t>магистратуры КИМЭП  (для граждан РК)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669104"/>
              </p:ext>
            </p:extLst>
          </p:nvPr>
        </p:nvGraphicFramePr>
        <p:xfrm>
          <a:off x="323528" y="614416"/>
          <a:ext cx="3456383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3"/>
              </a:tblGrid>
              <a:tr h="20821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b="1" u="sng" dirty="0" smtClean="0">
                          <a:solidFill>
                            <a:srgbClr val="002060"/>
                          </a:solidFill>
                        </a:rPr>
                        <a:t>Оригинал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 документа о высшем образовании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  (с приложением)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*документы об образовании,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</a:rPr>
                        <a:t> выданные зарубежными организациями образования, должны иметь нотариально заверенный перевод на казахский или русский язык и пройти процедуру нострификации в первый академический семестр</a:t>
                      </a:r>
                      <a:endParaRPr lang="en-US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961751"/>
              </p:ext>
            </p:extLst>
          </p:nvPr>
        </p:nvGraphicFramePr>
        <p:xfrm>
          <a:off x="3980817" y="616620"/>
          <a:ext cx="4823969" cy="2222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3969"/>
              </a:tblGrid>
              <a:tr h="2222835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Комплексное тестирование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требование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</a:rPr>
                        <a:t> МОН РК)</a:t>
                      </a:r>
                      <a:endParaRPr lang="en-US" sz="18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2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Точные даты по приему заявлений и проведению КТ будут доступны на сайте Национального Центра Тестирования (НЦТ): </a:t>
                      </a:r>
                      <a:r>
                        <a:rPr lang="ru-RU" sz="16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http://testcenter.kz/ru/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38847"/>
              </p:ext>
            </p:extLst>
          </p:nvPr>
        </p:nvGraphicFramePr>
        <p:xfrm>
          <a:off x="323528" y="2941413"/>
          <a:ext cx="3456384" cy="192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</a:tblGrid>
              <a:tr h="1928386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Экзамены по специальности (требование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КИМЭП)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1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KGET</a:t>
                      </a:r>
                      <a:r>
                        <a:rPr lang="en-US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4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40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4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Онлайн интервью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15104"/>
              </p:ext>
            </p:extLst>
          </p:nvPr>
        </p:nvGraphicFramePr>
        <p:xfrm>
          <a:off x="3996786" y="2941413"/>
          <a:ext cx="4824536" cy="192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</a:tblGrid>
              <a:tr h="192838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Освобождение от КТ возможно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абитуриентов программы МВА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600" b="1" kern="12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ExMBA</a:t>
                      </a:r>
                      <a:endParaRPr lang="ru-RU" sz="1600" b="1" kern="12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наличии действующих сертификатов </a:t>
                      </a:r>
                      <a:r>
                        <a:rPr lang="en-US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GMAT/GRE</a:t>
                      </a:r>
                      <a:r>
                        <a:rPr lang="ru-RU" sz="16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программ «Педагогические науки», «Гуманитарные науки», «Социальные науки», «Бизнес и управление» согласно требованиям МОН РК на период поступления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48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4" y="123478"/>
            <a:ext cx="8525827" cy="508724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Факультет Бизнеса имени Бэнга</a:t>
            </a:r>
            <a:r>
              <a:rPr lang="en-US" sz="1600" b="1" dirty="0" smtClean="0"/>
              <a:t>/</a:t>
            </a:r>
            <a:r>
              <a:rPr lang="ru-RU" sz="1600" b="1" dirty="0" smtClean="0"/>
              <a:t>Профильные экзамены</a:t>
            </a:r>
            <a:r>
              <a:rPr lang="en-US" sz="1600" b="1" dirty="0" smtClean="0"/>
              <a:t> </a:t>
            </a:r>
            <a:r>
              <a:rPr lang="ru-RU" sz="1600" b="1" dirty="0" smtClean="0"/>
              <a:t>КИМЭП</a:t>
            </a:r>
            <a:r>
              <a:rPr lang="en-US" sz="1600" b="1" dirty="0" smtClean="0"/>
              <a:t>/</a:t>
            </a:r>
            <a:r>
              <a:rPr lang="ru-RU" sz="1600" b="1" dirty="0" smtClean="0"/>
              <a:t>Проходные баллы</a:t>
            </a:r>
            <a:endParaRPr lang="en-US" sz="1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233287"/>
              </p:ext>
            </p:extLst>
          </p:nvPr>
        </p:nvGraphicFramePr>
        <p:xfrm>
          <a:off x="294644" y="632202"/>
          <a:ext cx="8543341" cy="426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818"/>
                <a:gridCol w="2911036"/>
                <a:gridCol w="2520280"/>
                <a:gridCol w="1872207"/>
              </a:tblGrid>
              <a:tr h="2816562">
                <a:tc rowSpan="2">
                  <a:txBody>
                    <a:bodyPr/>
                    <a:lstStyle/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Факультет Бизнеса имени Бэнга</a:t>
                      </a: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*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профильная магистратура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MFIN: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Магистратура в области финансов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c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подготовкой к экзамену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CFA</a:t>
                      </a: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MMKT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Магистратура в области маркетинга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MACTA: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Магистратура в области бухгалтерского учета и аудита с подготовкой к экзаменам для получения АССА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MMGT: 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Магистратура в области Менеджмента </a:t>
                      </a:r>
                      <a:endParaRPr lang="en-US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МВА: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Магистр делового администрирования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rgbClr val="FF0000"/>
                          </a:solidFill>
                        </a:rPr>
                        <a:t>*для программы МВА необходимо иметь не менее 1 года опыта работы или его эквивалент</a:t>
                      </a:r>
                      <a:endParaRPr lang="ru-RU" sz="10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KGET (KIMEP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Graduate Entrance test)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тест состоит из 50 вопросов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три раздела: задачи на логику, критическое мышление и математика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тест проводится на английском языке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*Действующие сертификаты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GMAT/GRE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принимаются с целью освобождения от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KGET</a:t>
                      </a:r>
                      <a:r>
                        <a:rPr lang="ru-RU" sz="1000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Общий проходной балл: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не менее 15 из 50 </a:t>
                      </a:r>
                      <a:endParaRPr lang="ru-RU" sz="12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 Сроки проведения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KGET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</a:rPr>
                        <a:t>с июня по август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510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400" b="1" baseline="0" dirty="0" err="1" smtClean="0">
                          <a:solidFill>
                            <a:schemeClr val="bg1"/>
                          </a:solidFill>
                        </a:rPr>
                        <a:t>ExMBA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</a:rPr>
                        <a:t>Магистр делового администрирования для управленческих кадров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ru-RU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200" b="1" dirty="0" smtClean="0">
                          <a:solidFill>
                            <a:schemeClr val="bg1"/>
                          </a:solidFill>
                        </a:rPr>
                        <a:t>Собеседование в виде интервью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(Live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interview via mobile applications: Skype, Zoom, </a:t>
                      </a:r>
                      <a:r>
                        <a:rPr lang="en-US" sz="1200" b="1" baseline="0" dirty="0" err="1" smtClean="0">
                          <a:solidFill>
                            <a:schemeClr val="bg1"/>
                          </a:solidFill>
                        </a:rPr>
                        <a:t>Webex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, etc.) </a:t>
                      </a:r>
                      <a:endParaRPr lang="ru-RU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4299942"/>
            <a:ext cx="8435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                                                                         </a:t>
            </a:r>
            <a:r>
              <a:rPr lang="ru-RU" sz="1050" dirty="0" smtClean="0">
                <a:solidFill>
                  <a:schemeClr val="tx2"/>
                </a:solidFill>
              </a:rPr>
              <a:t>  </a:t>
            </a:r>
            <a:endParaRPr lang="ru-RU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63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65571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Факультет социальных наук</a:t>
            </a:r>
            <a:r>
              <a:rPr lang="en-US" sz="2000" b="1" dirty="0" smtClean="0"/>
              <a:t>/</a:t>
            </a:r>
            <a:r>
              <a:rPr lang="ru-RU" sz="2000" b="1" dirty="0" smtClean="0"/>
              <a:t>Профильные экзамены КИМЭП</a:t>
            </a:r>
            <a:r>
              <a:rPr lang="en-US" sz="2000" b="1" dirty="0" smtClean="0"/>
              <a:t>/</a:t>
            </a:r>
            <a:r>
              <a:rPr lang="ru-RU" sz="2000" b="1" dirty="0" smtClean="0"/>
              <a:t>Проходные баллы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607534"/>
              </p:ext>
            </p:extLst>
          </p:nvPr>
        </p:nvGraphicFramePr>
        <p:xfrm>
          <a:off x="354360" y="771550"/>
          <a:ext cx="843528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633464"/>
                <a:gridCol w="2088232"/>
                <a:gridCol w="2417440"/>
              </a:tblGrid>
              <a:tr h="747712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Факультет Социальных наук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*профильная магистратура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MAIJ: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Магистратура международной ж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урналистики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Собеседование в виде онлайн интервью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Вы можете ответить на вопросы сразу после заполнения онлайн заявления в портале абитуриента (зачет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незачет)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Общий проходной балл: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не менее 1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из 50 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Сроки проведения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KGET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с июня по август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747712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MPA: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Магистратура в области г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осударственного и местного управления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8088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MIR: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Магистратура в области международных отношений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464269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MAE: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Магистратура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э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кономики</a:t>
                      </a:r>
                    </a:p>
                    <a:p>
                      <a:pPr marL="0" algn="l" defTabSz="914400" rtl="0" eaLnBrk="1" latinLnBrk="0" hangingPunct="1"/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              К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GET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ru-RU" sz="16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*Действующие сертификаты </a:t>
                      </a: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GMAT/GRE</a:t>
                      </a: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принимаются с целью освобождения от </a:t>
                      </a:r>
                      <a:r>
                        <a:rPr lang="en-US" sz="10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KGET</a:t>
                      </a: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b="1" dirty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569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37" y="0"/>
            <a:ext cx="8574123" cy="545033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Факультет гуманитарных наук и образования</a:t>
            </a:r>
            <a:r>
              <a:rPr lang="en-US" sz="1400" b="1" dirty="0" smtClean="0"/>
              <a:t>/</a:t>
            </a:r>
            <a:r>
              <a:rPr lang="ru-RU" sz="1400" b="1" dirty="0" smtClean="0"/>
              <a:t>Профильные экзамены КИМЭП</a:t>
            </a:r>
            <a:r>
              <a:rPr lang="en-US" sz="1400" b="1" dirty="0" smtClean="0"/>
              <a:t>/</a:t>
            </a:r>
            <a:r>
              <a:rPr lang="ru-RU" sz="1400" b="1" dirty="0" smtClean="0"/>
              <a:t>Проходные баллы</a:t>
            </a:r>
            <a:endParaRPr lang="en-US" sz="1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912513"/>
              </p:ext>
            </p:extLst>
          </p:nvPr>
        </p:nvGraphicFramePr>
        <p:xfrm>
          <a:off x="284938" y="545033"/>
          <a:ext cx="8574123" cy="4283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3"/>
                <a:gridCol w="2376264"/>
                <a:gridCol w="1982807"/>
                <a:gridCol w="2558869"/>
              </a:tblGrid>
              <a:tr h="1873659">
                <a:tc rowSpan="2"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Факультет гуманитарных наук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 образования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MAFL: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Иностранный язык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два иностранных языка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*педагогическое направление магистратуры </a:t>
                      </a:r>
                    </a:p>
                    <a:p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Онлайн интервью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состоящее из двух разделов: 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1. Вопросы в портале абитуриента 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Живое собеседование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Live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interview via mobile applications: Skype, Zoom, </a:t>
                      </a:r>
                      <a:r>
                        <a:rPr lang="en-US" sz="1200" b="1" baseline="0" dirty="0" err="1" smtClean="0">
                          <a:solidFill>
                            <a:schemeClr val="tx1"/>
                          </a:solidFill>
                        </a:rPr>
                        <a:t>Webex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, etc.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KGET +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Онлайн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интервью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  Проходной балл: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50 из 100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2410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MEPM</a:t>
                      </a:r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b="1" dirty="0" smtClean="0"/>
                        <a:t>Образовательная политика и управление</a:t>
                      </a:r>
                      <a:endParaRPr lang="en-US" b="1" dirty="0" smtClean="0"/>
                    </a:p>
                    <a:p>
                      <a:endParaRPr lang="en-US" sz="1400" b="1" dirty="0" smtClean="0"/>
                    </a:p>
                    <a:p>
                      <a:r>
                        <a:rPr lang="en-US" sz="1400" b="1" dirty="0" smtClean="0"/>
                        <a:t>*IELTS 5.5</a:t>
                      </a:r>
                      <a:r>
                        <a:rPr lang="en-US" sz="1400" b="1" baseline="0" dirty="0" smtClean="0"/>
                        <a:t> (academic level)</a:t>
                      </a:r>
                      <a:endParaRPr lang="en-US" sz="1400" b="1" dirty="0" smtClean="0"/>
                    </a:p>
                    <a:p>
                      <a:r>
                        <a:rPr lang="en-US" b="1" dirty="0" smtClean="0"/>
                        <a:t>*</a:t>
                      </a:r>
                      <a:r>
                        <a:rPr lang="ru-RU" sz="1400" b="1" dirty="0" smtClean="0"/>
                        <a:t>профильная</a:t>
                      </a:r>
                      <a:r>
                        <a:rPr lang="ru-RU" sz="1400" b="1" baseline="0" dirty="0" smtClean="0"/>
                        <a:t> магистратура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</a:rPr>
                        <a:t>** период обучения 1 год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Общий проходной балл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KGET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не менее 1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из 50 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 Сроки проведения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KGET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с июня по август </a:t>
                      </a:r>
                      <a:endParaRPr lang="en-US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Вы можете ответить на вопросы онлайн интервью сразу после заполнения заявления на поступление в портале абитуриента (зачет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</a:rPr>
                        <a:t>незачет)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705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21" y="123477"/>
            <a:ext cx="8414543" cy="864095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Школа права</a:t>
            </a:r>
            <a:r>
              <a:rPr lang="en-US" sz="1800" b="1" dirty="0" smtClean="0"/>
              <a:t>/</a:t>
            </a:r>
            <a:r>
              <a:rPr lang="ru-RU" sz="1800" b="1" dirty="0" smtClean="0"/>
              <a:t>Профильные экзамены КИМЭП</a:t>
            </a:r>
            <a:r>
              <a:rPr lang="en-US" sz="1800" b="1" dirty="0" smtClean="0"/>
              <a:t>/</a:t>
            </a:r>
            <a:r>
              <a:rPr lang="ru-RU" sz="1800" b="1" dirty="0" smtClean="0"/>
              <a:t>Проходные баллы</a:t>
            </a:r>
            <a:endParaRPr lang="en-US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1102"/>
              </p:ext>
            </p:extLst>
          </p:nvPr>
        </p:nvGraphicFramePr>
        <p:xfrm>
          <a:off x="318356" y="915566"/>
          <a:ext cx="8430108" cy="331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513"/>
                <a:gridCol w="2173535"/>
                <a:gridCol w="2041519"/>
                <a:gridCol w="2502541"/>
              </a:tblGrid>
              <a:tr h="3312367">
                <a:tc>
                  <a:txBody>
                    <a:bodyPr/>
                    <a:lstStyle/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Школа права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*профильная магистратура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LLM: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Магистратура в области международного права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Собеседование в виде онлайн интервью </a:t>
                      </a:r>
                    </a:p>
                    <a:p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Вы можете ответить на вопросы сразу после заполнения онлайн заявления в портале абитуриента (зачет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незачет)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974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88" y="66317"/>
            <a:ext cx="8295824" cy="85725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Ускоренная программа обучения (</a:t>
            </a:r>
            <a:r>
              <a:rPr lang="en-US" sz="2400" b="1" dirty="0" smtClean="0"/>
              <a:t>Fast track program)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737520"/>
              </p:ext>
            </p:extLst>
          </p:nvPr>
        </p:nvGraphicFramePr>
        <p:xfrm>
          <a:off x="467544" y="923567"/>
          <a:ext cx="3816424" cy="378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378452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Для выпускников</a:t>
                      </a:r>
                      <a:r>
                        <a:rPr lang="ru-RU" sz="1800" baseline="0" dirty="0" smtClean="0"/>
                        <a:t> КИМЭП </a:t>
                      </a:r>
                    </a:p>
                    <a:p>
                      <a:endParaRPr lang="ru-RU" sz="16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baseline="0" dirty="0" smtClean="0"/>
                        <a:t>Выпускники с </a:t>
                      </a:r>
                      <a:r>
                        <a:rPr lang="en-US" sz="1600" baseline="0" dirty="0" smtClean="0"/>
                        <a:t>GPA ≥</a:t>
                      </a:r>
                      <a:r>
                        <a:rPr lang="ru-RU" sz="1600" baseline="0" dirty="0" smtClean="0"/>
                        <a:t> 3.0 получают освобождение от экзаменов КИМЭП по специальности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baseline="0" dirty="0" smtClean="0"/>
                        <a:t>Осуществляется перевод кредитов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aseline="0" dirty="0" smtClean="0"/>
                        <a:t>*по вопросам перевода кредитов необходимо обращаться к менеджеру факультета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196466"/>
              </p:ext>
            </p:extLst>
          </p:nvPr>
        </p:nvGraphicFramePr>
        <p:xfrm>
          <a:off x="4499992" y="928575"/>
          <a:ext cx="4176464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</a:tblGrid>
              <a:tr h="37795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Для выпускников</a:t>
                      </a:r>
                      <a:r>
                        <a:rPr lang="ru-RU" sz="1800" baseline="0" dirty="0" smtClean="0"/>
                        <a:t> других вузов </a:t>
                      </a:r>
                      <a:endParaRPr lang="en-US" sz="1800" baseline="0" dirty="0" smtClean="0"/>
                    </a:p>
                    <a:p>
                      <a:pPr algn="ctr"/>
                      <a:r>
                        <a:rPr lang="ru-RU" sz="1800" baseline="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sz="1600" baseline="0" dirty="0" smtClean="0"/>
                        <a:t>Осуществляется перевод кредитов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aseline="0" dirty="0" smtClean="0"/>
                        <a:t>*по вопросам перевода кредитов необходимо обращаться к менеджеру факультета</a:t>
                      </a:r>
                      <a:endParaRPr lang="en-US" sz="16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baseline="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en-US" sz="1600" baseline="0" dirty="0" smtClean="0"/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aseline="0" dirty="0" smtClean="0"/>
                        <a:t>Внимание! Данные преимущества действуют только в отношении абитуриентов факультета социальных наук КИМЭП (</a:t>
                      </a:r>
                      <a:r>
                        <a:rPr lang="en-US" sz="1600" baseline="0" dirty="0" smtClean="0"/>
                        <a:t>CSS)</a:t>
                      </a:r>
                      <a:endParaRPr lang="ru-RU" sz="16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14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15224"/>
            <a:ext cx="8003234" cy="85725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Зачисление в состав студентов 2021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902334"/>
              </p:ext>
            </p:extLst>
          </p:nvPr>
        </p:nvGraphicFramePr>
        <p:xfrm>
          <a:off x="457200" y="872474"/>
          <a:ext cx="2730312" cy="109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312"/>
              </a:tblGrid>
              <a:tr h="10986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Самый</a:t>
                      </a:r>
                      <a:r>
                        <a:rPr lang="ru-RU" sz="1400" baseline="0" dirty="0" smtClean="0"/>
                        <a:t> крайний срок подачи полного </a:t>
                      </a:r>
                      <a:r>
                        <a:rPr lang="ru-RU" sz="1400" dirty="0" smtClean="0"/>
                        <a:t>пакета документов для зачисления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600" baseline="0" dirty="0" smtClean="0"/>
                        <a:t>-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 августа</a:t>
                      </a:r>
                    </a:p>
                    <a:p>
                      <a:endParaRPr lang="en-US" sz="14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097817"/>
              </p:ext>
            </p:extLst>
          </p:nvPr>
        </p:nvGraphicFramePr>
        <p:xfrm>
          <a:off x="457200" y="2013278"/>
          <a:ext cx="8219256" cy="55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9256"/>
              </a:tblGrid>
              <a:tr h="558472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 вопросам составления расписания, расчета стоимости и регистрации на предметы необходимо обращаться к координаторам программы: </a:t>
                      </a:r>
                      <a:endParaRPr lang="en-US" sz="14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857182"/>
              </p:ext>
            </p:extLst>
          </p:nvPr>
        </p:nvGraphicFramePr>
        <p:xfrm>
          <a:off x="3224605" y="872474"/>
          <a:ext cx="1203379" cy="109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379"/>
              </a:tblGrid>
              <a:tr h="1098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Начало занятий: </a:t>
                      </a:r>
                    </a:p>
                    <a:p>
                      <a:r>
                        <a:rPr lang="ru-RU" sz="1400" dirty="0" smtClean="0"/>
                        <a:t>23 августа 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250126"/>
              </p:ext>
            </p:extLst>
          </p:nvPr>
        </p:nvGraphicFramePr>
        <p:xfrm>
          <a:off x="4470339" y="864924"/>
          <a:ext cx="1728192" cy="109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</a:tblGrid>
              <a:tr h="10986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Период зачисления</a:t>
                      </a:r>
                      <a:r>
                        <a:rPr lang="ru-RU" sz="1400" baseline="0" dirty="0" smtClean="0"/>
                        <a:t> в состав студентов: с 10 по 2</a:t>
                      </a:r>
                      <a:r>
                        <a:rPr lang="en-US" sz="1400" baseline="0" dirty="0" smtClean="0"/>
                        <a:t>8</a:t>
                      </a:r>
                      <a:r>
                        <a:rPr lang="ru-RU" sz="1400" baseline="0" dirty="0" smtClean="0"/>
                        <a:t> августа </a:t>
                      </a:r>
                      <a:endParaRPr lang="en-US" sz="140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157075"/>
              </p:ext>
            </p:extLst>
          </p:nvPr>
        </p:nvGraphicFramePr>
        <p:xfrm>
          <a:off x="6240886" y="872474"/>
          <a:ext cx="2435570" cy="109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570"/>
              </a:tblGrid>
              <a:tr h="1098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Регистрация на предметы для первокурсников: </a:t>
                      </a: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  июля по август</a:t>
                      </a:r>
                    </a:p>
                    <a:p>
                      <a:endParaRPr lang="en-US" sz="140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6678207"/>
              </p:ext>
            </p:extLst>
          </p:nvPr>
        </p:nvGraphicFramePr>
        <p:xfrm>
          <a:off x="457199" y="2594567"/>
          <a:ext cx="2674641" cy="106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1"/>
              </a:tblGrid>
              <a:tr h="1069908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Факультет</a:t>
                      </a:r>
                      <a:r>
                        <a:rPr lang="ru-RU" sz="1400" b="1" baseline="0" dirty="0" smtClean="0"/>
                        <a:t> бизнеса имени Бэнга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Лаззат Ташанова, 302-1 (здание Достык), +7 727 2704440 вн.2356, </a:t>
                      </a:r>
                      <a:r>
                        <a:rPr lang="ru-RU" sz="1200" u="sng" dirty="0" smtClean="0">
                          <a:effectLst/>
                          <a:hlinkClick r:id="rId2"/>
                        </a:rPr>
                        <a:t>bcb-graduate@kimep.kz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251824"/>
              </p:ext>
            </p:extLst>
          </p:nvPr>
        </p:nvGraphicFramePr>
        <p:xfrm>
          <a:off x="457199" y="3706641"/>
          <a:ext cx="2674641" cy="114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4641"/>
              </a:tblGrid>
              <a:tr h="114691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Факультет</a:t>
                      </a:r>
                      <a:r>
                        <a:rPr lang="ru-RU" sz="1400" b="1" baseline="0" dirty="0" smtClean="0"/>
                        <a:t> Социальных наук</a:t>
                      </a:r>
                    </a:p>
                    <a:p>
                      <a:r>
                        <a:rPr lang="ru-RU" sz="1200" b="1" dirty="0" smtClean="0"/>
                        <a:t>Мусина Камиля,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dirty="0" smtClean="0">
                          <a:effectLst/>
                        </a:rPr>
                        <a:t>503 (здание Валиханова), +7 727 2704212 вн.3266, </a:t>
                      </a:r>
                    </a:p>
                    <a:p>
                      <a:r>
                        <a:rPr lang="en-US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css_coordinator@kimep.kz</a:t>
                      </a:r>
                      <a:endParaRPr lang="en-US" sz="1400" b="1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497029"/>
              </p:ext>
            </p:extLst>
          </p:nvPr>
        </p:nvGraphicFramePr>
        <p:xfrm>
          <a:off x="3224605" y="2599136"/>
          <a:ext cx="2998256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256"/>
              </a:tblGrid>
              <a:tr h="1007315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Факультет гуманитарных наук и образования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Маганат Шегебаев, 225 (здание Достык), +7 727 2704367 вн.2137, </a:t>
                      </a:r>
                      <a:r>
                        <a:rPr lang="ru-RU" sz="1200" u="sng" dirty="0" smtClean="0">
                          <a:effectLst/>
                          <a:hlinkClick r:id="rId4"/>
                        </a:rPr>
                        <a:t>magas@kimep.kz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en-US" sz="1200" dirty="0" smtClean="0">
                        <a:effectLst/>
                      </a:endParaRPr>
                    </a:p>
                    <a:p>
                      <a:endParaRPr lang="en-US" sz="12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823417"/>
              </p:ext>
            </p:extLst>
          </p:nvPr>
        </p:nvGraphicFramePr>
        <p:xfrm>
          <a:off x="3225136" y="3710922"/>
          <a:ext cx="2997194" cy="114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194"/>
              </a:tblGrid>
              <a:tr h="1146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Школа права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Лаура Камыспаева, 120 (Новое Академическое здание), +7 727 2717272 вн.2727, </a:t>
                      </a:r>
                      <a:r>
                        <a:rPr lang="ru-RU" sz="1200" u="sng" dirty="0" smtClean="0">
                          <a:effectLst/>
                          <a:hlinkClick r:id="rId5"/>
                        </a:rPr>
                        <a:t>lawcoord@kimep.kz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b="1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5524972"/>
              </p:ext>
            </p:extLst>
          </p:nvPr>
        </p:nvGraphicFramePr>
        <p:xfrm>
          <a:off x="6240886" y="2594567"/>
          <a:ext cx="2435569" cy="2258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569"/>
              </a:tblGrid>
              <a:tr h="22589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ExMBA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Доктор Надим Халид, 102 офис (здание ЕЕС), +7 727 23747 86 вн. 1173, </a:t>
                      </a:r>
                      <a:r>
                        <a:rPr lang="ru-RU" sz="1200" u="sng" dirty="0" smtClean="0">
                          <a:effectLst/>
                          <a:hlinkClick r:id="rId6"/>
                        </a:rPr>
                        <a:t>nadeem.k@kimep.kz</a:t>
                      </a:r>
                      <a:r>
                        <a:rPr lang="ru-RU" sz="1200" dirty="0" smtClean="0">
                          <a:effectLst/>
                        </a:rPr>
                        <a:t>  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Эльмира Абитова-Раева, 103 (здание EEC), +7 727 2374786 вн.1098, </a:t>
                      </a:r>
                      <a:r>
                        <a:rPr lang="ru-RU" sz="1200" u="sng" dirty="0" smtClean="0">
                          <a:effectLst/>
                          <a:hlinkClick r:id="rId7"/>
                        </a:rPr>
                        <a:t>erayeva@kimep.kz</a:t>
                      </a:r>
                      <a:r>
                        <a:rPr lang="ru-RU" sz="1200" dirty="0" smtClean="0">
                          <a:effectLst/>
                        </a:rPr>
                        <a:t>  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2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749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7" y="0"/>
            <a:ext cx="8229600" cy="64733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Гранты и финансовая поддержка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624772"/>
          <a:ext cx="8568952" cy="1802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18029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 финансовой поддержки занимается ежегодным распределением внутренних грантов КИМЭП среди всех поступающих и текущих студентов университета, а также консультирует по вопросам финансовой поддержки университета от компаний, фондов и других спонсоров. 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/>
          </p:nvPr>
        </p:nvGraphicFramePr>
        <p:xfrm>
          <a:off x="251520" y="3507854"/>
          <a:ext cx="8568951" cy="1232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1"/>
              </a:tblGrid>
              <a:tr h="12322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 вопросам грантов и финансовой поддержки необходимо обращаться по</a:t>
                      </a:r>
                      <a:r>
                        <a:rPr lang="ru-RU" sz="2000" baseline="0" dirty="0" smtClean="0"/>
                        <a:t> следующим контактам: </a:t>
                      </a:r>
                      <a:r>
                        <a:rPr lang="en-US" sz="2000" baseline="0" dirty="0" smtClean="0">
                          <a:hlinkClick r:id="rId2"/>
                        </a:rPr>
                        <a:t>finaid@kimep.kz</a:t>
                      </a:r>
                      <a:r>
                        <a:rPr lang="en-US" sz="2000" baseline="0" dirty="0" smtClean="0"/>
                        <a:t>, WhatsApp: +77079704316, +7 727 2704316  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489667"/>
              </p:ext>
            </p:extLst>
          </p:nvPr>
        </p:nvGraphicFramePr>
        <p:xfrm>
          <a:off x="251519" y="2427734"/>
          <a:ext cx="8568951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1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Программа финансовой поддержки и грантов на 2021-2022 академический год будет утверждена </a:t>
                      </a:r>
                      <a:r>
                        <a:rPr lang="ru-RU" sz="2400" u="sng" dirty="0" smtClean="0"/>
                        <a:t>весной 2021</a:t>
                      </a:r>
                      <a:r>
                        <a:rPr lang="ru-RU" sz="2400" u="sng" baseline="0" dirty="0" smtClean="0"/>
                        <a:t> года</a:t>
                      </a:r>
                      <a:r>
                        <a:rPr lang="ru-RU" sz="2000" baseline="0" dirty="0" smtClean="0"/>
                        <a:t>. </a:t>
                      </a:r>
                      <a:endParaRPr lang="en-US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331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</TotalTime>
  <Words>1666</Words>
  <Application>Microsoft Office PowerPoint</Application>
  <PresentationFormat>On-screen Show (16:9)</PresentationFormat>
  <Paragraphs>519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UI</vt:lpstr>
      <vt:lpstr>Times New Roman</vt:lpstr>
      <vt:lpstr>Wingdings</vt:lpstr>
      <vt:lpstr>Тема Office</vt:lpstr>
      <vt:lpstr>Преимущества обучения на программах магистратуры в КИМЭП</vt:lpstr>
      <vt:lpstr>Условия поступления на программы магистратуры КИМЭП  (для граждан РК)</vt:lpstr>
      <vt:lpstr>Факультет Бизнеса имени Бэнга/Профильные экзамены КИМЭП/Проходные баллы</vt:lpstr>
      <vt:lpstr>Факультет социальных наук/Профильные экзамены КИМЭП/Проходные баллы</vt:lpstr>
      <vt:lpstr>Факультет гуманитарных наук и образования/Профильные экзамены КИМЭП/Проходные баллы</vt:lpstr>
      <vt:lpstr>Школа права/Профильные экзамены КИМЭП/Проходные баллы</vt:lpstr>
      <vt:lpstr>Ускоренная программа обучения (Fast track program)</vt:lpstr>
      <vt:lpstr>Зачисление в состав студентов 2021</vt:lpstr>
      <vt:lpstr>Гранты и финансовая поддержка</vt:lpstr>
      <vt:lpstr>PowerPoint Presentation</vt:lpstr>
      <vt:lpstr>Как университет определяет уровень английского языка у абитуриентов 1 способ: KEPT- тест университета КИМЭП на определение знания английского языка</vt:lpstr>
      <vt:lpstr>Как университет определяет уровень английского языка у абитуриентов 2 способ: Международные сертификаты </vt:lpstr>
      <vt:lpstr>Подготовительная программа КИМЭП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№ 1. «Қазақстанның ашық университеті»</dc:title>
  <dc:creator>Маликов Бахтияр Жайляуович</dc:creator>
  <cp:lastModifiedBy>Beisembinova Assem</cp:lastModifiedBy>
  <cp:revision>561</cp:revision>
  <cp:lastPrinted>2019-04-04T06:56:41Z</cp:lastPrinted>
  <dcterms:created xsi:type="dcterms:W3CDTF">2018-12-04T12:46:22Z</dcterms:created>
  <dcterms:modified xsi:type="dcterms:W3CDTF">2020-10-20T08:43:35Z</dcterms:modified>
</cp:coreProperties>
</file>