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9" r:id="rId16"/>
    <p:sldId id="270" r:id="rId17"/>
    <p:sldId id="271" r:id="rId18"/>
    <p:sldId id="272" r:id="rId19"/>
    <p:sldId id="273" r:id="rId20"/>
    <p:sldId id="274" r:id="rId21"/>
    <p:sldId id="275"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361"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7" r:id="rId62"/>
    <p:sldId id="315" r:id="rId63"/>
    <p:sldId id="316"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50" r:id="rId95"/>
    <p:sldId id="351" r:id="rId96"/>
    <p:sldId id="353" r:id="rId97"/>
    <p:sldId id="352" r:id="rId98"/>
    <p:sldId id="358" r:id="rId99"/>
    <p:sldId id="354" r:id="rId100"/>
    <p:sldId id="355" r:id="rId101"/>
    <p:sldId id="356" r:id="rId102"/>
    <p:sldId id="357" r:id="rId103"/>
    <p:sldId id="359" r:id="rId104"/>
    <p:sldId id="349" r:id="rId105"/>
    <p:sldId id="360" r:id="rId10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30"/>
    <p:restoredTop sz="94674"/>
  </p:normalViewPr>
  <p:slideViewPr>
    <p:cSldViewPr snapToGrid="0" snapToObjects="1">
      <p:cViewPr varScale="1">
        <p:scale>
          <a:sx n="110" d="100"/>
          <a:sy n="110" d="100"/>
        </p:scale>
        <p:origin x="132"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A0A21-5C49-E742-919F-2DCCC45271BC}" type="datetimeFigureOut">
              <a:rPr lang="de-DE" smtClean="0"/>
              <a:t>17.09.2018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35FA9-521B-A749-B60B-C0CC15907E17}" type="slidenum">
              <a:rPr lang="de-DE" smtClean="0"/>
              <a:t>‹#›</a:t>
            </a:fld>
            <a:endParaRPr lang="de-DE"/>
          </a:p>
        </p:txBody>
      </p:sp>
    </p:spTree>
    <p:extLst>
      <p:ext uri="{BB962C8B-B14F-4D97-AF65-F5344CB8AC3E}">
        <p14:creationId xmlns:p14="http://schemas.microsoft.com/office/powerpoint/2010/main" val="279684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173938B-D685-D04E-A6C3-94D2B54E730A}"/>
              </a:ext>
            </a:extLst>
          </p:cNvPr>
          <p:cNvSpPr>
            <a:spLocks noGrp="1"/>
          </p:cNvSpPr>
          <p:nvPr>
            <p:ph type="ctrTitle" hasCustomPrompt="1"/>
          </p:nvPr>
        </p:nvSpPr>
        <p:spPr>
          <a:xfrm>
            <a:off x="641131" y="1017260"/>
            <a:ext cx="11424745" cy="2387600"/>
          </a:xfrm>
        </p:spPr>
        <p:txBody>
          <a:bodyPr anchor="b"/>
          <a:lstStyle>
            <a:lvl1pPr algn="ctr">
              <a:defRPr sz="6000"/>
            </a:lvl1pPr>
          </a:lstStyle>
          <a:p>
            <a:r>
              <a:rPr lang="de-DE" dirty="0"/>
              <a:t>Mastertitelformat bearbeiten </a:t>
            </a:r>
          </a:p>
        </p:txBody>
      </p:sp>
      <p:sp>
        <p:nvSpPr>
          <p:cNvPr id="3" name="Untertitel 2">
            <a:extLst>
              <a:ext uri="{FF2B5EF4-FFF2-40B4-BE49-F238E27FC236}">
                <a16:creationId xmlns:a16="http://schemas.microsoft.com/office/drawing/2014/main" xmlns="" id="{396EED4E-7F17-4541-AF71-D0938462B1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pic>
        <p:nvPicPr>
          <p:cNvPr id="7" name="Picture 3" descr="page1image560">
            <a:extLst>
              <a:ext uri="{FF2B5EF4-FFF2-40B4-BE49-F238E27FC236}">
                <a16:creationId xmlns:a16="http://schemas.microsoft.com/office/drawing/2014/main" xmlns="" id="{B1F17726-B93C-7446-A53C-DC77538DEB4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
        <p:nvSpPr>
          <p:cNvPr id="8" name="Datumsplatzhalter 7">
            <a:extLst>
              <a:ext uri="{FF2B5EF4-FFF2-40B4-BE49-F238E27FC236}">
                <a16:creationId xmlns:a16="http://schemas.microsoft.com/office/drawing/2014/main" xmlns="" id="{CAA9E8EC-4C3B-FB4D-A71F-89DF0BBF7F58}"/>
              </a:ext>
            </a:extLst>
          </p:cNvPr>
          <p:cNvSpPr>
            <a:spLocks noGrp="1"/>
          </p:cNvSpPr>
          <p:nvPr>
            <p:ph type="dt" sz="half" idx="10"/>
          </p:nvPr>
        </p:nvSpPr>
        <p:spPr/>
        <p:txBody>
          <a:bodyPr/>
          <a:lstStyle/>
          <a:p>
            <a:fld id="{79A8F175-FB56-6B4C-8AE0-727B00EB572B}" type="datetime1">
              <a:rPr lang="de-DE" smtClean="0"/>
              <a:t>17.09.2018</a:t>
            </a:fld>
            <a:endParaRPr lang="de-DE"/>
          </a:p>
        </p:txBody>
      </p:sp>
      <p:sp>
        <p:nvSpPr>
          <p:cNvPr id="9" name="Fußzeilenplatzhalter 8">
            <a:extLst>
              <a:ext uri="{FF2B5EF4-FFF2-40B4-BE49-F238E27FC236}">
                <a16:creationId xmlns:a16="http://schemas.microsoft.com/office/drawing/2014/main" xmlns="" id="{11872016-21F8-CA43-B41E-DDADB69D1A80}"/>
              </a:ext>
            </a:extLst>
          </p:cNvPr>
          <p:cNvSpPr>
            <a:spLocks noGrp="1"/>
          </p:cNvSpPr>
          <p:nvPr>
            <p:ph type="ftr" sz="quarter" idx="11"/>
          </p:nvPr>
        </p:nvSpPr>
        <p:spPr/>
        <p:txBody>
          <a:bodyPr/>
          <a:lstStyle/>
          <a:p>
            <a:r>
              <a:rPr lang="de-DE"/>
              <a:t>FIBAA Consult, Bonn, Germany  Dr. Heinz-Ulrich Schmidt</a:t>
            </a:r>
          </a:p>
        </p:txBody>
      </p:sp>
      <p:sp>
        <p:nvSpPr>
          <p:cNvPr id="10" name="Foliennummernplatzhalter 9">
            <a:extLst>
              <a:ext uri="{FF2B5EF4-FFF2-40B4-BE49-F238E27FC236}">
                <a16:creationId xmlns:a16="http://schemas.microsoft.com/office/drawing/2014/main" xmlns="" id="{B7EBD046-0379-CC4C-882E-16B7198466A9}"/>
              </a:ext>
            </a:extLst>
          </p:cNvPr>
          <p:cNvSpPr>
            <a:spLocks noGrp="1"/>
          </p:cNvSpPr>
          <p:nvPr>
            <p:ph type="sldNum" sz="quarter" idx="12"/>
          </p:nvPr>
        </p:nvSpPr>
        <p:spPr/>
        <p:txBody>
          <a:bodyPr/>
          <a:lstStyle/>
          <a:p>
            <a:fld id="{93BC7EB4-ADAF-3D45-8E3E-A06BACF5AB1C}" type="slidenum">
              <a:rPr lang="de-DE" smtClean="0"/>
              <a:t>‹#›</a:t>
            </a:fld>
            <a:endParaRPr lang="de-DE"/>
          </a:p>
        </p:txBody>
      </p:sp>
    </p:spTree>
    <p:extLst>
      <p:ext uri="{BB962C8B-B14F-4D97-AF65-F5344CB8AC3E}">
        <p14:creationId xmlns:p14="http://schemas.microsoft.com/office/powerpoint/2010/main" val="2929010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4E6418D-25A6-254E-BECC-E4D3B69C575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DC8760E8-D6AF-B54E-835A-062D965F74D2}"/>
              </a:ext>
            </a:extLst>
          </p:cNvPr>
          <p:cNvSpPr>
            <a:spLocks noGrp="1"/>
          </p:cNvSpPr>
          <p:nvPr>
            <p:ph type="body" orient="vert" idx="1"/>
          </p:nvPr>
        </p:nvSpPr>
        <p:spPr/>
        <p:txBody>
          <a:bodyPr vert="eaVert"/>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xmlns="" id="{377D90A2-04C5-3249-B6DA-CCA41D2F38F0}"/>
              </a:ext>
            </a:extLst>
          </p:cNvPr>
          <p:cNvSpPr>
            <a:spLocks noGrp="1"/>
          </p:cNvSpPr>
          <p:nvPr>
            <p:ph type="dt" sz="half" idx="10"/>
          </p:nvPr>
        </p:nvSpPr>
        <p:spPr/>
        <p:txBody>
          <a:bodyPr/>
          <a:lstStyle/>
          <a:p>
            <a:fld id="{8D62CA09-74D1-B34A-A050-BB7C616D14FE}" type="datetime1">
              <a:rPr lang="de-DE" smtClean="0"/>
              <a:t>17.09.2018</a:t>
            </a:fld>
            <a:endParaRPr lang="de-DE"/>
          </a:p>
        </p:txBody>
      </p:sp>
      <p:sp>
        <p:nvSpPr>
          <p:cNvPr id="5" name="Fußzeilenplatzhalter 4">
            <a:extLst>
              <a:ext uri="{FF2B5EF4-FFF2-40B4-BE49-F238E27FC236}">
                <a16:creationId xmlns:a16="http://schemas.microsoft.com/office/drawing/2014/main" xmlns="" id="{30FB7748-DDC9-094D-9025-72B7A1B781E9}"/>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5F284AF9-A640-AA48-84DB-D9171F42992F}"/>
              </a:ext>
            </a:extLst>
          </p:cNvPr>
          <p:cNvSpPr>
            <a:spLocks noGrp="1"/>
          </p:cNvSpPr>
          <p:nvPr>
            <p:ph type="sldNum" sz="quarter" idx="12"/>
          </p:nvPr>
        </p:nvSpPr>
        <p:spPr/>
        <p:txBody>
          <a:bodyPr/>
          <a:lstStyle/>
          <a:p>
            <a:fld id="{93BC7EB4-ADAF-3D45-8E3E-A06BACF5AB1C}" type="slidenum">
              <a:rPr lang="de-DE" smtClean="0"/>
              <a:t>‹#›</a:t>
            </a:fld>
            <a:endParaRPr lang="de-DE"/>
          </a:p>
        </p:txBody>
      </p:sp>
    </p:spTree>
    <p:extLst>
      <p:ext uri="{BB962C8B-B14F-4D97-AF65-F5344CB8AC3E}">
        <p14:creationId xmlns:p14="http://schemas.microsoft.com/office/powerpoint/2010/main" val="2806248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3D27955E-8AA4-B04E-B593-D59CAA2F103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00271C18-FDD4-E244-88D6-A1382EFB02A7}"/>
              </a:ext>
            </a:extLst>
          </p:cNvPr>
          <p:cNvSpPr>
            <a:spLocks noGrp="1"/>
          </p:cNvSpPr>
          <p:nvPr>
            <p:ph type="body" orient="vert" idx="1"/>
          </p:nvPr>
        </p:nvSpPr>
        <p:spPr>
          <a:xfrm>
            <a:off x="838200" y="365125"/>
            <a:ext cx="7734300" cy="5811838"/>
          </a:xfrm>
        </p:spPr>
        <p:txBody>
          <a:bodyPr vert="eaVert"/>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xmlns="" id="{94F617CD-4E71-4444-97A4-8CE0A48159DD}"/>
              </a:ext>
            </a:extLst>
          </p:cNvPr>
          <p:cNvSpPr>
            <a:spLocks noGrp="1"/>
          </p:cNvSpPr>
          <p:nvPr>
            <p:ph type="dt" sz="half" idx="10"/>
          </p:nvPr>
        </p:nvSpPr>
        <p:spPr/>
        <p:txBody>
          <a:bodyPr/>
          <a:lstStyle/>
          <a:p>
            <a:fld id="{36C8C3E6-192C-174B-B229-F7B522FC1372}" type="datetime1">
              <a:rPr lang="de-DE" smtClean="0"/>
              <a:t>17.09.2018</a:t>
            </a:fld>
            <a:endParaRPr lang="de-DE"/>
          </a:p>
        </p:txBody>
      </p:sp>
      <p:sp>
        <p:nvSpPr>
          <p:cNvPr id="5" name="Fußzeilenplatzhalter 4">
            <a:extLst>
              <a:ext uri="{FF2B5EF4-FFF2-40B4-BE49-F238E27FC236}">
                <a16:creationId xmlns:a16="http://schemas.microsoft.com/office/drawing/2014/main" xmlns="" id="{5C4FC2B5-3D6B-4344-BC61-F34CD6C13995}"/>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2C4B7626-C494-AE46-91D9-3F9CA49DCB2D}"/>
              </a:ext>
            </a:extLst>
          </p:cNvPr>
          <p:cNvSpPr>
            <a:spLocks noGrp="1"/>
          </p:cNvSpPr>
          <p:nvPr>
            <p:ph type="sldNum" sz="quarter" idx="12"/>
          </p:nvPr>
        </p:nvSpPr>
        <p:spPr/>
        <p:txBody>
          <a:bodyPr/>
          <a:lstStyle/>
          <a:p>
            <a:fld id="{93BC7EB4-ADAF-3D45-8E3E-A06BACF5AB1C}" type="slidenum">
              <a:rPr lang="de-DE" smtClean="0"/>
              <a:t>‹#›</a:t>
            </a:fld>
            <a:endParaRPr lang="de-DE"/>
          </a:p>
        </p:txBody>
      </p:sp>
    </p:spTree>
    <p:extLst>
      <p:ext uri="{BB962C8B-B14F-4D97-AF65-F5344CB8AC3E}">
        <p14:creationId xmlns:p14="http://schemas.microsoft.com/office/powerpoint/2010/main" val="285724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591950A-4DD8-4148-90AB-FB7A72AEC57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76505502-690A-B542-B319-EC4D035BC03E}"/>
              </a:ext>
            </a:extLst>
          </p:cNvPr>
          <p:cNvSpPr>
            <a:spLocks noGrp="1"/>
          </p:cNvSpPr>
          <p:nvPr>
            <p:ph idx="1"/>
          </p:nvPr>
        </p:nvSpPr>
        <p:spPr/>
        <p:txBody>
          <a:body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xmlns="" id="{161AB88B-D64B-D14E-9433-BEE61B513A35}"/>
              </a:ext>
            </a:extLst>
          </p:cNvPr>
          <p:cNvSpPr>
            <a:spLocks noGrp="1"/>
          </p:cNvSpPr>
          <p:nvPr>
            <p:ph type="dt" sz="half" idx="10"/>
          </p:nvPr>
        </p:nvSpPr>
        <p:spPr/>
        <p:txBody>
          <a:bodyPr/>
          <a:lstStyle/>
          <a:p>
            <a:fld id="{CDA9FB90-7C5F-344E-88EA-BB70076134DE}" type="datetime1">
              <a:rPr lang="de-DE" smtClean="0"/>
              <a:t>17.09.2018</a:t>
            </a:fld>
            <a:endParaRPr lang="de-DE"/>
          </a:p>
        </p:txBody>
      </p:sp>
      <p:sp>
        <p:nvSpPr>
          <p:cNvPr id="5" name="Fußzeilenplatzhalter 4">
            <a:extLst>
              <a:ext uri="{FF2B5EF4-FFF2-40B4-BE49-F238E27FC236}">
                <a16:creationId xmlns:a16="http://schemas.microsoft.com/office/drawing/2014/main" xmlns="" id="{EB0A6E2F-944D-B04E-9CEC-4AAC2C9DD37F}"/>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C43475B2-C6C7-644F-9E7D-B7ACF48601BC}"/>
              </a:ext>
            </a:extLst>
          </p:cNvPr>
          <p:cNvSpPr>
            <a:spLocks noGrp="1"/>
          </p:cNvSpPr>
          <p:nvPr>
            <p:ph type="sldNum" sz="quarter" idx="12"/>
          </p:nvPr>
        </p:nvSpPr>
        <p:spPr/>
        <p:txBody>
          <a:bodyPr/>
          <a:lstStyle/>
          <a:p>
            <a:fld id="{93BC7EB4-ADAF-3D45-8E3E-A06BACF5AB1C}" type="slidenum">
              <a:rPr lang="de-DE" smtClean="0"/>
              <a:t>‹#›</a:t>
            </a:fld>
            <a:endParaRPr lang="de-DE"/>
          </a:p>
        </p:txBody>
      </p:sp>
    </p:spTree>
    <p:extLst>
      <p:ext uri="{BB962C8B-B14F-4D97-AF65-F5344CB8AC3E}">
        <p14:creationId xmlns:p14="http://schemas.microsoft.com/office/powerpoint/2010/main" val="113083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88B091B-229F-E04E-8BF0-64B93AD089B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F54DA0CF-68B9-2343-90F4-566C8CA497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xmlns="" id="{540BA7D5-3BD4-AD43-8718-3C28D67FCCBF}"/>
              </a:ext>
            </a:extLst>
          </p:cNvPr>
          <p:cNvSpPr>
            <a:spLocks noGrp="1"/>
          </p:cNvSpPr>
          <p:nvPr>
            <p:ph type="dt" sz="half" idx="10"/>
          </p:nvPr>
        </p:nvSpPr>
        <p:spPr/>
        <p:txBody>
          <a:bodyPr/>
          <a:lstStyle/>
          <a:p>
            <a:fld id="{49D82355-C4EC-D849-A9E2-0B8B902DA3D7}" type="datetime1">
              <a:rPr lang="de-DE" smtClean="0"/>
              <a:t>17.09.2018</a:t>
            </a:fld>
            <a:endParaRPr lang="de-DE"/>
          </a:p>
        </p:txBody>
      </p:sp>
      <p:sp>
        <p:nvSpPr>
          <p:cNvPr id="5" name="Fußzeilenplatzhalter 4">
            <a:extLst>
              <a:ext uri="{FF2B5EF4-FFF2-40B4-BE49-F238E27FC236}">
                <a16:creationId xmlns:a16="http://schemas.microsoft.com/office/drawing/2014/main" xmlns="" id="{2B7F13C0-F9EB-4941-BB14-9D35BB9F4EC5}"/>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ED3501CD-C002-A044-8141-CDEF69D69F5D}"/>
              </a:ext>
            </a:extLst>
          </p:cNvPr>
          <p:cNvSpPr>
            <a:spLocks noGrp="1"/>
          </p:cNvSpPr>
          <p:nvPr>
            <p:ph type="sldNum" sz="quarter" idx="12"/>
          </p:nvPr>
        </p:nvSpPr>
        <p:spPr/>
        <p:txBody>
          <a:bodyPr/>
          <a:lstStyle/>
          <a:p>
            <a:fld id="{93BC7EB4-ADAF-3D45-8E3E-A06BACF5AB1C}" type="slidenum">
              <a:rPr lang="de-DE" smtClean="0"/>
              <a:t>‹#›</a:t>
            </a:fld>
            <a:endParaRPr lang="de-DE"/>
          </a:p>
        </p:txBody>
      </p:sp>
    </p:spTree>
    <p:extLst>
      <p:ext uri="{BB962C8B-B14F-4D97-AF65-F5344CB8AC3E}">
        <p14:creationId xmlns:p14="http://schemas.microsoft.com/office/powerpoint/2010/main" val="1933240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C6E4A56-A373-4C45-81CB-54AA7CE1641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F17C7B87-664F-E244-9266-8CCFB7B1B819}"/>
              </a:ext>
            </a:extLst>
          </p:cNvPr>
          <p:cNvSpPr>
            <a:spLocks noGrp="1"/>
          </p:cNvSpPr>
          <p:nvPr>
            <p:ph sz="half" idx="1"/>
          </p:nvPr>
        </p:nvSpPr>
        <p:spPr>
          <a:xfrm>
            <a:off x="838200" y="1825625"/>
            <a:ext cx="5181600" cy="4351338"/>
          </a:xfrm>
        </p:spPr>
        <p:txBody>
          <a:bodyPr/>
          <a:lstStyle/>
          <a:p>
            <a:r>
              <a:rPr lang="de-DE"/>
              <a:t>Mastertextformat bearbeiten
Zweite Ebene
Dritte Ebene
Vierte Ebene
Fünfte Ebene</a:t>
            </a:r>
          </a:p>
        </p:txBody>
      </p:sp>
      <p:sp>
        <p:nvSpPr>
          <p:cNvPr id="4" name="Inhaltsplatzhalter 3">
            <a:extLst>
              <a:ext uri="{FF2B5EF4-FFF2-40B4-BE49-F238E27FC236}">
                <a16:creationId xmlns:a16="http://schemas.microsoft.com/office/drawing/2014/main" xmlns="" id="{57359824-557C-E147-90D1-884D1207EC25}"/>
              </a:ext>
            </a:extLst>
          </p:cNvPr>
          <p:cNvSpPr>
            <a:spLocks noGrp="1"/>
          </p:cNvSpPr>
          <p:nvPr>
            <p:ph sz="half" idx="2"/>
          </p:nvPr>
        </p:nvSpPr>
        <p:spPr>
          <a:xfrm>
            <a:off x="6172200" y="1825625"/>
            <a:ext cx="5181600" cy="4351338"/>
          </a:xfrm>
        </p:spPr>
        <p:txBody>
          <a:body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xmlns="" id="{B4C813DE-4158-F344-94AE-1E19A9559B17}"/>
              </a:ext>
            </a:extLst>
          </p:cNvPr>
          <p:cNvSpPr>
            <a:spLocks noGrp="1"/>
          </p:cNvSpPr>
          <p:nvPr>
            <p:ph type="dt" sz="half" idx="10"/>
          </p:nvPr>
        </p:nvSpPr>
        <p:spPr/>
        <p:txBody>
          <a:bodyPr/>
          <a:lstStyle/>
          <a:p>
            <a:fld id="{5F9BF46D-9EEC-CB44-A239-9E6ACB784A00}" type="datetime1">
              <a:rPr lang="de-DE" smtClean="0"/>
              <a:t>17.09.2018</a:t>
            </a:fld>
            <a:endParaRPr lang="de-DE"/>
          </a:p>
        </p:txBody>
      </p:sp>
      <p:sp>
        <p:nvSpPr>
          <p:cNvPr id="6" name="Fußzeilenplatzhalter 5">
            <a:extLst>
              <a:ext uri="{FF2B5EF4-FFF2-40B4-BE49-F238E27FC236}">
                <a16:creationId xmlns:a16="http://schemas.microsoft.com/office/drawing/2014/main" xmlns="" id="{0039B920-FE25-6E46-9D00-E6A9C2BF72F5}"/>
              </a:ext>
            </a:extLst>
          </p:cNvPr>
          <p:cNvSpPr>
            <a:spLocks noGrp="1"/>
          </p:cNvSpPr>
          <p:nvPr>
            <p:ph type="ftr" sz="quarter" idx="11"/>
          </p:nvPr>
        </p:nvSpPr>
        <p:spPr/>
        <p:txBody>
          <a:bodyPr/>
          <a:lstStyle/>
          <a:p>
            <a:r>
              <a:rPr lang="de-DE"/>
              <a:t>FIBAA Consult, Bonn, Germany  Dr. Heinz-Ulrich Schmidt</a:t>
            </a:r>
          </a:p>
        </p:txBody>
      </p:sp>
      <p:sp>
        <p:nvSpPr>
          <p:cNvPr id="7" name="Foliennummernplatzhalter 6">
            <a:extLst>
              <a:ext uri="{FF2B5EF4-FFF2-40B4-BE49-F238E27FC236}">
                <a16:creationId xmlns:a16="http://schemas.microsoft.com/office/drawing/2014/main" xmlns="" id="{A13BFFA0-8D1A-B741-8F8D-F9E82061C511}"/>
              </a:ext>
            </a:extLst>
          </p:cNvPr>
          <p:cNvSpPr>
            <a:spLocks noGrp="1"/>
          </p:cNvSpPr>
          <p:nvPr>
            <p:ph type="sldNum" sz="quarter" idx="12"/>
          </p:nvPr>
        </p:nvSpPr>
        <p:spPr/>
        <p:txBody>
          <a:bodyPr/>
          <a:lstStyle/>
          <a:p>
            <a:fld id="{93BC7EB4-ADAF-3D45-8E3E-A06BACF5AB1C}" type="slidenum">
              <a:rPr lang="de-DE" smtClean="0"/>
              <a:t>‹#›</a:t>
            </a:fld>
            <a:endParaRPr lang="de-DE"/>
          </a:p>
        </p:txBody>
      </p:sp>
    </p:spTree>
    <p:extLst>
      <p:ext uri="{BB962C8B-B14F-4D97-AF65-F5344CB8AC3E}">
        <p14:creationId xmlns:p14="http://schemas.microsoft.com/office/powerpoint/2010/main" val="425343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FBF1998-BEC8-F64C-B121-5441A08A678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8A1DF07C-4010-AF49-B30C-DD4F612179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de-DE"/>
              <a:t>Mastertextformat bearbeiten
Zweite Ebene
Dritte Ebene
Vierte Ebene
Fünfte Ebene</a:t>
            </a:r>
          </a:p>
        </p:txBody>
      </p:sp>
      <p:sp>
        <p:nvSpPr>
          <p:cNvPr id="4" name="Inhaltsplatzhalter 3">
            <a:extLst>
              <a:ext uri="{FF2B5EF4-FFF2-40B4-BE49-F238E27FC236}">
                <a16:creationId xmlns:a16="http://schemas.microsoft.com/office/drawing/2014/main" xmlns="" id="{C2C11F97-EA96-8A47-88F3-C264C83BC281}"/>
              </a:ext>
            </a:extLst>
          </p:cNvPr>
          <p:cNvSpPr>
            <a:spLocks noGrp="1"/>
          </p:cNvSpPr>
          <p:nvPr>
            <p:ph sz="half" idx="2"/>
          </p:nvPr>
        </p:nvSpPr>
        <p:spPr>
          <a:xfrm>
            <a:off x="839788" y="2505075"/>
            <a:ext cx="5157787" cy="3684588"/>
          </a:xfrm>
        </p:spPr>
        <p:txBody>
          <a:bodyPr/>
          <a:lstStyle/>
          <a:p>
            <a:r>
              <a:rPr lang="de-DE"/>
              <a:t>Mastertextformat bearbeiten
Zweite Ebene
Dritte Ebene
Vierte Ebene
Fünfte Ebene</a:t>
            </a:r>
          </a:p>
        </p:txBody>
      </p:sp>
      <p:sp>
        <p:nvSpPr>
          <p:cNvPr id="5" name="Textplatzhalter 4">
            <a:extLst>
              <a:ext uri="{FF2B5EF4-FFF2-40B4-BE49-F238E27FC236}">
                <a16:creationId xmlns:a16="http://schemas.microsoft.com/office/drawing/2014/main" xmlns="" id="{7C55761F-F183-B347-A69D-1E9E7D3F7C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de-DE"/>
              <a:t>Mastertextformat bearbeiten
Zweite Ebene
Dritte Ebene
Vierte Ebene
Fünfte Ebene</a:t>
            </a:r>
          </a:p>
        </p:txBody>
      </p:sp>
      <p:sp>
        <p:nvSpPr>
          <p:cNvPr id="6" name="Inhaltsplatzhalter 5">
            <a:extLst>
              <a:ext uri="{FF2B5EF4-FFF2-40B4-BE49-F238E27FC236}">
                <a16:creationId xmlns:a16="http://schemas.microsoft.com/office/drawing/2014/main" xmlns="" id="{6D548984-67AC-764C-A14F-ED6790034302}"/>
              </a:ext>
            </a:extLst>
          </p:cNvPr>
          <p:cNvSpPr>
            <a:spLocks noGrp="1"/>
          </p:cNvSpPr>
          <p:nvPr>
            <p:ph sz="quarter" idx="4"/>
          </p:nvPr>
        </p:nvSpPr>
        <p:spPr>
          <a:xfrm>
            <a:off x="6172200" y="2505075"/>
            <a:ext cx="5183188" cy="3684588"/>
          </a:xfrm>
        </p:spPr>
        <p:txBody>
          <a:bodyPr/>
          <a:lstStyle/>
          <a:p>
            <a:r>
              <a:rPr lang="de-DE"/>
              <a:t>Mastertextformat bearbeiten
Zweite Ebene
Dritte Ebene
Vierte Ebene
Fünfte Ebene</a:t>
            </a:r>
          </a:p>
        </p:txBody>
      </p:sp>
      <p:sp>
        <p:nvSpPr>
          <p:cNvPr id="7" name="Datumsplatzhalter 6">
            <a:extLst>
              <a:ext uri="{FF2B5EF4-FFF2-40B4-BE49-F238E27FC236}">
                <a16:creationId xmlns:a16="http://schemas.microsoft.com/office/drawing/2014/main" xmlns="" id="{CF4386AA-20D9-1E46-83B3-162E7525797E}"/>
              </a:ext>
            </a:extLst>
          </p:cNvPr>
          <p:cNvSpPr>
            <a:spLocks noGrp="1"/>
          </p:cNvSpPr>
          <p:nvPr>
            <p:ph type="dt" sz="half" idx="10"/>
          </p:nvPr>
        </p:nvSpPr>
        <p:spPr/>
        <p:txBody>
          <a:bodyPr/>
          <a:lstStyle/>
          <a:p>
            <a:fld id="{4C830B68-1403-1941-94E5-93C9A5B83CD7}" type="datetime1">
              <a:rPr lang="de-DE" smtClean="0"/>
              <a:t>17.09.2018</a:t>
            </a:fld>
            <a:endParaRPr lang="de-DE"/>
          </a:p>
        </p:txBody>
      </p:sp>
      <p:sp>
        <p:nvSpPr>
          <p:cNvPr id="8" name="Fußzeilenplatzhalter 7">
            <a:extLst>
              <a:ext uri="{FF2B5EF4-FFF2-40B4-BE49-F238E27FC236}">
                <a16:creationId xmlns:a16="http://schemas.microsoft.com/office/drawing/2014/main" xmlns="" id="{4909DAAF-A8AC-114D-9C14-0D4FCD15F8D7}"/>
              </a:ext>
            </a:extLst>
          </p:cNvPr>
          <p:cNvSpPr>
            <a:spLocks noGrp="1"/>
          </p:cNvSpPr>
          <p:nvPr>
            <p:ph type="ftr" sz="quarter" idx="11"/>
          </p:nvPr>
        </p:nvSpPr>
        <p:spPr/>
        <p:txBody>
          <a:bodyPr/>
          <a:lstStyle/>
          <a:p>
            <a:r>
              <a:rPr lang="de-DE"/>
              <a:t>FIBAA Consult, Bonn, Germany  Dr. Heinz-Ulrich Schmidt</a:t>
            </a:r>
          </a:p>
        </p:txBody>
      </p:sp>
      <p:sp>
        <p:nvSpPr>
          <p:cNvPr id="9" name="Foliennummernplatzhalter 8">
            <a:extLst>
              <a:ext uri="{FF2B5EF4-FFF2-40B4-BE49-F238E27FC236}">
                <a16:creationId xmlns:a16="http://schemas.microsoft.com/office/drawing/2014/main" xmlns="" id="{92626227-7054-F041-A7CC-0FC5B964CBBD}"/>
              </a:ext>
            </a:extLst>
          </p:cNvPr>
          <p:cNvSpPr>
            <a:spLocks noGrp="1"/>
          </p:cNvSpPr>
          <p:nvPr>
            <p:ph type="sldNum" sz="quarter" idx="12"/>
          </p:nvPr>
        </p:nvSpPr>
        <p:spPr/>
        <p:txBody>
          <a:bodyPr/>
          <a:lstStyle/>
          <a:p>
            <a:fld id="{93BC7EB4-ADAF-3D45-8E3E-A06BACF5AB1C}" type="slidenum">
              <a:rPr lang="de-DE" smtClean="0"/>
              <a:t>‹#›</a:t>
            </a:fld>
            <a:endParaRPr lang="de-DE"/>
          </a:p>
        </p:txBody>
      </p:sp>
    </p:spTree>
    <p:extLst>
      <p:ext uri="{BB962C8B-B14F-4D97-AF65-F5344CB8AC3E}">
        <p14:creationId xmlns:p14="http://schemas.microsoft.com/office/powerpoint/2010/main" val="48674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CD4C856-F093-8E4C-B06B-0DF80BD94F27}"/>
              </a:ext>
            </a:extLst>
          </p:cNvPr>
          <p:cNvSpPr>
            <a:spLocks noGrp="1"/>
          </p:cNvSpPr>
          <p:nvPr>
            <p:ph type="title" hasCustomPrompt="1"/>
          </p:nvPr>
        </p:nvSpPr>
        <p:spPr>
          <a:xfrm>
            <a:off x="838200" y="365125"/>
            <a:ext cx="11353800" cy="1325563"/>
          </a:xfrm>
        </p:spPr>
        <p:txBody>
          <a:bodyPr/>
          <a:lstStyle/>
          <a:p>
            <a:r>
              <a:rPr lang="de-DE" dirty="0"/>
              <a:t>Mastertitelformat bearbeiten                               </a:t>
            </a:r>
          </a:p>
        </p:txBody>
      </p:sp>
      <p:pic>
        <p:nvPicPr>
          <p:cNvPr id="6" name="Picture 3" descr="page1image560">
            <a:extLst>
              <a:ext uri="{FF2B5EF4-FFF2-40B4-BE49-F238E27FC236}">
                <a16:creationId xmlns:a16="http://schemas.microsoft.com/office/drawing/2014/main" xmlns="" id="{EF434F81-3173-A444-8EB7-25A49E53AEE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81146" y="228905"/>
            <a:ext cx="1751888" cy="1347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72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4B574263-FFB1-BE43-AE82-E392F320B1F8}"/>
              </a:ext>
            </a:extLst>
          </p:cNvPr>
          <p:cNvSpPr>
            <a:spLocks noGrp="1"/>
          </p:cNvSpPr>
          <p:nvPr>
            <p:ph type="dt" sz="half" idx="10"/>
          </p:nvPr>
        </p:nvSpPr>
        <p:spPr/>
        <p:txBody>
          <a:bodyPr/>
          <a:lstStyle/>
          <a:p>
            <a:fld id="{F5DB8E13-71CD-9947-BDD1-2C1E9E7C2AB4}" type="datetime1">
              <a:rPr lang="de-DE" smtClean="0"/>
              <a:t>17.09.2018</a:t>
            </a:fld>
            <a:endParaRPr lang="de-DE"/>
          </a:p>
        </p:txBody>
      </p:sp>
      <p:sp>
        <p:nvSpPr>
          <p:cNvPr id="3" name="Fußzeilenplatzhalter 2">
            <a:extLst>
              <a:ext uri="{FF2B5EF4-FFF2-40B4-BE49-F238E27FC236}">
                <a16:creationId xmlns:a16="http://schemas.microsoft.com/office/drawing/2014/main" xmlns="" id="{CF1EDB87-6914-FD46-906E-F6CA467FF323}"/>
              </a:ext>
            </a:extLst>
          </p:cNvPr>
          <p:cNvSpPr>
            <a:spLocks noGrp="1"/>
          </p:cNvSpPr>
          <p:nvPr>
            <p:ph type="ftr" sz="quarter" idx="11"/>
          </p:nvPr>
        </p:nvSpPr>
        <p:spPr/>
        <p:txBody>
          <a:bodyPr/>
          <a:lstStyle/>
          <a:p>
            <a:r>
              <a:rPr lang="de-DE"/>
              <a:t>FIBAA Consult, Bonn, Germany  Dr. Heinz-Ulrich Schmidt</a:t>
            </a:r>
          </a:p>
        </p:txBody>
      </p:sp>
      <p:sp>
        <p:nvSpPr>
          <p:cNvPr id="4" name="Foliennummernplatzhalter 3">
            <a:extLst>
              <a:ext uri="{FF2B5EF4-FFF2-40B4-BE49-F238E27FC236}">
                <a16:creationId xmlns:a16="http://schemas.microsoft.com/office/drawing/2014/main" xmlns="" id="{BBE9225C-2968-F64A-8D5D-1B257254A0EB}"/>
              </a:ext>
            </a:extLst>
          </p:cNvPr>
          <p:cNvSpPr>
            <a:spLocks noGrp="1"/>
          </p:cNvSpPr>
          <p:nvPr>
            <p:ph type="sldNum" sz="quarter" idx="12"/>
          </p:nvPr>
        </p:nvSpPr>
        <p:spPr/>
        <p:txBody>
          <a:bodyPr/>
          <a:lstStyle/>
          <a:p>
            <a:fld id="{93BC7EB4-ADAF-3D45-8E3E-A06BACF5AB1C}" type="slidenum">
              <a:rPr lang="de-DE" smtClean="0"/>
              <a:t>‹#›</a:t>
            </a:fld>
            <a:endParaRPr lang="de-DE"/>
          </a:p>
        </p:txBody>
      </p:sp>
    </p:spTree>
    <p:extLst>
      <p:ext uri="{BB962C8B-B14F-4D97-AF65-F5344CB8AC3E}">
        <p14:creationId xmlns:p14="http://schemas.microsoft.com/office/powerpoint/2010/main" val="1321022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2AC9EEB-3AD0-6744-9F79-6B4E5FBABB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9D9735CA-C868-754E-B3B6-5F556F4DFC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de-DE"/>
              <a:t>Mastertextformat bearbeiten
Zweite Ebene
Dritte Ebene
Vierte Ebene
Fünfte Ebene</a:t>
            </a:r>
          </a:p>
        </p:txBody>
      </p:sp>
      <p:sp>
        <p:nvSpPr>
          <p:cNvPr id="4" name="Textplatzhalter 3">
            <a:extLst>
              <a:ext uri="{FF2B5EF4-FFF2-40B4-BE49-F238E27FC236}">
                <a16:creationId xmlns:a16="http://schemas.microsoft.com/office/drawing/2014/main" xmlns="" id="{7B3E8DCB-92EB-344B-B88F-A930B55150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xmlns="" id="{4010FB22-D5F0-2E4F-ABA2-DC05208FFB9E}"/>
              </a:ext>
            </a:extLst>
          </p:cNvPr>
          <p:cNvSpPr>
            <a:spLocks noGrp="1"/>
          </p:cNvSpPr>
          <p:nvPr>
            <p:ph type="dt" sz="half" idx="10"/>
          </p:nvPr>
        </p:nvSpPr>
        <p:spPr/>
        <p:txBody>
          <a:bodyPr/>
          <a:lstStyle/>
          <a:p>
            <a:fld id="{B59B06DA-CEBB-6342-A1C8-6A9A267B75E9}" type="datetime1">
              <a:rPr lang="de-DE" smtClean="0"/>
              <a:t>17.09.2018</a:t>
            </a:fld>
            <a:endParaRPr lang="de-DE"/>
          </a:p>
        </p:txBody>
      </p:sp>
      <p:sp>
        <p:nvSpPr>
          <p:cNvPr id="6" name="Fußzeilenplatzhalter 5">
            <a:extLst>
              <a:ext uri="{FF2B5EF4-FFF2-40B4-BE49-F238E27FC236}">
                <a16:creationId xmlns:a16="http://schemas.microsoft.com/office/drawing/2014/main" xmlns="" id="{54FB4E6F-4D47-A04E-AB98-C4877CB9055D}"/>
              </a:ext>
            </a:extLst>
          </p:cNvPr>
          <p:cNvSpPr>
            <a:spLocks noGrp="1"/>
          </p:cNvSpPr>
          <p:nvPr>
            <p:ph type="ftr" sz="quarter" idx="11"/>
          </p:nvPr>
        </p:nvSpPr>
        <p:spPr/>
        <p:txBody>
          <a:bodyPr/>
          <a:lstStyle/>
          <a:p>
            <a:r>
              <a:rPr lang="de-DE"/>
              <a:t>FIBAA Consult, Bonn, Germany  Dr. Heinz-Ulrich Schmidt</a:t>
            </a:r>
          </a:p>
        </p:txBody>
      </p:sp>
      <p:sp>
        <p:nvSpPr>
          <p:cNvPr id="7" name="Foliennummernplatzhalter 6">
            <a:extLst>
              <a:ext uri="{FF2B5EF4-FFF2-40B4-BE49-F238E27FC236}">
                <a16:creationId xmlns:a16="http://schemas.microsoft.com/office/drawing/2014/main" xmlns="" id="{2FB6AEF1-26E6-654A-BFE6-5454BC9E5B71}"/>
              </a:ext>
            </a:extLst>
          </p:cNvPr>
          <p:cNvSpPr>
            <a:spLocks noGrp="1"/>
          </p:cNvSpPr>
          <p:nvPr>
            <p:ph type="sldNum" sz="quarter" idx="12"/>
          </p:nvPr>
        </p:nvSpPr>
        <p:spPr/>
        <p:txBody>
          <a:bodyPr/>
          <a:lstStyle/>
          <a:p>
            <a:fld id="{93BC7EB4-ADAF-3D45-8E3E-A06BACF5AB1C}" type="slidenum">
              <a:rPr lang="de-DE" smtClean="0"/>
              <a:t>‹#›</a:t>
            </a:fld>
            <a:endParaRPr lang="de-DE"/>
          </a:p>
        </p:txBody>
      </p:sp>
    </p:spTree>
    <p:extLst>
      <p:ext uri="{BB962C8B-B14F-4D97-AF65-F5344CB8AC3E}">
        <p14:creationId xmlns:p14="http://schemas.microsoft.com/office/powerpoint/2010/main" val="63173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7A245AC-63A0-9841-A383-9F9B3D628FD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7597057F-89EF-C748-B91A-2C9637C7C8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F0E7C666-F643-DC4B-A5FD-F5C75B3B0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xmlns="" id="{76285EEF-4313-7443-AF01-AB0C3EC461F7}"/>
              </a:ext>
            </a:extLst>
          </p:cNvPr>
          <p:cNvSpPr>
            <a:spLocks noGrp="1"/>
          </p:cNvSpPr>
          <p:nvPr>
            <p:ph type="dt" sz="half" idx="10"/>
          </p:nvPr>
        </p:nvSpPr>
        <p:spPr/>
        <p:txBody>
          <a:bodyPr/>
          <a:lstStyle/>
          <a:p>
            <a:fld id="{19F8418D-3058-F54C-9D71-F0508998F22D}" type="datetime1">
              <a:rPr lang="de-DE" smtClean="0"/>
              <a:t>17.09.2018</a:t>
            </a:fld>
            <a:endParaRPr lang="de-DE"/>
          </a:p>
        </p:txBody>
      </p:sp>
      <p:sp>
        <p:nvSpPr>
          <p:cNvPr id="6" name="Fußzeilenplatzhalter 5">
            <a:extLst>
              <a:ext uri="{FF2B5EF4-FFF2-40B4-BE49-F238E27FC236}">
                <a16:creationId xmlns:a16="http://schemas.microsoft.com/office/drawing/2014/main" xmlns="" id="{084EDDFA-A1A2-F744-8AC8-7FE4D7FD6C76}"/>
              </a:ext>
            </a:extLst>
          </p:cNvPr>
          <p:cNvSpPr>
            <a:spLocks noGrp="1"/>
          </p:cNvSpPr>
          <p:nvPr>
            <p:ph type="ftr" sz="quarter" idx="11"/>
          </p:nvPr>
        </p:nvSpPr>
        <p:spPr/>
        <p:txBody>
          <a:bodyPr/>
          <a:lstStyle/>
          <a:p>
            <a:r>
              <a:rPr lang="de-DE"/>
              <a:t>FIBAA Consult, Bonn, Germany  Dr. Heinz-Ulrich Schmidt</a:t>
            </a:r>
          </a:p>
        </p:txBody>
      </p:sp>
      <p:sp>
        <p:nvSpPr>
          <p:cNvPr id="7" name="Foliennummernplatzhalter 6">
            <a:extLst>
              <a:ext uri="{FF2B5EF4-FFF2-40B4-BE49-F238E27FC236}">
                <a16:creationId xmlns:a16="http://schemas.microsoft.com/office/drawing/2014/main" xmlns="" id="{CA1918C6-E673-1644-BBD2-0D99E98583B2}"/>
              </a:ext>
            </a:extLst>
          </p:cNvPr>
          <p:cNvSpPr>
            <a:spLocks noGrp="1"/>
          </p:cNvSpPr>
          <p:nvPr>
            <p:ph type="sldNum" sz="quarter" idx="12"/>
          </p:nvPr>
        </p:nvSpPr>
        <p:spPr/>
        <p:txBody>
          <a:bodyPr/>
          <a:lstStyle/>
          <a:p>
            <a:fld id="{93BC7EB4-ADAF-3D45-8E3E-A06BACF5AB1C}" type="slidenum">
              <a:rPr lang="de-DE" smtClean="0"/>
              <a:t>‹#›</a:t>
            </a:fld>
            <a:endParaRPr lang="de-DE"/>
          </a:p>
        </p:txBody>
      </p:sp>
    </p:spTree>
    <p:extLst>
      <p:ext uri="{BB962C8B-B14F-4D97-AF65-F5344CB8AC3E}">
        <p14:creationId xmlns:p14="http://schemas.microsoft.com/office/powerpoint/2010/main" val="272565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FC7876D0-2886-F34C-A006-8105242678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97F49DCB-2D46-A840-8708-5AC842ED9D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xmlns="" id="{72CFC331-43D8-1645-B171-0AA712419E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3FA1F-75A3-DA4B-9AE8-F81BFF2031C2}" type="datetime1">
              <a:rPr lang="de-DE" smtClean="0"/>
              <a:t>17.09.2018</a:t>
            </a:fld>
            <a:endParaRPr lang="de-DE"/>
          </a:p>
        </p:txBody>
      </p:sp>
      <p:sp>
        <p:nvSpPr>
          <p:cNvPr id="5" name="Fußzeilenplatzhalter 4">
            <a:extLst>
              <a:ext uri="{FF2B5EF4-FFF2-40B4-BE49-F238E27FC236}">
                <a16:creationId xmlns:a16="http://schemas.microsoft.com/office/drawing/2014/main" xmlns="" id="{F6CD7469-E2EC-194A-923C-5613A70D31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EE2D4E3B-9A3A-0D40-AA24-8D554B73C7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C7EB4-ADAF-3D45-8E3E-A06BACF5AB1C}" type="slidenum">
              <a:rPr lang="de-DE" smtClean="0"/>
              <a:t>‹#›</a:t>
            </a:fld>
            <a:endParaRPr lang="de-DE"/>
          </a:p>
        </p:txBody>
      </p:sp>
    </p:spTree>
    <p:extLst>
      <p:ext uri="{BB962C8B-B14F-4D97-AF65-F5344CB8AC3E}">
        <p14:creationId xmlns:p14="http://schemas.microsoft.com/office/powerpoint/2010/main" val="339472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C9C5558-CAD6-114E-858B-CB9D681E2348}"/>
              </a:ext>
            </a:extLst>
          </p:cNvPr>
          <p:cNvSpPr>
            <a:spLocks noGrp="1"/>
          </p:cNvSpPr>
          <p:nvPr>
            <p:ph type="ctrTitle"/>
          </p:nvPr>
        </p:nvSpPr>
        <p:spPr>
          <a:xfrm>
            <a:off x="1524000" y="1122363"/>
            <a:ext cx="9144000" cy="2391546"/>
          </a:xfrm>
        </p:spPr>
        <p:txBody>
          <a:bodyPr>
            <a:noAutofit/>
          </a:bodyPr>
          <a:lstStyle/>
          <a:p>
            <a:r>
              <a:rPr lang="de-DE" sz="3200" dirty="0"/>
              <a:t>The Quality </a:t>
            </a:r>
            <a:r>
              <a:rPr lang="de-DE" sz="3200" dirty="0" err="1"/>
              <a:t>of</a:t>
            </a:r>
            <a:r>
              <a:rPr lang="de-DE" sz="3200" dirty="0"/>
              <a:t> </a:t>
            </a:r>
            <a:r>
              <a:rPr lang="de-DE" sz="3200" dirty="0" err="1"/>
              <a:t>study</a:t>
            </a:r>
            <a:r>
              <a:rPr lang="de-DE" sz="3200" dirty="0"/>
              <a:t> programmes:</a:t>
            </a:r>
            <a:br>
              <a:rPr lang="de-DE" sz="3200" dirty="0"/>
            </a:br>
            <a:r>
              <a:rPr lang="de-DE" sz="3200" dirty="0"/>
              <a:t> FIBAA Assessment Guide </a:t>
            </a:r>
            <a:r>
              <a:rPr lang="de-DE" sz="3200" dirty="0" err="1"/>
              <a:t>for</a:t>
            </a:r>
            <a:r>
              <a:rPr lang="de-DE" sz="3200" dirty="0"/>
              <a:t> Accreditation </a:t>
            </a:r>
            <a:r>
              <a:rPr lang="de-DE" sz="3200" dirty="0" err="1"/>
              <a:t>of</a:t>
            </a:r>
            <a:r>
              <a:rPr lang="de-DE" sz="3200" dirty="0"/>
              <a:t> Programmes</a:t>
            </a:r>
            <a:br>
              <a:rPr lang="de-DE" sz="3200" dirty="0"/>
            </a:br>
            <a:r>
              <a:rPr lang="de-DE" sz="3200" dirty="0"/>
              <a:t>in Management Studies, Economics, Law </a:t>
            </a:r>
            <a:r>
              <a:rPr lang="de-DE" sz="3200" dirty="0" err="1"/>
              <a:t>and</a:t>
            </a:r>
            <a:r>
              <a:rPr lang="de-DE" sz="3200" dirty="0"/>
              <a:t> </a:t>
            </a:r>
            <a:r>
              <a:rPr lang="de-DE" sz="3200" dirty="0" err="1"/>
              <a:t>Social</a:t>
            </a:r>
            <a:r>
              <a:rPr lang="de-DE" sz="3200" dirty="0"/>
              <a:t> </a:t>
            </a:r>
            <a:r>
              <a:rPr lang="de-DE" sz="3200" dirty="0" err="1"/>
              <a:t>Sciences</a:t>
            </a:r>
            <a:endParaRPr lang="de-DE" sz="3200" dirty="0"/>
          </a:p>
        </p:txBody>
      </p:sp>
      <p:sp>
        <p:nvSpPr>
          <p:cNvPr id="3" name="Untertitel 2">
            <a:extLst>
              <a:ext uri="{FF2B5EF4-FFF2-40B4-BE49-F238E27FC236}">
                <a16:creationId xmlns:a16="http://schemas.microsoft.com/office/drawing/2014/main" xmlns="" id="{33C70193-DD1C-3543-8959-EDD043658688}"/>
              </a:ext>
            </a:extLst>
          </p:cNvPr>
          <p:cNvSpPr>
            <a:spLocks noGrp="1"/>
          </p:cNvSpPr>
          <p:nvPr>
            <p:ph type="subTitle" idx="1"/>
          </p:nvPr>
        </p:nvSpPr>
        <p:spPr>
          <a:xfrm>
            <a:off x="1524000" y="2529191"/>
            <a:ext cx="9144000" cy="2728609"/>
          </a:xfrm>
        </p:spPr>
        <p:txBody>
          <a:bodyPr>
            <a:normAutofit lnSpcReduction="10000"/>
          </a:bodyPr>
          <a:lstStyle/>
          <a:p>
            <a:endParaRPr lang="de-DE" dirty="0"/>
          </a:p>
          <a:p>
            <a:endParaRPr lang="de-DE" dirty="0"/>
          </a:p>
          <a:p>
            <a:endParaRPr lang="de-DE" dirty="0"/>
          </a:p>
          <a:p>
            <a:r>
              <a:rPr lang="de-DE" sz="2800" dirty="0"/>
              <a:t>Workshop</a:t>
            </a:r>
          </a:p>
          <a:p>
            <a:r>
              <a:rPr lang="de-DE" sz="2800" dirty="0"/>
              <a:t>at KIMEP University, Almaty</a:t>
            </a:r>
          </a:p>
          <a:p>
            <a:r>
              <a:rPr lang="de-DE" sz="2800"/>
              <a:t>18/19 </a:t>
            </a:r>
            <a:r>
              <a:rPr lang="de-DE" sz="2800" dirty="0" err="1"/>
              <a:t>October</a:t>
            </a:r>
            <a:r>
              <a:rPr lang="de-DE" sz="2800" dirty="0"/>
              <a:t> 2018</a:t>
            </a:r>
          </a:p>
          <a:p>
            <a:endParaRPr lang="de-DE" dirty="0"/>
          </a:p>
          <a:p>
            <a:endParaRPr lang="de-DE" dirty="0"/>
          </a:p>
          <a:p>
            <a:endParaRPr lang="de-DE" dirty="0"/>
          </a:p>
          <a:p>
            <a:endParaRPr lang="de-DE" dirty="0"/>
          </a:p>
          <a:p>
            <a:endParaRPr lang="de-DE" dirty="0"/>
          </a:p>
          <a:p>
            <a:endParaRPr lang="de-DE" dirty="0"/>
          </a:p>
          <a:p>
            <a:endParaRPr lang="de-DE" dirty="0"/>
          </a:p>
        </p:txBody>
      </p:sp>
      <p:sp>
        <p:nvSpPr>
          <p:cNvPr id="4" name="Datumsplatzhalter 3">
            <a:extLst>
              <a:ext uri="{FF2B5EF4-FFF2-40B4-BE49-F238E27FC236}">
                <a16:creationId xmlns:a16="http://schemas.microsoft.com/office/drawing/2014/main" xmlns="" id="{01B3095D-4860-4B41-99FF-B65381C5A060}"/>
              </a:ext>
            </a:extLst>
          </p:cNvPr>
          <p:cNvSpPr>
            <a:spLocks noGrp="1"/>
          </p:cNvSpPr>
          <p:nvPr>
            <p:ph type="dt" sz="half" idx="10"/>
          </p:nvPr>
        </p:nvSpPr>
        <p:spPr>
          <a:xfrm>
            <a:off x="838200" y="6356350"/>
            <a:ext cx="2743200" cy="365125"/>
          </a:xfrm>
        </p:spPr>
        <p:txBody>
          <a:bodyPr/>
          <a:lstStyle/>
          <a:p>
            <a:fld id="{AA4031D2-47BF-9048-9503-AA82CC8A8720}" type="datetime1">
              <a:rPr lang="de-DE" smtClean="0"/>
              <a:t>17.09.2018</a:t>
            </a:fld>
            <a:endParaRPr lang="de-DE"/>
          </a:p>
        </p:txBody>
      </p:sp>
      <p:sp>
        <p:nvSpPr>
          <p:cNvPr id="5" name="Fußzeilenplatzhalter 4">
            <a:extLst>
              <a:ext uri="{FF2B5EF4-FFF2-40B4-BE49-F238E27FC236}">
                <a16:creationId xmlns:a16="http://schemas.microsoft.com/office/drawing/2014/main" xmlns="" id="{DC5368C1-C528-F54C-B0F7-0D720CACB9C3}"/>
              </a:ext>
            </a:extLst>
          </p:cNvPr>
          <p:cNvSpPr>
            <a:spLocks noGrp="1"/>
          </p:cNvSpPr>
          <p:nvPr>
            <p:ph type="ftr" sz="quarter" idx="11"/>
          </p:nvPr>
        </p:nvSpPr>
        <p:spPr>
          <a:xfrm>
            <a:off x="4038600" y="6356350"/>
            <a:ext cx="4114800" cy="365125"/>
          </a:xfrm>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9BBE22D8-8DBA-AF46-825C-5F8AEE09051F}"/>
              </a:ext>
            </a:extLst>
          </p:cNvPr>
          <p:cNvSpPr>
            <a:spLocks noGrp="1"/>
          </p:cNvSpPr>
          <p:nvPr>
            <p:ph type="sldNum" sz="quarter" idx="12"/>
          </p:nvPr>
        </p:nvSpPr>
        <p:spPr>
          <a:xfrm>
            <a:off x="8610600" y="6356350"/>
            <a:ext cx="2743200" cy="365125"/>
          </a:xfrm>
        </p:spPr>
        <p:txBody>
          <a:bodyPr/>
          <a:lstStyle/>
          <a:p>
            <a:fld id="{93BC7EB4-ADAF-3D45-8E3E-A06BACF5AB1C}" type="slidenum">
              <a:rPr lang="de-DE" smtClean="0"/>
              <a:t>1</a:t>
            </a:fld>
            <a:endParaRPr lang="de-DE"/>
          </a:p>
        </p:txBody>
      </p:sp>
      <p:sp>
        <p:nvSpPr>
          <p:cNvPr id="8" name="Textfeld 7">
            <a:extLst>
              <a:ext uri="{FF2B5EF4-FFF2-40B4-BE49-F238E27FC236}">
                <a16:creationId xmlns:a16="http://schemas.microsoft.com/office/drawing/2014/main" xmlns="" id="{E3EABFA5-057D-3641-BC73-8B8105443FBA}"/>
              </a:ext>
            </a:extLst>
          </p:cNvPr>
          <p:cNvSpPr txBox="1"/>
          <p:nvPr/>
        </p:nvSpPr>
        <p:spPr>
          <a:xfrm>
            <a:off x="10886303" y="1309816"/>
            <a:ext cx="184731" cy="369332"/>
          </a:xfrm>
          <a:prstGeom prst="rect">
            <a:avLst/>
          </a:prstGeom>
          <a:noFill/>
        </p:spPr>
        <p:txBody>
          <a:bodyPr wrap="square" rtlCol="0">
            <a:spAutoFit/>
          </a:bodyPr>
          <a:lstStyle/>
          <a:p>
            <a:endParaRPr lang="de-DE" dirty="0"/>
          </a:p>
        </p:txBody>
      </p:sp>
      <p:pic>
        <p:nvPicPr>
          <p:cNvPr id="1027" name="Picture 3" descr="page1image560">
            <a:extLst>
              <a:ext uri="{FF2B5EF4-FFF2-40B4-BE49-F238E27FC236}">
                <a16:creationId xmlns:a16="http://schemas.microsoft.com/office/drawing/2014/main" xmlns="" id="{4948F856-C754-C54B-883D-3140265AE9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738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381C1DD-1E36-5245-A7A2-FEBED92BF1ED}"/>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 in Manage-</a:t>
            </a:r>
            <a:br>
              <a:rPr lang="de-DE" sz="2800" dirty="0"/>
            </a:br>
            <a:r>
              <a:rPr lang="de-DE" sz="2800" dirty="0" err="1"/>
              <a:t>ment</a:t>
            </a:r>
            <a:r>
              <a:rPr lang="de-DE" sz="2800" dirty="0"/>
              <a: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br>
              <a:rPr lang="de-DE" sz="2800" dirty="0"/>
            </a:br>
            <a:r>
              <a:rPr lang="de-DE" sz="2800" dirty="0"/>
              <a:t>Chapter 1: </a:t>
            </a:r>
            <a:r>
              <a:rPr lang="de-DE" sz="2800" dirty="0" err="1"/>
              <a:t>Objectives</a:t>
            </a:r>
            <a:r>
              <a:rPr lang="de-DE" sz="2800" dirty="0"/>
              <a:t> (</a:t>
            </a:r>
            <a:r>
              <a:rPr lang="de-DE" sz="2800" dirty="0" err="1"/>
              <a:t>Which</a:t>
            </a:r>
            <a:r>
              <a:rPr lang="de-DE" sz="2800" dirty="0"/>
              <a:t> </a:t>
            </a:r>
            <a:r>
              <a:rPr lang="de-DE" sz="2800" dirty="0" err="1"/>
              <a:t>and</a:t>
            </a:r>
            <a:r>
              <a:rPr lang="de-DE" sz="2800" dirty="0"/>
              <a:t> </a:t>
            </a:r>
            <a:r>
              <a:rPr lang="de-DE" sz="2800" dirty="0" err="1"/>
              <a:t>why</a:t>
            </a:r>
            <a:r>
              <a:rPr lang="de-DE" sz="2800" dirty="0"/>
              <a:t>)</a:t>
            </a:r>
          </a:p>
        </p:txBody>
      </p:sp>
      <p:sp>
        <p:nvSpPr>
          <p:cNvPr id="3" name="Inhaltsplatzhalter 2">
            <a:extLst>
              <a:ext uri="{FF2B5EF4-FFF2-40B4-BE49-F238E27FC236}">
                <a16:creationId xmlns:a16="http://schemas.microsoft.com/office/drawing/2014/main" xmlns="" id="{72C828CB-59A4-4449-B4B4-BB58C81E0F6B}"/>
              </a:ext>
            </a:extLst>
          </p:cNvPr>
          <p:cNvSpPr>
            <a:spLocks noGrp="1"/>
          </p:cNvSpPr>
          <p:nvPr>
            <p:ph idx="1"/>
          </p:nvPr>
        </p:nvSpPr>
        <p:spPr/>
        <p:txBody>
          <a:bodyPr/>
          <a:lstStyle/>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a:t>The </a:t>
            </a:r>
            <a:r>
              <a:rPr lang="de-DE" sz="2400" dirty="0" err="1"/>
              <a:t>reasons</a:t>
            </a:r>
            <a:r>
              <a:rPr lang="de-DE" sz="2400" dirty="0"/>
              <a:t> </a:t>
            </a:r>
            <a:r>
              <a:rPr lang="de-DE" sz="2400" dirty="0" err="1"/>
              <a:t>given</a:t>
            </a:r>
            <a:r>
              <a:rPr lang="de-DE" sz="2400" dirty="0"/>
              <a:t> </a:t>
            </a:r>
            <a:r>
              <a:rPr lang="de-DE" sz="2400" dirty="0" err="1"/>
              <a:t>for</a:t>
            </a:r>
            <a:r>
              <a:rPr lang="de-DE" sz="2400" dirty="0"/>
              <a:t> </a:t>
            </a:r>
            <a:r>
              <a:rPr lang="de-DE" sz="2400" dirty="0" err="1"/>
              <a:t>the</a:t>
            </a:r>
            <a:r>
              <a:rPr lang="de-DE" sz="2400" dirty="0"/>
              <a:t> </a:t>
            </a:r>
            <a:r>
              <a:rPr lang="de-DE" sz="2400" dirty="0" err="1"/>
              <a:t>positioning</a:t>
            </a:r>
            <a:r>
              <a:rPr lang="de-DE" sz="2400" dirty="0"/>
              <a:t> in </a:t>
            </a:r>
            <a:r>
              <a:rPr lang="de-DE" sz="2400" dirty="0" err="1"/>
              <a:t>the</a:t>
            </a:r>
            <a:r>
              <a:rPr lang="de-DE" sz="2400" dirty="0"/>
              <a:t> </a:t>
            </a:r>
            <a:r>
              <a:rPr lang="de-DE" sz="2400" dirty="0" err="1"/>
              <a:t>educational</a:t>
            </a:r>
            <a:r>
              <a:rPr lang="de-DE" sz="2400" dirty="0"/>
              <a:t> </a:t>
            </a:r>
            <a:r>
              <a:rPr lang="de-DE" sz="2400" dirty="0" err="1"/>
              <a:t>market</a:t>
            </a:r>
            <a:r>
              <a:rPr lang="de-DE" sz="2400" dirty="0"/>
              <a:t> </a:t>
            </a:r>
            <a:r>
              <a:rPr lang="de-DE" sz="2400" dirty="0" err="1"/>
              <a:t>of</a:t>
            </a:r>
            <a:r>
              <a:rPr lang="de-DE" sz="2400" dirty="0"/>
              <a:t> </a:t>
            </a:r>
            <a:r>
              <a:rPr lang="de-DE" sz="2400" dirty="0" err="1"/>
              <a:t>this</a:t>
            </a:r>
            <a:r>
              <a:rPr lang="de-DE" sz="2400" dirty="0"/>
              <a:t> </a:t>
            </a:r>
            <a:r>
              <a:rPr lang="de-DE" sz="2400" dirty="0" err="1"/>
              <a:t>study</a:t>
            </a:r>
            <a:r>
              <a:rPr lang="de-DE" sz="2400" dirty="0"/>
              <a:t> programme </a:t>
            </a:r>
            <a:r>
              <a:rPr lang="de-DE" sz="2400" dirty="0" err="1"/>
              <a:t>are</a:t>
            </a:r>
            <a:r>
              <a:rPr lang="de-DE" sz="2400" dirty="0"/>
              <a:t> plausible. </a:t>
            </a:r>
          </a:p>
          <a:p>
            <a:pPr marL="0" indent="0">
              <a:buNone/>
            </a:pPr>
            <a:r>
              <a:rPr lang="de-DE" sz="2400" i="1" dirty="0" err="1"/>
              <a:t>Exceeds</a:t>
            </a:r>
            <a:r>
              <a:rPr lang="de-DE" sz="2400" i="1" dirty="0"/>
              <a:t> </a:t>
            </a:r>
            <a:r>
              <a:rPr lang="de-DE" sz="2400" i="1" dirty="0" err="1"/>
              <a:t>quality</a:t>
            </a:r>
            <a:r>
              <a:rPr lang="de-DE" sz="2400" i="1" dirty="0"/>
              <a:t> requirements</a:t>
            </a:r>
            <a:r>
              <a:rPr lang="de-DE" sz="2400" dirty="0"/>
              <a:t> </a:t>
            </a:r>
          </a:p>
          <a:p>
            <a:r>
              <a:rPr lang="de-DE" sz="2400" dirty="0"/>
              <a:t>The </a:t>
            </a:r>
            <a:r>
              <a:rPr lang="de-DE" sz="2400" dirty="0" err="1"/>
              <a:t>university</a:t>
            </a:r>
            <a:r>
              <a:rPr lang="de-DE" sz="2400" dirty="0"/>
              <a:t> </a:t>
            </a:r>
            <a:r>
              <a:rPr lang="de-DE" sz="2400" dirty="0" err="1"/>
              <a:t>has</a:t>
            </a:r>
            <a:r>
              <a:rPr lang="de-DE" sz="2400" dirty="0"/>
              <a:t> </a:t>
            </a:r>
            <a:r>
              <a:rPr lang="de-DE" sz="2400" dirty="0" err="1"/>
              <a:t>thoroughly</a:t>
            </a:r>
            <a:r>
              <a:rPr lang="de-DE" sz="2400" dirty="0"/>
              <a:t> </a:t>
            </a:r>
            <a:r>
              <a:rPr lang="de-DE" sz="2400" dirty="0" err="1"/>
              <a:t>examined</a:t>
            </a:r>
            <a:r>
              <a:rPr lang="de-DE" sz="2400" dirty="0"/>
              <a:t> </a:t>
            </a:r>
            <a:r>
              <a:rPr lang="de-DE" sz="2400" dirty="0" err="1"/>
              <a:t>the</a:t>
            </a:r>
            <a:r>
              <a:rPr lang="de-DE" sz="2400" dirty="0"/>
              <a:t> </a:t>
            </a:r>
            <a:r>
              <a:rPr lang="de-DE" sz="2400" dirty="0" err="1"/>
              <a:t>educational</a:t>
            </a:r>
            <a:r>
              <a:rPr lang="de-DE" sz="2400" dirty="0"/>
              <a:t> </a:t>
            </a:r>
            <a:r>
              <a:rPr lang="de-DE" sz="2400" dirty="0" err="1"/>
              <a:t>market</a:t>
            </a:r>
            <a:r>
              <a:rPr lang="de-DE" sz="2400" dirty="0"/>
              <a:t> </a:t>
            </a:r>
            <a:r>
              <a:rPr lang="de-DE" sz="2400" dirty="0" err="1"/>
              <a:t>and</a:t>
            </a:r>
            <a:r>
              <a:rPr lang="de-DE" sz="2400" dirty="0"/>
              <a:t> </a:t>
            </a:r>
            <a:r>
              <a:rPr lang="de-DE" sz="2400" dirty="0" err="1"/>
              <a:t>used</a:t>
            </a:r>
            <a:r>
              <a:rPr lang="de-DE" sz="2400" dirty="0"/>
              <a:t> </a:t>
            </a:r>
            <a:r>
              <a:rPr lang="de-DE" sz="2400" dirty="0" err="1"/>
              <a:t>the</a:t>
            </a:r>
            <a:r>
              <a:rPr lang="de-DE" sz="2400" dirty="0"/>
              <a:t> </a:t>
            </a:r>
            <a:r>
              <a:rPr lang="de-DE" sz="2400" dirty="0" err="1"/>
              <a:t>results</a:t>
            </a:r>
            <a:r>
              <a:rPr lang="de-DE" sz="2400" dirty="0"/>
              <a:t> in </a:t>
            </a:r>
            <a:r>
              <a:rPr lang="de-DE" sz="2400" dirty="0" err="1"/>
              <a:t>establishing</a:t>
            </a:r>
            <a:r>
              <a:rPr lang="de-DE" sz="2400" dirty="0"/>
              <a:t> </a:t>
            </a:r>
            <a:r>
              <a:rPr lang="de-DE" sz="2400" dirty="0" err="1"/>
              <a:t>its</a:t>
            </a:r>
            <a:r>
              <a:rPr lang="de-DE" sz="2400" dirty="0"/>
              <a:t> </a:t>
            </a:r>
            <a:r>
              <a:rPr lang="de-DE" sz="2400" dirty="0" err="1"/>
              <a:t>own</a:t>
            </a:r>
            <a:r>
              <a:rPr lang="de-DE" sz="2400" dirty="0"/>
              <a:t> </a:t>
            </a:r>
            <a:r>
              <a:rPr lang="de-DE" sz="2400" dirty="0" err="1"/>
              <a:t>unique</a:t>
            </a:r>
            <a:r>
              <a:rPr lang="de-DE" sz="2400" dirty="0"/>
              <a:t> </a:t>
            </a:r>
            <a:r>
              <a:rPr lang="de-DE" sz="2400" dirty="0" err="1"/>
              <a:t>and</a:t>
            </a:r>
            <a:r>
              <a:rPr lang="de-DE" sz="2400" dirty="0"/>
              <a:t> </a:t>
            </a:r>
            <a:r>
              <a:rPr lang="de-DE" sz="2400" dirty="0" err="1"/>
              <a:t>competitive</a:t>
            </a:r>
            <a:r>
              <a:rPr lang="de-DE" sz="2400" dirty="0"/>
              <a:t> </a:t>
            </a:r>
            <a:r>
              <a:rPr lang="de-DE" sz="2400" dirty="0" err="1"/>
              <a:t>profile</a:t>
            </a:r>
            <a:r>
              <a:rPr lang="de-DE" sz="2400" dirty="0"/>
              <a:t>. </a:t>
            </a:r>
          </a:p>
          <a:p>
            <a:pPr marL="0" indent="0">
              <a:buNone/>
            </a:pPr>
            <a:endParaRPr lang="de-DE" dirty="0"/>
          </a:p>
        </p:txBody>
      </p:sp>
      <p:sp>
        <p:nvSpPr>
          <p:cNvPr id="4" name="Datumsplatzhalter 3">
            <a:extLst>
              <a:ext uri="{FF2B5EF4-FFF2-40B4-BE49-F238E27FC236}">
                <a16:creationId xmlns:a16="http://schemas.microsoft.com/office/drawing/2014/main" xmlns="" id="{B6D02A60-46E0-E648-B2DA-D07D2B7F9BB6}"/>
              </a:ext>
            </a:extLst>
          </p:cNvPr>
          <p:cNvSpPr>
            <a:spLocks noGrp="1"/>
          </p:cNvSpPr>
          <p:nvPr>
            <p:ph type="dt" sz="half" idx="10"/>
          </p:nvPr>
        </p:nvSpPr>
        <p:spPr/>
        <p:txBody>
          <a:bodyPr/>
          <a:lstStyle/>
          <a:p>
            <a:fld id="{DD0EF188-2611-3741-8969-19005551B133}" type="datetime1">
              <a:rPr lang="de-DE" smtClean="0"/>
              <a:t>17.09.2018</a:t>
            </a:fld>
            <a:endParaRPr lang="de-DE"/>
          </a:p>
        </p:txBody>
      </p:sp>
      <p:sp>
        <p:nvSpPr>
          <p:cNvPr id="5" name="Fußzeilenplatzhalter 4">
            <a:extLst>
              <a:ext uri="{FF2B5EF4-FFF2-40B4-BE49-F238E27FC236}">
                <a16:creationId xmlns:a16="http://schemas.microsoft.com/office/drawing/2014/main" xmlns="" id="{42A57564-112C-2F4C-85E3-CD03268BCD4F}"/>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20B40496-BB66-F74B-9D60-FFCF7DFAD308}"/>
              </a:ext>
            </a:extLst>
          </p:cNvPr>
          <p:cNvSpPr>
            <a:spLocks noGrp="1"/>
          </p:cNvSpPr>
          <p:nvPr>
            <p:ph type="sldNum" sz="quarter" idx="12"/>
          </p:nvPr>
        </p:nvSpPr>
        <p:spPr/>
        <p:txBody>
          <a:bodyPr/>
          <a:lstStyle/>
          <a:p>
            <a:fld id="{93BC7EB4-ADAF-3D45-8E3E-A06BACF5AB1C}" type="slidenum">
              <a:rPr lang="de-DE" smtClean="0"/>
              <a:t>10</a:t>
            </a:fld>
            <a:endParaRPr lang="de-DE"/>
          </a:p>
        </p:txBody>
      </p:sp>
      <p:pic>
        <p:nvPicPr>
          <p:cNvPr id="7" name="Picture 3" descr="page1image560">
            <a:extLst>
              <a:ext uri="{FF2B5EF4-FFF2-40B4-BE49-F238E27FC236}">
                <a16:creationId xmlns:a16="http://schemas.microsoft.com/office/drawing/2014/main" xmlns="" id="{BDCB2500-E181-DF44-8980-FE1B90804A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35151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223D48D-E638-8A44-BAFE-7914338DCF4D}"/>
              </a:ext>
            </a:extLst>
          </p:cNvPr>
          <p:cNvSpPr>
            <a:spLocks noGrp="1"/>
          </p:cNvSpPr>
          <p:nvPr>
            <p:ph type="title"/>
          </p:nvPr>
        </p:nvSpPr>
        <p:spPr>
          <a:xfrm>
            <a:off x="838200" y="130629"/>
            <a:ext cx="10515600" cy="2076994"/>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5: Quality Assurance </a:t>
            </a:r>
            <a:r>
              <a:rPr lang="de-DE" sz="2800" dirty="0" err="1"/>
              <a:t>and</a:t>
            </a:r>
            <a:r>
              <a:rPr lang="de-DE" sz="2800" dirty="0"/>
              <a:t> </a:t>
            </a:r>
            <a:r>
              <a:rPr lang="de-DE" sz="2800" dirty="0" err="1"/>
              <a:t>Documentation</a:t>
            </a:r>
            <a:r>
              <a:rPr lang="de-DE" sz="2800" dirty="0"/>
              <a:t> (This </a:t>
            </a:r>
            <a:r>
              <a:rPr lang="de-DE" sz="2800" dirty="0" err="1"/>
              <a:t>chapter</a:t>
            </a:r>
            <a:r>
              <a:rPr lang="de-DE" sz="2800" dirty="0"/>
              <a:t> </a:t>
            </a:r>
            <a:r>
              <a:rPr lang="de-DE" sz="2800" dirty="0" err="1"/>
              <a:t>is</a:t>
            </a:r>
            <a:r>
              <a:rPr lang="de-DE" sz="2800" dirty="0"/>
              <a:t> </a:t>
            </a:r>
            <a:br>
              <a:rPr lang="de-DE" sz="2800" dirty="0"/>
            </a:b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within</a:t>
            </a:r>
            <a:r>
              <a:rPr lang="de-DE" sz="2800" dirty="0"/>
              <a:t> </a:t>
            </a:r>
            <a:br>
              <a:rPr lang="de-DE" sz="2800" dirty="0"/>
            </a:b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97B3FE8E-C165-2848-ADE7-4A6037B8A6EA}"/>
              </a:ext>
            </a:extLst>
          </p:cNvPr>
          <p:cNvSpPr>
            <a:spLocks noGrp="1"/>
          </p:cNvSpPr>
          <p:nvPr>
            <p:ph idx="1"/>
          </p:nvPr>
        </p:nvSpPr>
        <p:spPr>
          <a:xfrm>
            <a:off x="104503" y="2207623"/>
            <a:ext cx="11965577" cy="4513852"/>
          </a:xfrm>
        </p:spPr>
        <p:txBody>
          <a:bodyPr>
            <a:normAutofit fontScale="85000" lnSpcReduction="20000"/>
          </a:bodyPr>
          <a:lstStyle/>
          <a:p>
            <a:pPr marL="0" indent="0">
              <a:buNone/>
            </a:pPr>
            <a:r>
              <a:rPr lang="de-DE" dirty="0"/>
              <a:t>5.2.2 Evaluation </a:t>
            </a:r>
            <a:r>
              <a:rPr lang="de-DE" dirty="0" err="1"/>
              <a:t>by</a:t>
            </a:r>
            <a:r>
              <a:rPr lang="de-DE" dirty="0"/>
              <a:t> </a:t>
            </a:r>
            <a:r>
              <a:rPr lang="de-DE" dirty="0" err="1"/>
              <a:t>faculty</a:t>
            </a:r>
            <a:r>
              <a:rPr lang="de-DE" dirty="0"/>
              <a:t> </a:t>
            </a:r>
          </a:p>
          <a:p>
            <a:pPr marL="0" indent="0">
              <a:buNone/>
            </a:pPr>
            <a:r>
              <a:rPr lang="de-DE" dirty="0"/>
              <a:t>HEI: </a:t>
            </a:r>
            <a:r>
              <a:rPr lang="de-DE" dirty="0" err="1"/>
              <a:t>Please</a:t>
            </a:r>
            <a:r>
              <a:rPr lang="de-DE" dirty="0"/>
              <a:t>, </a:t>
            </a:r>
            <a:r>
              <a:rPr lang="de-DE" dirty="0" err="1"/>
              <a:t>describe</a:t>
            </a:r>
            <a:r>
              <a:rPr lang="de-DE" dirty="0"/>
              <a:t> </a:t>
            </a:r>
            <a:r>
              <a:rPr lang="de-DE" dirty="0" err="1"/>
              <a:t>how</a:t>
            </a:r>
            <a:r>
              <a:rPr lang="de-DE" dirty="0"/>
              <a:t> </a:t>
            </a:r>
            <a:r>
              <a:rPr lang="de-DE" dirty="0" err="1"/>
              <a:t>the</a:t>
            </a:r>
            <a:r>
              <a:rPr lang="de-DE" dirty="0"/>
              <a:t> </a:t>
            </a:r>
            <a:r>
              <a:rPr lang="de-DE" dirty="0" err="1"/>
              <a:t>evaluation</a:t>
            </a:r>
            <a:r>
              <a:rPr lang="de-DE" dirty="0"/>
              <a:t> </a:t>
            </a:r>
            <a:r>
              <a:rPr lang="de-DE" dirty="0" err="1"/>
              <a:t>of</a:t>
            </a:r>
            <a:r>
              <a:rPr lang="de-DE" dirty="0"/>
              <a:t> </a:t>
            </a:r>
            <a:r>
              <a:rPr lang="de-DE" dirty="0" err="1"/>
              <a:t>the</a:t>
            </a:r>
            <a:r>
              <a:rPr lang="de-DE" dirty="0"/>
              <a:t> </a:t>
            </a:r>
            <a:r>
              <a:rPr lang="de-DE" dirty="0" err="1"/>
              <a:t>study</a:t>
            </a:r>
            <a:r>
              <a:rPr lang="de-DE" dirty="0"/>
              <a:t> programme (</a:t>
            </a:r>
            <a:r>
              <a:rPr lang="de-DE" dirty="0" err="1"/>
              <a:t>contents</a:t>
            </a:r>
            <a:r>
              <a:rPr lang="de-DE" dirty="0"/>
              <a:t>, </a:t>
            </a:r>
            <a:r>
              <a:rPr lang="de-DE" dirty="0" err="1"/>
              <a:t>procedure</a:t>
            </a:r>
            <a:r>
              <a:rPr lang="de-DE" dirty="0"/>
              <a:t>, </a:t>
            </a:r>
            <a:r>
              <a:rPr lang="de-DE" dirty="0" err="1"/>
              <a:t>and</a:t>
            </a:r>
            <a:r>
              <a:rPr lang="de-DE" dirty="0"/>
              <a:t> organ- </a:t>
            </a:r>
            <a:r>
              <a:rPr lang="de-DE" dirty="0" err="1"/>
              <a:t>isation</a:t>
            </a:r>
            <a:r>
              <a:rPr lang="de-DE" dirty="0"/>
              <a:t>) </a:t>
            </a:r>
            <a:r>
              <a:rPr lang="de-DE" dirty="0" err="1"/>
              <a:t>by</a:t>
            </a:r>
            <a:r>
              <a:rPr lang="de-DE" dirty="0"/>
              <a:t> </a:t>
            </a:r>
            <a:r>
              <a:rPr lang="de-DE" dirty="0" err="1"/>
              <a:t>the</a:t>
            </a:r>
            <a:r>
              <a:rPr lang="de-DE" dirty="0"/>
              <a:t> </a:t>
            </a:r>
            <a:r>
              <a:rPr lang="de-DE" dirty="0" err="1"/>
              <a:t>faculty</a:t>
            </a:r>
            <a:r>
              <a:rPr lang="de-DE" dirty="0"/>
              <a:t> </a:t>
            </a:r>
            <a:r>
              <a:rPr lang="de-DE" dirty="0" err="1"/>
              <a:t>is</a:t>
            </a:r>
            <a:r>
              <a:rPr lang="de-DE" dirty="0"/>
              <a:t> </a:t>
            </a:r>
            <a:r>
              <a:rPr lang="de-DE" dirty="0" err="1"/>
              <a:t>carried</a:t>
            </a:r>
            <a:r>
              <a:rPr lang="de-DE" dirty="0"/>
              <a:t> out </a:t>
            </a:r>
            <a:r>
              <a:rPr lang="de-DE" dirty="0" err="1"/>
              <a:t>and</a:t>
            </a:r>
            <a:r>
              <a:rPr lang="de-DE" dirty="0"/>
              <a:t> </a:t>
            </a:r>
            <a:r>
              <a:rPr lang="de-DE" dirty="0" err="1"/>
              <a:t>how</a:t>
            </a:r>
            <a:r>
              <a:rPr lang="de-DE" dirty="0"/>
              <a:t> </a:t>
            </a:r>
            <a:r>
              <a:rPr lang="de-DE" dirty="0" err="1"/>
              <a:t>the</a:t>
            </a:r>
            <a:r>
              <a:rPr lang="de-DE" dirty="0"/>
              <a:t> </a:t>
            </a:r>
            <a:r>
              <a:rPr lang="de-DE" dirty="0" err="1"/>
              <a:t>results</a:t>
            </a:r>
            <a:r>
              <a:rPr lang="de-DE" dirty="0"/>
              <a:t> </a:t>
            </a:r>
            <a:r>
              <a:rPr lang="de-DE" dirty="0" err="1"/>
              <a:t>are</a:t>
            </a:r>
            <a:r>
              <a:rPr lang="de-DE" dirty="0"/>
              <a:t> incorporated. </a:t>
            </a:r>
          </a:p>
          <a:p>
            <a:pPr marL="0" indent="0">
              <a:buNone/>
            </a:pPr>
            <a:r>
              <a:rPr lang="de-DE" b="1" dirty="0"/>
              <a:t>Benchmarks:</a:t>
            </a:r>
          </a:p>
          <a:p>
            <a:pPr marL="0" indent="0">
              <a:buNone/>
            </a:pPr>
            <a:r>
              <a:rPr lang="de-DE" i="1" dirty="0" err="1"/>
              <a:t>Meets</a:t>
            </a:r>
            <a:r>
              <a:rPr lang="de-DE" i="1" dirty="0"/>
              <a:t> </a:t>
            </a:r>
            <a:r>
              <a:rPr lang="de-DE" i="1" dirty="0" err="1"/>
              <a:t>quality</a:t>
            </a:r>
            <a:r>
              <a:rPr lang="de-DE" i="1" dirty="0"/>
              <a:t> requirements </a:t>
            </a:r>
          </a:p>
          <a:p>
            <a:r>
              <a:rPr lang="de-DE" dirty="0"/>
              <a:t>Quality </a:t>
            </a:r>
            <a:r>
              <a:rPr lang="de-DE" dirty="0" err="1"/>
              <a:t>control</a:t>
            </a:r>
            <a:r>
              <a:rPr lang="de-DE" dirty="0"/>
              <a:t> </a:t>
            </a:r>
            <a:r>
              <a:rPr lang="de-DE" dirty="0" err="1"/>
              <a:t>by</a:t>
            </a:r>
            <a:r>
              <a:rPr lang="de-DE" dirty="0"/>
              <a:t> </a:t>
            </a:r>
            <a:r>
              <a:rPr lang="de-DE" dirty="0" err="1"/>
              <a:t>the</a:t>
            </a:r>
            <a:r>
              <a:rPr lang="de-DE" dirty="0"/>
              <a:t> </a:t>
            </a:r>
            <a:r>
              <a:rPr lang="de-DE" dirty="0" err="1"/>
              <a:t>faculty</a:t>
            </a:r>
            <a:r>
              <a:rPr lang="de-DE" dirty="0"/>
              <a:t> </a:t>
            </a:r>
            <a:r>
              <a:rPr lang="de-DE" dirty="0" err="1"/>
              <a:t>is</a:t>
            </a:r>
            <a:r>
              <a:rPr lang="de-DE" dirty="0"/>
              <a:t> </a:t>
            </a:r>
            <a:r>
              <a:rPr lang="de-DE" dirty="0" err="1"/>
              <a:t>carried</a:t>
            </a:r>
            <a:r>
              <a:rPr lang="de-DE" dirty="0"/>
              <a:t> out on a </a:t>
            </a:r>
            <a:r>
              <a:rPr lang="de-DE" dirty="0" err="1"/>
              <a:t>regular</a:t>
            </a:r>
            <a:r>
              <a:rPr lang="de-DE" dirty="0"/>
              <a:t> </a:t>
            </a:r>
            <a:r>
              <a:rPr lang="de-DE" dirty="0" err="1"/>
              <a:t>basis</a:t>
            </a:r>
            <a:r>
              <a:rPr lang="de-DE" dirty="0"/>
              <a:t> </a:t>
            </a:r>
            <a:r>
              <a:rPr lang="de-DE" dirty="0" err="1"/>
              <a:t>and</a:t>
            </a:r>
            <a:r>
              <a:rPr lang="de-DE" dirty="0"/>
              <a:t> in </a:t>
            </a:r>
            <a:r>
              <a:rPr lang="de-DE" dirty="0" err="1"/>
              <a:t>accordance</a:t>
            </a:r>
            <a:r>
              <a:rPr lang="de-DE" dirty="0"/>
              <a:t> </a:t>
            </a:r>
            <a:r>
              <a:rPr lang="de-DE" dirty="0" err="1"/>
              <a:t>with</a:t>
            </a:r>
            <a:r>
              <a:rPr lang="de-DE" dirty="0"/>
              <a:t> a </a:t>
            </a:r>
            <a:r>
              <a:rPr lang="de-DE" dirty="0" err="1"/>
              <a:t>pre</a:t>
            </a:r>
            <a:r>
              <a:rPr lang="de-DE" dirty="0"/>
              <a:t>- </a:t>
            </a:r>
            <a:r>
              <a:rPr lang="de-DE" dirty="0" err="1"/>
              <a:t>scribed</a:t>
            </a:r>
            <a:r>
              <a:rPr lang="de-DE" dirty="0"/>
              <a:t> </a:t>
            </a:r>
            <a:r>
              <a:rPr lang="de-DE" dirty="0" err="1"/>
              <a:t>procedure</a:t>
            </a:r>
            <a:r>
              <a:rPr lang="de-DE" dirty="0"/>
              <a:t>; </a:t>
            </a:r>
            <a:r>
              <a:rPr lang="de-DE" dirty="0" err="1"/>
              <a:t>the</a:t>
            </a:r>
            <a:r>
              <a:rPr lang="de-DE" dirty="0"/>
              <a:t> outcomes </a:t>
            </a:r>
            <a:r>
              <a:rPr lang="de-DE" dirty="0" err="1"/>
              <a:t>are</a:t>
            </a:r>
            <a:r>
              <a:rPr lang="de-DE" dirty="0"/>
              <a:t> </a:t>
            </a:r>
            <a:r>
              <a:rPr lang="de-DE" dirty="0" err="1"/>
              <a:t>communicated</a:t>
            </a:r>
            <a:r>
              <a:rPr lang="de-DE" dirty="0"/>
              <a:t> </a:t>
            </a:r>
            <a:r>
              <a:rPr lang="de-DE" dirty="0" err="1"/>
              <a:t>and</a:t>
            </a:r>
            <a:r>
              <a:rPr lang="de-DE" dirty="0"/>
              <a:t> </a:t>
            </a:r>
            <a:r>
              <a:rPr lang="de-DE" dirty="0" err="1"/>
              <a:t>provide</a:t>
            </a:r>
            <a:r>
              <a:rPr lang="de-DE" dirty="0"/>
              <a:t> </a:t>
            </a:r>
            <a:r>
              <a:rPr lang="de-DE" dirty="0" err="1"/>
              <a:t>input</a:t>
            </a:r>
            <a:r>
              <a:rPr lang="de-DE" dirty="0"/>
              <a:t> </a:t>
            </a:r>
            <a:r>
              <a:rPr lang="de-DE" dirty="0" err="1"/>
              <a:t>for</a:t>
            </a:r>
            <a:r>
              <a:rPr lang="de-DE" dirty="0"/>
              <a:t> </a:t>
            </a:r>
            <a:r>
              <a:rPr lang="de-DE" dirty="0" err="1"/>
              <a:t>the</a:t>
            </a:r>
            <a:r>
              <a:rPr lang="de-DE" dirty="0"/>
              <a:t> </a:t>
            </a:r>
            <a:r>
              <a:rPr lang="de-DE" dirty="0" err="1"/>
              <a:t>quality</a:t>
            </a:r>
            <a:r>
              <a:rPr lang="de-DE" dirty="0"/>
              <a:t> </a:t>
            </a:r>
            <a:r>
              <a:rPr lang="de-DE" dirty="0" err="1"/>
              <a:t>development</a:t>
            </a:r>
            <a:r>
              <a:rPr lang="de-DE" dirty="0"/>
              <a:t> </a:t>
            </a:r>
            <a:r>
              <a:rPr lang="de-DE" dirty="0" err="1"/>
              <a:t>process</a:t>
            </a:r>
            <a:r>
              <a:rPr lang="de-DE" dirty="0"/>
              <a:t>. </a:t>
            </a:r>
          </a:p>
          <a:p>
            <a:pPr marL="0" indent="0">
              <a:buNone/>
            </a:pPr>
            <a:r>
              <a:rPr lang="de-DE" i="1" dirty="0" err="1"/>
              <a:t>Exceeds</a:t>
            </a:r>
            <a:r>
              <a:rPr lang="de-DE" i="1" dirty="0"/>
              <a:t> </a:t>
            </a:r>
            <a:r>
              <a:rPr lang="de-DE" i="1" dirty="0" err="1"/>
              <a:t>quality</a:t>
            </a:r>
            <a:r>
              <a:rPr lang="de-DE" i="1" dirty="0"/>
              <a:t> requirements </a:t>
            </a:r>
          </a:p>
          <a:p>
            <a:r>
              <a:rPr lang="de-DE" dirty="0"/>
              <a:t>In </a:t>
            </a:r>
            <a:r>
              <a:rPr lang="de-DE" dirty="0" err="1"/>
              <a:t>addition</a:t>
            </a:r>
            <a:r>
              <a:rPr lang="de-DE" dirty="0"/>
              <a:t>, </a:t>
            </a:r>
            <a:r>
              <a:rPr lang="de-DE" dirty="0" err="1"/>
              <a:t>the</a:t>
            </a:r>
            <a:r>
              <a:rPr lang="de-DE" dirty="0"/>
              <a:t> </a:t>
            </a:r>
            <a:r>
              <a:rPr lang="de-DE" dirty="0" err="1"/>
              <a:t>evaluation</a:t>
            </a:r>
            <a:r>
              <a:rPr lang="de-DE" dirty="0"/>
              <a:t> </a:t>
            </a:r>
            <a:r>
              <a:rPr lang="de-DE" dirty="0" err="1"/>
              <a:t>results</a:t>
            </a:r>
            <a:r>
              <a:rPr lang="de-DE" dirty="0"/>
              <a:t> </a:t>
            </a:r>
            <a:r>
              <a:rPr lang="de-DE" dirty="0" err="1"/>
              <a:t>are</a:t>
            </a:r>
            <a:r>
              <a:rPr lang="de-DE" dirty="0"/>
              <a:t> </a:t>
            </a:r>
            <a:r>
              <a:rPr lang="de-DE" dirty="0" err="1"/>
              <a:t>translated</a:t>
            </a:r>
            <a:r>
              <a:rPr lang="de-DE" dirty="0"/>
              <a:t> </a:t>
            </a:r>
            <a:r>
              <a:rPr lang="de-DE" dirty="0" err="1"/>
              <a:t>into</a:t>
            </a:r>
            <a:r>
              <a:rPr lang="de-DE" dirty="0"/>
              <a:t> a </a:t>
            </a:r>
            <a:r>
              <a:rPr lang="de-DE" dirty="0" err="1"/>
              <a:t>list</a:t>
            </a:r>
            <a:r>
              <a:rPr lang="de-DE" dirty="0"/>
              <a:t> </a:t>
            </a:r>
            <a:r>
              <a:rPr lang="de-DE" dirty="0" err="1"/>
              <a:t>of</a:t>
            </a:r>
            <a:r>
              <a:rPr lang="de-DE" dirty="0"/>
              <a:t> </a:t>
            </a:r>
            <a:r>
              <a:rPr lang="de-DE" dirty="0" err="1"/>
              <a:t>measures</a:t>
            </a:r>
            <a:r>
              <a:rPr lang="de-DE" dirty="0"/>
              <a:t> </a:t>
            </a:r>
            <a:r>
              <a:rPr lang="de-DE" dirty="0" err="1"/>
              <a:t>to</a:t>
            </a:r>
            <a:r>
              <a:rPr lang="de-DE" dirty="0"/>
              <a:t> </a:t>
            </a:r>
            <a:r>
              <a:rPr lang="de-DE" dirty="0" err="1"/>
              <a:t>be</a:t>
            </a:r>
            <a:r>
              <a:rPr lang="de-DE" dirty="0"/>
              <a:t> </a:t>
            </a:r>
            <a:r>
              <a:rPr lang="de-DE" dirty="0" err="1"/>
              <a:t>taken</a:t>
            </a:r>
            <a:r>
              <a:rPr lang="de-DE" dirty="0"/>
              <a:t>, </a:t>
            </a:r>
            <a:r>
              <a:rPr lang="de-DE" dirty="0" err="1"/>
              <a:t>and</a:t>
            </a:r>
            <a:r>
              <a:rPr lang="de-DE" dirty="0"/>
              <a:t> </a:t>
            </a:r>
            <a:r>
              <a:rPr lang="de-DE" dirty="0" err="1"/>
              <a:t>pub</a:t>
            </a:r>
            <a:r>
              <a:rPr lang="de-DE" dirty="0"/>
              <a:t>- </a:t>
            </a:r>
            <a:r>
              <a:rPr lang="de-DE" dirty="0" err="1"/>
              <a:t>lished</a:t>
            </a:r>
            <a:r>
              <a:rPr lang="de-DE" dirty="0"/>
              <a:t> in an </a:t>
            </a:r>
            <a:r>
              <a:rPr lang="de-DE" dirty="0" err="1"/>
              <a:t>appropriate</a:t>
            </a:r>
            <a:r>
              <a:rPr lang="de-DE" dirty="0"/>
              <a:t> </a:t>
            </a:r>
            <a:r>
              <a:rPr lang="de-DE" dirty="0" err="1"/>
              <a:t>manner</a:t>
            </a:r>
            <a:r>
              <a:rPr lang="de-DE" dirty="0"/>
              <a:t>. </a:t>
            </a:r>
            <a:r>
              <a:rPr lang="de-DE" dirty="0" err="1"/>
              <a:t>Within</a:t>
            </a:r>
            <a:r>
              <a:rPr lang="de-DE" dirty="0"/>
              <a:t> </a:t>
            </a:r>
            <a:r>
              <a:rPr lang="de-DE" dirty="0" err="1"/>
              <a:t>the</a:t>
            </a:r>
            <a:r>
              <a:rPr lang="de-DE" dirty="0"/>
              <a:t> </a:t>
            </a:r>
            <a:r>
              <a:rPr lang="de-DE" dirty="0" err="1"/>
              <a:t>framework</a:t>
            </a:r>
            <a:r>
              <a:rPr lang="de-DE" dirty="0"/>
              <a:t> </a:t>
            </a:r>
            <a:r>
              <a:rPr lang="de-DE" dirty="0" err="1"/>
              <a:t>of</a:t>
            </a:r>
            <a:r>
              <a:rPr lang="de-DE" dirty="0"/>
              <a:t> </a:t>
            </a:r>
            <a:r>
              <a:rPr lang="de-DE" dirty="0" err="1"/>
              <a:t>controlling</a:t>
            </a:r>
            <a:r>
              <a:rPr lang="de-DE" dirty="0"/>
              <a:t> </a:t>
            </a:r>
            <a:r>
              <a:rPr lang="de-DE" dirty="0" err="1"/>
              <a:t>the</a:t>
            </a:r>
            <a:r>
              <a:rPr lang="de-DE" dirty="0"/>
              <a:t> </a:t>
            </a:r>
            <a:r>
              <a:rPr lang="de-DE" dirty="0" err="1"/>
              <a:t>implementation</a:t>
            </a:r>
            <a:r>
              <a:rPr lang="de-DE" dirty="0"/>
              <a:t>, </a:t>
            </a:r>
            <a:r>
              <a:rPr lang="de-DE" dirty="0" err="1"/>
              <a:t>it</a:t>
            </a:r>
            <a:r>
              <a:rPr lang="de-DE" dirty="0"/>
              <a:t> </a:t>
            </a:r>
            <a:r>
              <a:rPr lang="de-DE" dirty="0" err="1"/>
              <a:t>is</a:t>
            </a:r>
            <a:r>
              <a:rPr lang="de-DE" dirty="0"/>
              <a:t> </a:t>
            </a:r>
            <a:r>
              <a:rPr lang="de-DE" dirty="0" err="1"/>
              <a:t>ensured</a:t>
            </a:r>
            <a:r>
              <a:rPr lang="de-DE" dirty="0"/>
              <a:t> </a:t>
            </a:r>
            <a:r>
              <a:rPr lang="de-DE" dirty="0" err="1"/>
              <a:t>that</a:t>
            </a:r>
            <a:r>
              <a:rPr lang="de-DE" dirty="0"/>
              <a:t> </a:t>
            </a:r>
            <a:r>
              <a:rPr lang="de-DE" dirty="0" err="1"/>
              <a:t>measures</a:t>
            </a:r>
            <a:r>
              <a:rPr lang="de-DE" dirty="0"/>
              <a:t> </a:t>
            </a:r>
            <a:r>
              <a:rPr lang="de-DE" dirty="0" err="1"/>
              <a:t>are</a:t>
            </a:r>
            <a:r>
              <a:rPr lang="de-DE" dirty="0"/>
              <a:t> a) </a:t>
            </a:r>
            <a:r>
              <a:rPr lang="de-DE" dirty="0" err="1"/>
              <a:t>implemented</a:t>
            </a:r>
            <a:r>
              <a:rPr lang="de-DE" dirty="0"/>
              <a:t>, b) </a:t>
            </a:r>
            <a:r>
              <a:rPr lang="de-DE" dirty="0" err="1"/>
              <a:t>reviewed</a:t>
            </a:r>
            <a:r>
              <a:rPr lang="de-DE" dirty="0"/>
              <a:t> </a:t>
            </a:r>
            <a:r>
              <a:rPr lang="de-DE" dirty="0" err="1"/>
              <a:t>and</a:t>
            </a:r>
            <a:r>
              <a:rPr lang="de-DE" dirty="0"/>
              <a:t> </a:t>
            </a:r>
            <a:r>
              <a:rPr lang="de-DE" dirty="0" err="1"/>
              <a:t>evaluated</a:t>
            </a:r>
            <a:r>
              <a:rPr lang="de-DE" dirty="0"/>
              <a:t> </a:t>
            </a:r>
            <a:r>
              <a:rPr lang="de-DE" dirty="0" err="1"/>
              <a:t>with</a:t>
            </a:r>
            <a:r>
              <a:rPr lang="de-DE" dirty="0"/>
              <a:t> </a:t>
            </a:r>
            <a:r>
              <a:rPr lang="de-DE" dirty="0" err="1"/>
              <a:t>regard</a:t>
            </a:r>
            <a:r>
              <a:rPr lang="de-DE" dirty="0"/>
              <a:t> </a:t>
            </a:r>
            <a:r>
              <a:rPr lang="de-DE" dirty="0" err="1"/>
              <a:t>to</a:t>
            </a:r>
            <a:r>
              <a:rPr lang="de-DE" dirty="0"/>
              <a:t> </a:t>
            </a:r>
            <a:r>
              <a:rPr lang="de-DE" dirty="0" err="1"/>
              <a:t>their</a:t>
            </a:r>
            <a:r>
              <a:rPr lang="de-DE" dirty="0"/>
              <a:t> </a:t>
            </a:r>
            <a:r>
              <a:rPr lang="de-DE" dirty="0" err="1"/>
              <a:t>quality</a:t>
            </a:r>
            <a:r>
              <a:rPr lang="de-DE" dirty="0"/>
              <a:t> </a:t>
            </a:r>
            <a:r>
              <a:rPr lang="de-DE" dirty="0" err="1"/>
              <a:t>and</a:t>
            </a:r>
            <a:r>
              <a:rPr lang="de-DE" dirty="0"/>
              <a:t> </a:t>
            </a:r>
            <a:r>
              <a:rPr lang="de-DE" dirty="0" err="1"/>
              <a:t>faithfulness</a:t>
            </a:r>
            <a:r>
              <a:rPr lang="de-DE" dirty="0"/>
              <a:t> </a:t>
            </a:r>
            <a:r>
              <a:rPr lang="de-DE" dirty="0" err="1"/>
              <a:t>to</a:t>
            </a:r>
            <a:r>
              <a:rPr lang="de-DE" dirty="0"/>
              <a:t> </a:t>
            </a:r>
            <a:r>
              <a:rPr lang="de-DE" dirty="0" err="1"/>
              <a:t>the</a:t>
            </a:r>
            <a:r>
              <a:rPr lang="de-DE" dirty="0"/>
              <a:t> original </a:t>
            </a:r>
            <a:r>
              <a:rPr lang="de-DE" dirty="0" err="1"/>
              <a:t>objective</a:t>
            </a:r>
            <a:r>
              <a:rPr lang="de-DE" dirty="0"/>
              <a:t>, c) </a:t>
            </a:r>
            <a:r>
              <a:rPr lang="de-DE" dirty="0" err="1"/>
              <a:t>modified</a:t>
            </a:r>
            <a:r>
              <a:rPr lang="de-DE" dirty="0"/>
              <a:t> </a:t>
            </a:r>
            <a:r>
              <a:rPr lang="de-DE" dirty="0" err="1"/>
              <a:t>and</a:t>
            </a:r>
            <a:r>
              <a:rPr lang="de-DE" dirty="0"/>
              <a:t> </a:t>
            </a:r>
            <a:r>
              <a:rPr lang="de-DE" dirty="0" err="1"/>
              <a:t>adapted</a:t>
            </a:r>
            <a:r>
              <a:rPr lang="de-DE" dirty="0"/>
              <a:t> </a:t>
            </a:r>
            <a:r>
              <a:rPr lang="de-DE" dirty="0" err="1"/>
              <a:t>if</a:t>
            </a:r>
            <a:r>
              <a:rPr lang="de-DE" dirty="0"/>
              <a:t> </a:t>
            </a:r>
            <a:r>
              <a:rPr lang="de-DE" dirty="0" err="1"/>
              <a:t>necessary</a:t>
            </a:r>
            <a:r>
              <a:rPr lang="de-DE" dirty="0"/>
              <a:t>, </a:t>
            </a:r>
            <a:r>
              <a:rPr lang="de-DE" dirty="0" err="1"/>
              <a:t>as</a:t>
            </a:r>
            <a:r>
              <a:rPr lang="de-DE" dirty="0"/>
              <a:t> </a:t>
            </a:r>
            <a:r>
              <a:rPr lang="de-DE" dirty="0" err="1"/>
              <a:t>well</a:t>
            </a:r>
            <a:r>
              <a:rPr lang="de-DE" dirty="0"/>
              <a:t> </a:t>
            </a:r>
            <a:r>
              <a:rPr lang="de-DE" dirty="0" err="1"/>
              <a:t>as</a:t>
            </a:r>
            <a:r>
              <a:rPr lang="de-DE" dirty="0"/>
              <a:t> d) </a:t>
            </a:r>
            <a:r>
              <a:rPr lang="de-DE" dirty="0" err="1"/>
              <a:t>documented</a:t>
            </a:r>
            <a:r>
              <a:rPr lang="de-DE" dirty="0"/>
              <a:t>. </a:t>
            </a:r>
          </a:p>
          <a:p>
            <a:endParaRPr lang="de-DE" dirty="0"/>
          </a:p>
        </p:txBody>
      </p:sp>
      <p:sp>
        <p:nvSpPr>
          <p:cNvPr id="4" name="Datumsplatzhalter 3">
            <a:extLst>
              <a:ext uri="{FF2B5EF4-FFF2-40B4-BE49-F238E27FC236}">
                <a16:creationId xmlns:a16="http://schemas.microsoft.com/office/drawing/2014/main" xmlns="" id="{7230109F-5204-A643-B636-C1E29F2F2DC8}"/>
              </a:ext>
            </a:extLst>
          </p:cNvPr>
          <p:cNvSpPr>
            <a:spLocks noGrp="1"/>
          </p:cNvSpPr>
          <p:nvPr>
            <p:ph type="dt" sz="half" idx="10"/>
          </p:nvPr>
        </p:nvSpPr>
        <p:spPr/>
        <p:txBody>
          <a:bodyPr/>
          <a:lstStyle/>
          <a:p>
            <a:fld id="{46307BDD-DB76-B642-BE19-6108A5D0129E}" type="datetime1">
              <a:rPr lang="de-DE" smtClean="0"/>
              <a:t>17.09.2018</a:t>
            </a:fld>
            <a:endParaRPr lang="de-DE"/>
          </a:p>
        </p:txBody>
      </p:sp>
      <p:sp>
        <p:nvSpPr>
          <p:cNvPr id="5" name="Fußzeilenplatzhalter 4">
            <a:extLst>
              <a:ext uri="{FF2B5EF4-FFF2-40B4-BE49-F238E27FC236}">
                <a16:creationId xmlns:a16="http://schemas.microsoft.com/office/drawing/2014/main" xmlns="" id="{FBA11449-B00F-D544-BF87-6D7A2F4A952C}"/>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88066E71-C416-9544-A752-4F6F1563196E}"/>
              </a:ext>
            </a:extLst>
          </p:cNvPr>
          <p:cNvSpPr>
            <a:spLocks noGrp="1"/>
          </p:cNvSpPr>
          <p:nvPr>
            <p:ph type="sldNum" sz="quarter" idx="12"/>
          </p:nvPr>
        </p:nvSpPr>
        <p:spPr/>
        <p:txBody>
          <a:bodyPr/>
          <a:lstStyle/>
          <a:p>
            <a:fld id="{93BC7EB4-ADAF-3D45-8E3E-A06BACF5AB1C}" type="slidenum">
              <a:rPr lang="de-DE" smtClean="0"/>
              <a:t>100</a:t>
            </a:fld>
            <a:endParaRPr lang="de-DE"/>
          </a:p>
        </p:txBody>
      </p:sp>
      <p:pic>
        <p:nvPicPr>
          <p:cNvPr id="7" name="Picture 3" descr="page1image560">
            <a:extLst>
              <a:ext uri="{FF2B5EF4-FFF2-40B4-BE49-F238E27FC236}">
                <a16:creationId xmlns:a16="http://schemas.microsoft.com/office/drawing/2014/main" xmlns="" id="{D4825A16-D1D0-A24F-B30F-42FFDC5156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22168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4F633CA-6A42-C847-B09A-F2071EA8E68A}"/>
              </a:ext>
            </a:extLst>
          </p:cNvPr>
          <p:cNvSpPr>
            <a:spLocks noGrp="1"/>
          </p:cNvSpPr>
          <p:nvPr>
            <p:ph type="title"/>
          </p:nvPr>
        </p:nvSpPr>
        <p:spPr>
          <a:xfrm>
            <a:off x="838200" y="1"/>
            <a:ext cx="10515600" cy="1825624"/>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5: Quality Assurance </a:t>
            </a:r>
            <a:r>
              <a:rPr lang="de-DE" sz="2800" dirty="0" err="1"/>
              <a:t>and</a:t>
            </a:r>
            <a:r>
              <a:rPr lang="de-DE" sz="2800" dirty="0"/>
              <a:t> </a:t>
            </a:r>
            <a:r>
              <a:rPr lang="de-DE" sz="2800" dirty="0" err="1"/>
              <a:t>Documentation</a:t>
            </a:r>
            <a:r>
              <a:rPr lang="de-DE" sz="2800" dirty="0"/>
              <a:t> (This </a:t>
            </a:r>
            <a:r>
              <a:rPr lang="de-DE" sz="2800" dirty="0" err="1"/>
              <a:t>chapter</a:t>
            </a:r>
            <a:r>
              <a:rPr lang="de-DE" sz="2800" dirty="0"/>
              <a:t> </a:t>
            </a:r>
            <a:r>
              <a:rPr lang="de-DE" sz="2800" dirty="0" err="1"/>
              <a:t>is</a:t>
            </a:r>
            <a:r>
              <a:rPr lang="de-DE" sz="2800" dirty="0"/>
              <a:t> </a:t>
            </a:r>
            <a:br>
              <a:rPr lang="de-DE" sz="2800" dirty="0"/>
            </a:b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within</a:t>
            </a:r>
            <a:r>
              <a:rPr lang="de-DE" sz="2800" dirty="0"/>
              <a:t/>
            </a:r>
            <a:br>
              <a:rPr lang="de-DE" sz="2800" dirty="0"/>
            </a:b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C8441273-E676-DF4B-B8B9-735DDBBFF5FD}"/>
              </a:ext>
            </a:extLst>
          </p:cNvPr>
          <p:cNvSpPr>
            <a:spLocks noGrp="1"/>
          </p:cNvSpPr>
          <p:nvPr>
            <p:ph idx="1"/>
          </p:nvPr>
        </p:nvSpPr>
        <p:spPr>
          <a:xfrm>
            <a:off x="169817" y="2011679"/>
            <a:ext cx="11913326" cy="4709796"/>
          </a:xfrm>
        </p:spPr>
        <p:txBody>
          <a:bodyPr>
            <a:normAutofit fontScale="85000" lnSpcReduction="20000"/>
          </a:bodyPr>
          <a:lstStyle/>
          <a:p>
            <a:pPr marL="0" indent="0">
              <a:buNone/>
            </a:pPr>
            <a:r>
              <a:rPr lang="de-DE" dirty="0"/>
              <a:t>5.2.3 </a:t>
            </a:r>
            <a:r>
              <a:rPr lang="de-DE" dirty="0" err="1"/>
              <a:t>External</a:t>
            </a:r>
            <a:r>
              <a:rPr lang="de-DE" dirty="0"/>
              <a:t> </a:t>
            </a:r>
            <a:r>
              <a:rPr lang="de-DE" dirty="0" err="1"/>
              <a:t>evaluation</a:t>
            </a:r>
            <a:r>
              <a:rPr lang="de-DE" dirty="0"/>
              <a:t> </a:t>
            </a:r>
            <a:r>
              <a:rPr lang="de-DE" dirty="0" err="1"/>
              <a:t>by</a:t>
            </a:r>
            <a:r>
              <a:rPr lang="de-DE" dirty="0"/>
              <a:t> </a:t>
            </a:r>
            <a:r>
              <a:rPr lang="de-DE" dirty="0" err="1"/>
              <a:t>alumni</a:t>
            </a:r>
            <a:r>
              <a:rPr lang="de-DE" dirty="0"/>
              <a:t>, </a:t>
            </a:r>
            <a:r>
              <a:rPr lang="de-DE" dirty="0" err="1"/>
              <a:t>employers</a:t>
            </a:r>
            <a:r>
              <a:rPr lang="de-DE" dirty="0"/>
              <a:t> </a:t>
            </a:r>
            <a:r>
              <a:rPr lang="de-DE" dirty="0" err="1"/>
              <a:t>and</a:t>
            </a:r>
            <a:r>
              <a:rPr lang="de-DE" dirty="0"/>
              <a:t> </a:t>
            </a:r>
            <a:r>
              <a:rPr lang="de-DE" dirty="0" err="1"/>
              <a:t>third</a:t>
            </a:r>
            <a:r>
              <a:rPr lang="de-DE" dirty="0"/>
              <a:t> </a:t>
            </a:r>
            <a:r>
              <a:rPr lang="de-DE" dirty="0" err="1"/>
              <a:t>parties</a:t>
            </a:r>
            <a:r>
              <a:rPr lang="de-DE" dirty="0"/>
              <a:t> </a:t>
            </a:r>
          </a:p>
          <a:p>
            <a:pPr marL="0" indent="0">
              <a:buNone/>
            </a:pPr>
            <a:r>
              <a:rPr lang="de-DE" dirty="0"/>
              <a:t>HEI: </a:t>
            </a:r>
            <a:r>
              <a:rPr lang="de-DE" dirty="0" err="1"/>
              <a:t>Please</a:t>
            </a:r>
            <a:r>
              <a:rPr lang="de-DE" dirty="0"/>
              <a:t>, </a:t>
            </a:r>
            <a:r>
              <a:rPr lang="de-DE" dirty="0" err="1"/>
              <a:t>describe</a:t>
            </a:r>
            <a:r>
              <a:rPr lang="de-DE" dirty="0"/>
              <a:t> </a:t>
            </a:r>
            <a:r>
              <a:rPr lang="de-DE" dirty="0" err="1"/>
              <a:t>how</a:t>
            </a:r>
            <a:r>
              <a:rPr lang="de-DE" dirty="0"/>
              <a:t> </a:t>
            </a:r>
            <a:r>
              <a:rPr lang="de-DE" dirty="0" err="1"/>
              <a:t>the</a:t>
            </a:r>
            <a:r>
              <a:rPr lang="de-DE" dirty="0"/>
              <a:t> </a:t>
            </a:r>
            <a:r>
              <a:rPr lang="de-DE" dirty="0" err="1"/>
              <a:t>evaluation</a:t>
            </a:r>
            <a:r>
              <a:rPr lang="de-DE" dirty="0"/>
              <a:t> </a:t>
            </a:r>
            <a:r>
              <a:rPr lang="de-DE" dirty="0" err="1"/>
              <a:t>of</a:t>
            </a:r>
            <a:r>
              <a:rPr lang="de-DE" dirty="0"/>
              <a:t> </a:t>
            </a:r>
            <a:r>
              <a:rPr lang="de-DE" dirty="0" err="1"/>
              <a:t>the</a:t>
            </a:r>
            <a:r>
              <a:rPr lang="de-DE" dirty="0"/>
              <a:t> </a:t>
            </a:r>
            <a:r>
              <a:rPr lang="de-DE" dirty="0" err="1"/>
              <a:t>study</a:t>
            </a:r>
            <a:r>
              <a:rPr lang="de-DE" dirty="0"/>
              <a:t> programme </a:t>
            </a:r>
            <a:r>
              <a:rPr lang="de-DE" dirty="0" err="1"/>
              <a:t>by</a:t>
            </a:r>
            <a:r>
              <a:rPr lang="de-DE" dirty="0"/>
              <a:t> </a:t>
            </a:r>
            <a:r>
              <a:rPr lang="de-DE" dirty="0" err="1"/>
              <a:t>alumni</a:t>
            </a:r>
            <a:r>
              <a:rPr lang="de-DE" dirty="0"/>
              <a:t>, </a:t>
            </a:r>
            <a:r>
              <a:rPr lang="de-DE" dirty="0" err="1"/>
              <a:t>employers</a:t>
            </a:r>
            <a:r>
              <a:rPr lang="de-DE" dirty="0"/>
              <a:t> </a:t>
            </a:r>
            <a:r>
              <a:rPr lang="de-DE" dirty="0" err="1"/>
              <a:t>and</a:t>
            </a:r>
            <a:r>
              <a:rPr lang="de-DE" dirty="0"/>
              <a:t>, </a:t>
            </a:r>
            <a:r>
              <a:rPr lang="de-DE" dirty="0" err="1"/>
              <a:t>if</a:t>
            </a:r>
            <a:r>
              <a:rPr lang="de-DE" dirty="0"/>
              <a:t> </a:t>
            </a:r>
            <a:r>
              <a:rPr lang="de-DE" dirty="0" err="1"/>
              <a:t>applicable</a:t>
            </a:r>
            <a:r>
              <a:rPr lang="de-DE" dirty="0"/>
              <a:t>, </a:t>
            </a:r>
            <a:r>
              <a:rPr lang="de-DE" dirty="0" err="1"/>
              <a:t>by</a:t>
            </a:r>
            <a:r>
              <a:rPr lang="de-DE" dirty="0"/>
              <a:t> </a:t>
            </a:r>
            <a:r>
              <a:rPr lang="de-DE" dirty="0" err="1"/>
              <a:t>third</a:t>
            </a:r>
            <a:r>
              <a:rPr lang="de-DE" dirty="0"/>
              <a:t> </a:t>
            </a:r>
            <a:r>
              <a:rPr lang="de-DE" dirty="0" err="1"/>
              <a:t>parties</a:t>
            </a:r>
            <a:r>
              <a:rPr lang="de-DE" dirty="0"/>
              <a:t> </a:t>
            </a:r>
            <a:r>
              <a:rPr lang="de-DE" dirty="0" err="1"/>
              <a:t>is</a:t>
            </a:r>
            <a:r>
              <a:rPr lang="de-DE" dirty="0"/>
              <a:t> </a:t>
            </a:r>
            <a:r>
              <a:rPr lang="de-DE" dirty="0" err="1"/>
              <a:t>carried</a:t>
            </a:r>
            <a:r>
              <a:rPr lang="de-DE" dirty="0"/>
              <a:t> out </a:t>
            </a:r>
            <a:r>
              <a:rPr lang="de-DE" dirty="0" err="1"/>
              <a:t>and</a:t>
            </a:r>
            <a:r>
              <a:rPr lang="de-DE" dirty="0"/>
              <a:t> </a:t>
            </a:r>
            <a:r>
              <a:rPr lang="de-DE" dirty="0" err="1"/>
              <a:t>how</a:t>
            </a:r>
            <a:r>
              <a:rPr lang="de-DE" dirty="0"/>
              <a:t> </a:t>
            </a:r>
            <a:r>
              <a:rPr lang="de-DE" dirty="0" err="1"/>
              <a:t>the</a:t>
            </a:r>
            <a:r>
              <a:rPr lang="de-DE" dirty="0"/>
              <a:t> </a:t>
            </a:r>
            <a:r>
              <a:rPr lang="de-DE" dirty="0" err="1"/>
              <a:t>results</a:t>
            </a:r>
            <a:r>
              <a:rPr lang="de-DE" dirty="0"/>
              <a:t> </a:t>
            </a:r>
            <a:r>
              <a:rPr lang="de-DE" dirty="0" err="1"/>
              <a:t>are</a:t>
            </a:r>
            <a:r>
              <a:rPr lang="de-DE" dirty="0"/>
              <a:t> incorporated. </a:t>
            </a:r>
          </a:p>
          <a:p>
            <a:pPr marL="0" indent="0">
              <a:buNone/>
            </a:pPr>
            <a:r>
              <a:rPr lang="de-DE" b="1" dirty="0"/>
              <a:t>Benchmarks:</a:t>
            </a:r>
          </a:p>
          <a:p>
            <a:pPr marL="0" indent="0">
              <a:buNone/>
            </a:pPr>
            <a:r>
              <a:rPr lang="de-DE" i="1" dirty="0" err="1"/>
              <a:t>Meets</a:t>
            </a:r>
            <a:r>
              <a:rPr lang="de-DE" i="1" dirty="0"/>
              <a:t> </a:t>
            </a:r>
            <a:r>
              <a:rPr lang="de-DE" i="1" dirty="0" err="1"/>
              <a:t>quality</a:t>
            </a:r>
            <a:r>
              <a:rPr lang="de-DE" i="1" dirty="0"/>
              <a:t> requirements </a:t>
            </a:r>
          </a:p>
          <a:p>
            <a:r>
              <a:rPr lang="de-DE" dirty="0"/>
              <a:t>An </a:t>
            </a:r>
            <a:r>
              <a:rPr lang="de-DE" dirty="0" err="1"/>
              <a:t>external</a:t>
            </a:r>
            <a:r>
              <a:rPr lang="de-DE" dirty="0"/>
              <a:t> </a:t>
            </a:r>
            <a:r>
              <a:rPr lang="de-DE" dirty="0" err="1"/>
              <a:t>evaluation</a:t>
            </a:r>
            <a:r>
              <a:rPr lang="de-DE" dirty="0"/>
              <a:t> </a:t>
            </a:r>
            <a:r>
              <a:rPr lang="de-DE" dirty="0" err="1"/>
              <a:t>is</a:t>
            </a:r>
            <a:r>
              <a:rPr lang="de-DE" dirty="0"/>
              <a:t> </a:t>
            </a:r>
            <a:r>
              <a:rPr lang="de-DE" dirty="0" err="1"/>
              <a:t>carried</a:t>
            </a:r>
            <a:r>
              <a:rPr lang="de-DE" dirty="0"/>
              <a:t> out on a </a:t>
            </a:r>
            <a:r>
              <a:rPr lang="de-DE" dirty="0" err="1"/>
              <a:t>regular</a:t>
            </a:r>
            <a:r>
              <a:rPr lang="de-DE" dirty="0"/>
              <a:t> </a:t>
            </a:r>
            <a:r>
              <a:rPr lang="de-DE" dirty="0" err="1"/>
              <a:t>basis</a:t>
            </a:r>
            <a:r>
              <a:rPr lang="de-DE" dirty="0"/>
              <a:t> </a:t>
            </a:r>
            <a:r>
              <a:rPr lang="de-DE" dirty="0" err="1"/>
              <a:t>and</a:t>
            </a:r>
            <a:r>
              <a:rPr lang="de-DE" dirty="0"/>
              <a:t> in </a:t>
            </a:r>
            <a:r>
              <a:rPr lang="de-DE" dirty="0" err="1"/>
              <a:t>accordance</a:t>
            </a:r>
            <a:r>
              <a:rPr lang="de-DE" dirty="0"/>
              <a:t> </a:t>
            </a:r>
            <a:r>
              <a:rPr lang="de-DE" dirty="0" err="1"/>
              <a:t>with</a:t>
            </a:r>
            <a:r>
              <a:rPr lang="de-DE" dirty="0"/>
              <a:t> a </a:t>
            </a:r>
            <a:r>
              <a:rPr lang="de-DE" dirty="0" err="1"/>
              <a:t>prescribed</a:t>
            </a:r>
            <a:r>
              <a:rPr lang="de-DE" dirty="0"/>
              <a:t> </a:t>
            </a:r>
            <a:r>
              <a:rPr lang="de-DE" dirty="0" err="1"/>
              <a:t>procedure</a:t>
            </a:r>
            <a:r>
              <a:rPr lang="de-DE" dirty="0"/>
              <a:t>; </a:t>
            </a:r>
            <a:r>
              <a:rPr lang="de-DE" dirty="0" err="1"/>
              <a:t>the</a:t>
            </a:r>
            <a:r>
              <a:rPr lang="de-DE" dirty="0"/>
              <a:t> outcomes </a:t>
            </a:r>
            <a:r>
              <a:rPr lang="de-DE" dirty="0" err="1"/>
              <a:t>are</a:t>
            </a:r>
            <a:r>
              <a:rPr lang="de-DE" dirty="0"/>
              <a:t> </a:t>
            </a:r>
            <a:r>
              <a:rPr lang="de-DE" dirty="0" err="1"/>
              <a:t>communicated</a:t>
            </a:r>
            <a:r>
              <a:rPr lang="de-DE" dirty="0"/>
              <a:t> </a:t>
            </a:r>
            <a:r>
              <a:rPr lang="de-DE" dirty="0" err="1"/>
              <a:t>and</a:t>
            </a:r>
            <a:r>
              <a:rPr lang="de-DE" dirty="0"/>
              <a:t> </a:t>
            </a:r>
            <a:r>
              <a:rPr lang="de-DE" dirty="0" err="1"/>
              <a:t>provide</a:t>
            </a:r>
            <a:r>
              <a:rPr lang="de-DE" dirty="0"/>
              <a:t> </a:t>
            </a:r>
            <a:r>
              <a:rPr lang="de-DE" dirty="0" err="1"/>
              <a:t>input</a:t>
            </a:r>
            <a:r>
              <a:rPr lang="de-DE" dirty="0"/>
              <a:t> </a:t>
            </a:r>
            <a:r>
              <a:rPr lang="de-DE" dirty="0" err="1"/>
              <a:t>for</a:t>
            </a:r>
            <a:r>
              <a:rPr lang="de-DE" dirty="0"/>
              <a:t> </a:t>
            </a:r>
            <a:r>
              <a:rPr lang="de-DE" dirty="0" err="1"/>
              <a:t>the</a:t>
            </a:r>
            <a:r>
              <a:rPr lang="de-DE" dirty="0"/>
              <a:t> </a:t>
            </a:r>
            <a:r>
              <a:rPr lang="de-DE" dirty="0" err="1"/>
              <a:t>quality</a:t>
            </a:r>
            <a:r>
              <a:rPr lang="de-DE" dirty="0"/>
              <a:t> </a:t>
            </a:r>
            <a:r>
              <a:rPr lang="de-DE" dirty="0" err="1"/>
              <a:t>development</a:t>
            </a:r>
            <a:r>
              <a:rPr lang="de-DE" dirty="0"/>
              <a:t> </a:t>
            </a:r>
            <a:r>
              <a:rPr lang="de-DE" dirty="0" err="1"/>
              <a:t>process</a:t>
            </a:r>
            <a:r>
              <a:rPr lang="de-DE" dirty="0"/>
              <a:t>. </a:t>
            </a:r>
          </a:p>
          <a:p>
            <a:pPr marL="0" indent="0">
              <a:buNone/>
            </a:pPr>
            <a:r>
              <a:rPr lang="de-DE" i="1" dirty="0" err="1"/>
              <a:t>Exceeds</a:t>
            </a:r>
            <a:r>
              <a:rPr lang="de-DE" i="1" dirty="0"/>
              <a:t> </a:t>
            </a:r>
            <a:r>
              <a:rPr lang="de-DE" i="1" dirty="0" err="1"/>
              <a:t>quality</a:t>
            </a:r>
            <a:r>
              <a:rPr lang="de-DE" i="1" dirty="0"/>
              <a:t> requirements </a:t>
            </a:r>
          </a:p>
          <a:p>
            <a:r>
              <a:rPr lang="de-DE" dirty="0"/>
              <a:t>In </a:t>
            </a:r>
            <a:r>
              <a:rPr lang="de-DE" dirty="0" err="1"/>
              <a:t>addition</a:t>
            </a:r>
            <a:r>
              <a:rPr lang="de-DE" dirty="0"/>
              <a:t>, </a:t>
            </a:r>
            <a:r>
              <a:rPr lang="de-DE" dirty="0" err="1"/>
              <a:t>the</a:t>
            </a:r>
            <a:r>
              <a:rPr lang="de-DE" dirty="0"/>
              <a:t> </a:t>
            </a:r>
            <a:r>
              <a:rPr lang="de-DE" dirty="0" err="1"/>
              <a:t>evaluation</a:t>
            </a:r>
            <a:r>
              <a:rPr lang="de-DE" dirty="0"/>
              <a:t> </a:t>
            </a:r>
            <a:r>
              <a:rPr lang="de-DE" dirty="0" err="1"/>
              <a:t>results</a:t>
            </a:r>
            <a:r>
              <a:rPr lang="de-DE" dirty="0"/>
              <a:t> </a:t>
            </a:r>
            <a:r>
              <a:rPr lang="de-DE" dirty="0" err="1"/>
              <a:t>are</a:t>
            </a:r>
            <a:r>
              <a:rPr lang="de-DE" dirty="0"/>
              <a:t> </a:t>
            </a:r>
            <a:r>
              <a:rPr lang="de-DE" dirty="0" err="1"/>
              <a:t>translated</a:t>
            </a:r>
            <a:r>
              <a:rPr lang="de-DE" dirty="0"/>
              <a:t> </a:t>
            </a:r>
            <a:r>
              <a:rPr lang="de-DE" dirty="0" err="1"/>
              <a:t>into</a:t>
            </a:r>
            <a:r>
              <a:rPr lang="de-DE" dirty="0"/>
              <a:t> a </a:t>
            </a:r>
            <a:r>
              <a:rPr lang="de-DE" dirty="0" err="1"/>
              <a:t>list</a:t>
            </a:r>
            <a:r>
              <a:rPr lang="de-DE" dirty="0"/>
              <a:t> </a:t>
            </a:r>
            <a:r>
              <a:rPr lang="de-DE" dirty="0" err="1"/>
              <a:t>of</a:t>
            </a:r>
            <a:r>
              <a:rPr lang="de-DE" dirty="0"/>
              <a:t> </a:t>
            </a:r>
            <a:r>
              <a:rPr lang="de-DE" dirty="0" err="1"/>
              <a:t>measures</a:t>
            </a:r>
            <a:r>
              <a:rPr lang="de-DE" dirty="0"/>
              <a:t> </a:t>
            </a:r>
            <a:r>
              <a:rPr lang="de-DE" dirty="0" err="1"/>
              <a:t>to</a:t>
            </a:r>
            <a:r>
              <a:rPr lang="de-DE" dirty="0"/>
              <a:t> </a:t>
            </a:r>
            <a:r>
              <a:rPr lang="de-DE" dirty="0" err="1"/>
              <a:t>be</a:t>
            </a:r>
            <a:r>
              <a:rPr lang="de-DE" dirty="0"/>
              <a:t> </a:t>
            </a:r>
            <a:r>
              <a:rPr lang="de-DE" dirty="0" err="1"/>
              <a:t>taken</a:t>
            </a:r>
            <a:r>
              <a:rPr lang="de-DE" dirty="0"/>
              <a:t>, </a:t>
            </a:r>
            <a:r>
              <a:rPr lang="de-DE" dirty="0" err="1"/>
              <a:t>and</a:t>
            </a:r>
            <a:r>
              <a:rPr lang="de-DE" dirty="0"/>
              <a:t> </a:t>
            </a:r>
            <a:r>
              <a:rPr lang="de-DE" dirty="0" err="1"/>
              <a:t>pub</a:t>
            </a:r>
            <a:r>
              <a:rPr lang="de-DE" dirty="0"/>
              <a:t>- </a:t>
            </a:r>
            <a:r>
              <a:rPr lang="de-DE" dirty="0" err="1"/>
              <a:t>lished</a:t>
            </a:r>
            <a:r>
              <a:rPr lang="de-DE" dirty="0"/>
              <a:t> in an </a:t>
            </a:r>
            <a:r>
              <a:rPr lang="de-DE" dirty="0" err="1"/>
              <a:t>appropriate</a:t>
            </a:r>
            <a:r>
              <a:rPr lang="de-DE" dirty="0"/>
              <a:t> </a:t>
            </a:r>
            <a:r>
              <a:rPr lang="de-DE" dirty="0" err="1"/>
              <a:t>manner</a:t>
            </a:r>
            <a:r>
              <a:rPr lang="de-DE" dirty="0"/>
              <a:t>. </a:t>
            </a:r>
            <a:r>
              <a:rPr lang="de-DE" dirty="0" err="1"/>
              <a:t>Within</a:t>
            </a:r>
            <a:r>
              <a:rPr lang="de-DE" dirty="0"/>
              <a:t> </a:t>
            </a:r>
            <a:r>
              <a:rPr lang="de-DE" dirty="0" err="1"/>
              <a:t>the</a:t>
            </a:r>
            <a:r>
              <a:rPr lang="de-DE" dirty="0"/>
              <a:t> </a:t>
            </a:r>
            <a:r>
              <a:rPr lang="de-DE" dirty="0" err="1"/>
              <a:t>framework</a:t>
            </a:r>
            <a:r>
              <a:rPr lang="de-DE" dirty="0"/>
              <a:t> </a:t>
            </a:r>
            <a:r>
              <a:rPr lang="de-DE" dirty="0" err="1"/>
              <a:t>of</a:t>
            </a:r>
            <a:r>
              <a:rPr lang="de-DE" dirty="0"/>
              <a:t> </a:t>
            </a:r>
            <a:r>
              <a:rPr lang="de-DE" dirty="0" err="1"/>
              <a:t>controlling</a:t>
            </a:r>
            <a:r>
              <a:rPr lang="de-DE" dirty="0"/>
              <a:t> </a:t>
            </a:r>
            <a:r>
              <a:rPr lang="de-DE" dirty="0" err="1"/>
              <a:t>the</a:t>
            </a:r>
            <a:r>
              <a:rPr lang="de-DE" dirty="0"/>
              <a:t> </a:t>
            </a:r>
            <a:r>
              <a:rPr lang="de-DE" dirty="0" err="1"/>
              <a:t>implementation</a:t>
            </a:r>
            <a:r>
              <a:rPr lang="de-DE" dirty="0"/>
              <a:t>, </a:t>
            </a:r>
            <a:r>
              <a:rPr lang="de-DE" dirty="0" err="1"/>
              <a:t>it</a:t>
            </a:r>
            <a:r>
              <a:rPr lang="de-DE" dirty="0"/>
              <a:t> </a:t>
            </a:r>
            <a:r>
              <a:rPr lang="de-DE" dirty="0" err="1"/>
              <a:t>is</a:t>
            </a:r>
            <a:r>
              <a:rPr lang="de-DE" dirty="0"/>
              <a:t> </a:t>
            </a:r>
            <a:r>
              <a:rPr lang="de-DE" dirty="0" err="1"/>
              <a:t>ensured</a:t>
            </a:r>
            <a:r>
              <a:rPr lang="de-DE" dirty="0"/>
              <a:t> </a:t>
            </a:r>
            <a:r>
              <a:rPr lang="de-DE" dirty="0" err="1"/>
              <a:t>that</a:t>
            </a:r>
            <a:r>
              <a:rPr lang="de-DE" dirty="0"/>
              <a:t> </a:t>
            </a:r>
            <a:r>
              <a:rPr lang="de-DE" dirty="0" err="1"/>
              <a:t>measures</a:t>
            </a:r>
            <a:r>
              <a:rPr lang="de-DE" dirty="0"/>
              <a:t> </a:t>
            </a:r>
            <a:r>
              <a:rPr lang="de-DE" dirty="0" err="1"/>
              <a:t>are</a:t>
            </a:r>
            <a:r>
              <a:rPr lang="de-DE" dirty="0"/>
              <a:t> a) </a:t>
            </a:r>
            <a:r>
              <a:rPr lang="de-DE" dirty="0" err="1"/>
              <a:t>implemented</a:t>
            </a:r>
            <a:r>
              <a:rPr lang="de-DE" dirty="0"/>
              <a:t>, b) </a:t>
            </a:r>
            <a:r>
              <a:rPr lang="de-DE" dirty="0" err="1"/>
              <a:t>reviewed</a:t>
            </a:r>
            <a:r>
              <a:rPr lang="de-DE" dirty="0"/>
              <a:t> </a:t>
            </a:r>
            <a:r>
              <a:rPr lang="de-DE" dirty="0" err="1"/>
              <a:t>and</a:t>
            </a:r>
            <a:r>
              <a:rPr lang="de-DE" dirty="0"/>
              <a:t> </a:t>
            </a:r>
            <a:r>
              <a:rPr lang="de-DE" dirty="0" err="1"/>
              <a:t>evaluated</a:t>
            </a:r>
            <a:r>
              <a:rPr lang="de-DE" dirty="0"/>
              <a:t> </a:t>
            </a:r>
            <a:r>
              <a:rPr lang="de-DE" dirty="0" err="1"/>
              <a:t>with</a:t>
            </a:r>
            <a:r>
              <a:rPr lang="de-DE" dirty="0"/>
              <a:t> </a:t>
            </a:r>
            <a:r>
              <a:rPr lang="de-DE" dirty="0" err="1"/>
              <a:t>regard</a:t>
            </a:r>
            <a:r>
              <a:rPr lang="de-DE" dirty="0"/>
              <a:t> </a:t>
            </a:r>
            <a:r>
              <a:rPr lang="de-DE" dirty="0" err="1"/>
              <a:t>to</a:t>
            </a:r>
            <a:r>
              <a:rPr lang="de-DE" dirty="0"/>
              <a:t> </a:t>
            </a:r>
            <a:r>
              <a:rPr lang="de-DE" dirty="0" err="1"/>
              <a:t>their</a:t>
            </a:r>
            <a:r>
              <a:rPr lang="de-DE" dirty="0"/>
              <a:t> </a:t>
            </a:r>
            <a:r>
              <a:rPr lang="de-DE" dirty="0" err="1"/>
              <a:t>quality</a:t>
            </a:r>
            <a:r>
              <a:rPr lang="de-DE" dirty="0"/>
              <a:t> </a:t>
            </a:r>
            <a:r>
              <a:rPr lang="de-DE" dirty="0" err="1"/>
              <a:t>and</a:t>
            </a:r>
            <a:r>
              <a:rPr lang="de-DE" dirty="0"/>
              <a:t> </a:t>
            </a:r>
            <a:r>
              <a:rPr lang="de-DE" dirty="0" err="1"/>
              <a:t>faithfulness</a:t>
            </a:r>
            <a:r>
              <a:rPr lang="de-DE" dirty="0"/>
              <a:t> </a:t>
            </a:r>
            <a:r>
              <a:rPr lang="de-DE" dirty="0" err="1"/>
              <a:t>to</a:t>
            </a:r>
            <a:r>
              <a:rPr lang="de-DE" dirty="0"/>
              <a:t> </a:t>
            </a:r>
            <a:r>
              <a:rPr lang="de-DE" dirty="0" err="1"/>
              <a:t>the</a:t>
            </a:r>
            <a:r>
              <a:rPr lang="de-DE" dirty="0"/>
              <a:t> original </a:t>
            </a:r>
            <a:r>
              <a:rPr lang="de-DE" dirty="0" err="1"/>
              <a:t>objective</a:t>
            </a:r>
            <a:r>
              <a:rPr lang="de-DE" dirty="0"/>
              <a:t>, </a:t>
            </a:r>
            <a:r>
              <a:rPr lang="de-DE" dirty="0" err="1"/>
              <a:t>and</a:t>
            </a:r>
            <a:r>
              <a:rPr lang="de-DE" dirty="0"/>
              <a:t> c) </a:t>
            </a:r>
            <a:r>
              <a:rPr lang="de-DE" dirty="0" err="1"/>
              <a:t>modified</a:t>
            </a:r>
            <a:r>
              <a:rPr lang="de-DE" dirty="0"/>
              <a:t> </a:t>
            </a:r>
            <a:r>
              <a:rPr lang="de-DE" dirty="0" err="1"/>
              <a:t>and</a:t>
            </a:r>
            <a:r>
              <a:rPr lang="de-DE" dirty="0"/>
              <a:t> c) </a:t>
            </a:r>
            <a:r>
              <a:rPr lang="de-DE" dirty="0" err="1"/>
              <a:t>modified</a:t>
            </a:r>
            <a:r>
              <a:rPr lang="de-DE" dirty="0"/>
              <a:t> </a:t>
            </a:r>
            <a:r>
              <a:rPr lang="de-DE" dirty="0" err="1"/>
              <a:t>and</a:t>
            </a:r>
            <a:r>
              <a:rPr lang="de-DE" dirty="0"/>
              <a:t> </a:t>
            </a:r>
            <a:r>
              <a:rPr lang="de-DE" dirty="0" err="1"/>
              <a:t>adapted</a:t>
            </a:r>
            <a:r>
              <a:rPr lang="de-DE" dirty="0"/>
              <a:t> </a:t>
            </a:r>
            <a:r>
              <a:rPr lang="de-DE" dirty="0" err="1"/>
              <a:t>if</a:t>
            </a:r>
            <a:r>
              <a:rPr lang="de-DE" dirty="0"/>
              <a:t> </a:t>
            </a:r>
            <a:r>
              <a:rPr lang="de-DE" dirty="0" err="1"/>
              <a:t>necessary</a:t>
            </a:r>
            <a:r>
              <a:rPr lang="de-DE" dirty="0"/>
              <a:t>, </a:t>
            </a:r>
            <a:r>
              <a:rPr lang="de-DE" dirty="0" err="1"/>
              <a:t>as</a:t>
            </a:r>
            <a:r>
              <a:rPr lang="de-DE" dirty="0"/>
              <a:t> </a:t>
            </a:r>
            <a:r>
              <a:rPr lang="de-DE" dirty="0" err="1"/>
              <a:t>well</a:t>
            </a:r>
            <a:r>
              <a:rPr lang="de-DE" dirty="0"/>
              <a:t> </a:t>
            </a:r>
            <a:r>
              <a:rPr lang="de-DE" dirty="0" err="1"/>
              <a:t>as</a:t>
            </a:r>
            <a:r>
              <a:rPr lang="de-DE" dirty="0"/>
              <a:t> d) </a:t>
            </a:r>
            <a:r>
              <a:rPr lang="de-DE" dirty="0" err="1"/>
              <a:t>documented</a:t>
            </a:r>
            <a:r>
              <a:rPr lang="de-DE" dirty="0"/>
              <a:t>. </a:t>
            </a:r>
          </a:p>
          <a:p>
            <a:endParaRPr lang="de-DE" dirty="0"/>
          </a:p>
        </p:txBody>
      </p:sp>
      <p:sp>
        <p:nvSpPr>
          <p:cNvPr id="4" name="Datumsplatzhalter 3">
            <a:extLst>
              <a:ext uri="{FF2B5EF4-FFF2-40B4-BE49-F238E27FC236}">
                <a16:creationId xmlns:a16="http://schemas.microsoft.com/office/drawing/2014/main" xmlns="" id="{5D8147B3-0129-5F49-BAC0-2C208FF2B088}"/>
              </a:ext>
            </a:extLst>
          </p:cNvPr>
          <p:cNvSpPr>
            <a:spLocks noGrp="1"/>
          </p:cNvSpPr>
          <p:nvPr>
            <p:ph type="dt" sz="half" idx="10"/>
          </p:nvPr>
        </p:nvSpPr>
        <p:spPr/>
        <p:txBody>
          <a:bodyPr/>
          <a:lstStyle/>
          <a:p>
            <a:fld id="{421380CF-E23D-5540-ABE5-9F61DC545DDF}" type="datetime1">
              <a:rPr lang="de-DE" smtClean="0"/>
              <a:t>17.09.2018</a:t>
            </a:fld>
            <a:endParaRPr lang="de-DE"/>
          </a:p>
        </p:txBody>
      </p:sp>
      <p:sp>
        <p:nvSpPr>
          <p:cNvPr id="5" name="Fußzeilenplatzhalter 4">
            <a:extLst>
              <a:ext uri="{FF2B5EF4-FFF2-40B4-BE49-F238E27FC236}">
                <a16:creationId xmlns:a16="http://schemas.microsoft.com/office/drawing/2014/main" xmlns="" id="{8BC901C6-C652-F642-AD36-A29506D6BDFC}"/>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7954E32D-2089-154A-B5A6-BB5720A8098D}"/>
              </a:ext>
            </a:extLst>
          </p:cNvPr>
          <p:cNvSpPr>
            <a:spLocks noGrp="1"/>
          </p:cNvSpPr>
          <p:nvPr>
            <p:ph type="sldNum" sz="quarter" idx="12"/>
          </p:nvPr>
        </p:nvSpPr>
        <p:spPr/>
        <p:txBody>
          <a:bodyPr/>
          <a:lstStyle/>
          <a:p>
            <a:fld id="{93BC7EB4-ADAF-3D45-8E3E-A06BACF5AB1C}" type="slidenum">
              <a:rPr lang="de-DE" smtClean="0"/>
              <a:t>101</a:t>
            </a:fld>
            <a:endParaRPr lang="de-DE"/>
          </a:p>
        </p:txBody>
      </p:sp>
      <p:pic>
        <p:nvPicPr>
          <p:cNvPr id="7" name="Picture 3" descr="page1image560">
            <a:extLst>
              <a:ext uri="{FF2B5EF4-FFF2-40B4-BE49-F238E27FC236}">
                <a16:creationId xmlns:a16="http://schemas.microsoft.com/office/drawing/2014/main" xmlns="" id="{01834714-970F-D747-B269-5AA34A1C9E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24117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2D43554-9E7F-0B4A-BB26-F1611FBD865C}"/>
              </a:ext>
            </a:extLst>
          </p:cNvPr>
          <p:cNvSpPr>
            <a:spLocks noGrp="1"/>
          </p:cNvSpPr>
          <p:nvPr>
            <p:ph type="title"/>
          </p:nvPr>
        </p:nvSpPr>
        <p:spPr>
          <a:xfrm>
            <a:off x="838200" y="1"/>
            <a:ext cx="10515600" cy="192023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5: Quality Assurance </a:t>
            </a:r>
            <a:r>
              <a:rPr lang="de-DE" sz="2800" dirty="0" err="1"/>
              <a:t>and</a:t>
            </a:r>
            <a:r>
              <a:rPr lang="de-DE" sz="2800" dirty="0"/>
              <a:t> </a:t>
            </a:r>
            <a:r>
              <a:rPr lang="de-DE" sz="2800" dirty="0" err="1"/>
              <a:t>Documentation</a:t>
            </a:r>
            <a:r>
              <a:rPr lang="de-DE" sz="2800" dirty="0"/>
              <a:t> (This </a:t>
            </a:r>
            <a:r>
              <a:rPr lang="de-DE" sz="2800" dirty="0" err="1"/>
              <a:t>chapter</a:t>
            </a:r>
            <a:r>
              <a:rPr lang="de-DE" sz="2800" dirty="0"/>
              <a:t> </a:t>
            </a:r>
            <a:r>
              <a:rPr lang="de-DE" sz="2800" dirty="0" err="1"/>
              <a:t>is</a:t>
            </a:r>
            <a:r>
              <a:rPr lang="de-DE" sz="2800" dirty="0"/>
              <a:t/>
            </a:r>
            <a:br>
              <a:rPr lang="de-DE" sz="2800" dirty="0"/>
            </a:br>
            <a:r>
              <a:rPr lang="de-DE" sz="2800" dirty="0" err="1"/>
              <a:t>about</a:t>
            </a:r>
            <a:r>
              <a:rPr lang="de-DE" sz="2800" dirty="0"/>
              <a:t> </a:t>
            </a:r>
            <a:r>
              <a:rPr lang="de-DE" sz="2800" dirty="0" err="1"/>
              <a:t>how</a:t>
            </a:r>
            <a:r>
              <a:rPr lang="de-DE" sz="2800" dirty="0"/>
              <a:t> </a:t>
            </a:r>
            <a:r>
              <a:rPr lang="de-DE" sz="2800" dirty="0" err="1"/>
              <a:t>theprogramme</a:t>
            </a:r>
            <a:r>
              <a:rPr lang="de-DE" sz="2800" dirty="0"/>
              <a:t> </a:t>
            </a:r>
            <a:r>
              <a:rPr lang="de-DE" sz="2800" dirty="0" err="1"/>
              <a:t>objectives</a:t>
            </a:r>
            <a:r>
              <a:rPr lang="de-DE" sz="2800" dirty="0"/>
              <a:t> </a:t>
            </a:r>
            <a:r>
              <a:rPr lang="de-DE" sz="2800" dirty="0" err="1"/>
              <a:t>are</a:t>
            </a:r>
            <a:r>
              <a:rPr lang="de-DE" sz="2800" dirty="0"/>
              <a:t> </a:t>
            </a:r>
            <a:r>
              <a:rPr lang="de-DE" sz="2800" dirty="0" err="1"/>
              <a:t>implementedwithin</a:t>
            </a:r>
            <a:r>
              <a:rPr lang="de-DE" sz="2800" dirty="0"/>
              <a:t/>
            </a:r>
            <a:br>
              <a:rPr lang="de-DE" sz="2800" dirty="0"/>
            </a:b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0314A58D-F591-5540-B56A-34B95C071B6B}"/>
              </a:ext>
            </a:extLst>
          </p:cNvPr>
          <p:cNvSpPr>
            <a:spLocks noGrp="1"/>
          </p:cNvSpPr>
          <p:nvPr>
            <p:ph idx="1"/>
          </p:nvPr>
        </p:nvSpPr>
        <p:spPr>
          <a:xfrm>
            <a:off x="838200" y="1920239"/>
            <a:ext cx="10515600" cy="4256723"/>
          </a:xfrm>
        </p:spPr>
        <p:txBody>
          <a:bodyPr/>
          <a:lstStyle/>
          <a:p>
            <a:pPr marL="0" indent="0">
              <a:buNone/>
            </a:pPr>
            <a:endParaRPr lang="de-DE" dirty="0"/>
          </a:p>
          <a:p>
            <a:pPr marL="0" indent="0">
              <a:buNone/>
            </a:pPr>
            <a:r>
              <a:rPr lang="de-DE" sz="2400" dirty="0"/>
              <a:t>5.3 Programme </a:t>
            </a:r>
            <a:r>
              <a:rPr lang="de-DE" sz="2400" dirty="0" err="1"/>
              <a:t>documentation</a:t>
            </a:r>
            <a:endParaRPr lang="de-DE" sz="2400" dirty="0"/>
          </a:p>
          <a:p>
            <a:r>
              <a:rPr lang="de-DE" sz="2400" dirty="0"/>
              <a:t>5.3.1  Programme </a:t>
            </a:r>
            <a:r>
              <a:rPr lang="de-DE" sz="2400" dirty="0" err="1"/>
              <a:t>description</a:t>
            </a:r>
            <a:r>
              <a:rPr lang="de-DE" sz="2400" dirty="0"/>
              <a:t> (</a:t>
            </a:r>
            <a:r>
              <a:rPr lang="de-DE" sz="2400" dirty="0" err="1"/>
              <a:t>Asterisk</a:t>
            </a:r>
            <a:r>
              <a:rPr lang="de-DE" sz="2400" dirty="0"/>
              <a:t> </a:t>
            </a:r>
            <a:r>
              <a:rPr lang="de-DE" sz="2400" dirty="0" err="1"/>
              <a:t>Criterion</a:t>
            </a:r>
            <a:r>
              <a:rPr lang="de-DE" sz="2400" dirty="0"/>
              <a:t>)</a:t>
            </a:r>
          </a:p>
          <a:p>
            <a:r>
              <a:rPr lang="de-DE" sz="2400" dirty="0"/>
              <a:t>5.3.2  Information on </a:t>
            </a:r>
            <a:r>
              <a:rPr lang="de-DE" sz="2400" dirty="0" err="1"/>
              <a:t>activities</a:t>
            </a:r>
            <a:r>
              <a:rPr lang="de-DE" sz="2400" dirty="0"/>
              <a:t> </a:t>
            </a:r>
            <a:r>
              <a:rPr lang="de-DE" sz="2400" dirty="0" err="1"/>
              <a:t>during</a:t>
            </a:r>
            <a:r>
              <a:rPr lang="de-DE" sz="2400" dirty="0"/>
              <a:t> </a:t>
            </a:r>
            <a:r>
              <a:rPr lang="de-DE" sz="2400" dirty="0" err="1"/>
              <a:t>the</a:t>
            </a:r>
            <a:r>
              <a:rPr lang="de-DE" sz="2400" dirty="0"/>
              <a:t> </a:t>
            </a:r>
            <a:r>
              <a:rPr lang="de-DE" sz="2400" dirty="0" err="1"/>
              <a:t>academic</a:t>
            </a:r>
            <a:r>
              <a:rPr lang="de-DE" sz="2400" dirty="0"/>
              <a:t> </a:t>
            </a:r>
            <a:r>
              <a:rPr lang="de-DE" sz="2400" dirty="0" err="1"/>
              <a:t>year</a:t>
            </a:r>
            <a:r>
              <a:rPr lang="de-DE" sz="2400" dirty="0"/>
              <a:t> . </a:t>
            </a:r>
          </a:p>
          <a:p>
            <a:endParaRPr lang="de-DE" dirty="0"/>
          </a:p>
        </p:txBody>
      </p:sp>
      <p:sp>
        <p:nvSpPr>
          <p:cNvPr id="4" name="Datumsplatzhalter 3">
            <a:extLst>
              <a:ext uri="{FF2B5EF4-FFF2-40B4-BE49-F238E27FC236}">
                <a16:creationId xmlns:a16="http://schemas.microsoft.com/office/drawing/2014/main" xmlns="" id="{3270B520-74D0-C046-94E4-C9373C390A39}"/>
              </a:ext>
            </a:extLst>
          </p:cNvPr>
          <p:cNvSpPr>
            <a:spLocks noGrp="1"/>
          </p:cNvSpPr>
          <p:nvPr>
            <p:ph type="dt" sz="half" idx="10"/>
          </p:nvPr>
        </p:nvSpPr>
        <p:spPr/>
        <p:txBody>
          <a:bodyPr/>
          <a:lstStyle/>
          <a:p>
            <a:fld id="{C936C497-C18C-8140-BA94-6F17799FD621}" type="datetime1">
              <a:rPr lang="de-DE" smtClean="0"/>
              <a:t>17.09.2018</a:t>
            </a:fld>
            <a:endParaRPr lang="de-DE"/>
          </a:p>
        </p:txBody>
      </p:sp>
      <p:sp>
        <p:nvSpPr>
          <p:cNvPr id="5" name="Fußzeilenplatzhalter 4">
            <a:extLst>
              <a:ext uri="{FF2B5EF4-FFF2-40B4-BE49-F238E27FC236}">
                <a16:creationId xmlns:a16="http://schemas.microsoft.com/office/drawing/2014/main" xmlns="" id="{27311A03-C177-7343-9DEE-D1C29E8B95CE}"/>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E7435D92-0C14-7A46-BD81-CCC590D8DE80}"/>
              </a:ext>
            </a:extLst>
          </p:cNvPr>
          <p:cNvSpPr>
            <a:spLocks noGrp="1"/>
          </p:cNvSpPr>
          <p:nvPr>
            <p:ph type="sldNum" sz="quarter" idx="12"/>
          </p:nvPr>
        </p:nvSpPr>
        <p:spPr/>
        <p:txBody>
          <a:bodyPr/>
          <a:lstStyle/>
          <a:p>
            <a:fld id="{93BC7EB4-ADAF-3D45-8E3E-A06BACF5AB1C}" type="slidenum">
              <a:rPr lang="de-DE" smtClean="0"/>
              <a:t>102</a:t>
            </a:fld>
            <a:endParaRPr lang="de-DE"/>
          </a:p>
        </p:txBody>
      </p:sp>
      <p:pic>
        <p:nvPicPr>
          <p:cNvPr id="7" name="Picture 3" descr="page1image560">
            <a:extLst>
              <a:ext uri="{FF2B5EF4-FFF2-40B4-BE49-F238E27FC236}">
                <a16:creationId xmlns:a16="http://schemas.microsoft.com/office/drawing/2014/main" xmlns="" id="{CF6300E7-BE64-C648-9B40-12C16DF958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20798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40D21A9-E062-064D-889F-89C8CBCDCB25}"/>
              </a:ext>
            </a:extLst>
          </p:cNvPr>
          <p:cNvSpPr>
            <a:spLocks noGrp="1"/>
          </p:cNvSpPr>
          <p:nvPr>
            <p:ph type="title"/>
          </p:nvPr>
        </p:nvSpPr>
        <p:spPr>
          <a:xfrm>
            <a:off x="838200" y="104503"/>
            <a:ext cx="10515600" cy="1972491"/>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5: Quality Assurance </a:t>
            </a:r>
            <a:r>
              <a:rPr lang="de-DE" sz="2800" dirty="0" err="1"/>
              <a:t>and</a:t>
            </a:r>
            <a:r>
              <a:rPr lang="de-DE" sz="2800" dirty="0"/>
              <a:t> </a:t>
            </a:r>
            <a:r>
              <a:rPr lang="de-DE" sz="2800" dirty="0" err="1"/>
              <a:t>Documentation</a:t>
            </a:r>
            <a:r>
              <a:rPr lang="de-DE" sz="2800" dirty="0"/>
              <a:t> (This </a:t>
            </a:r>
            <a:r>
              <a:rPr lang="de-DE" sz="2800" dirty="0" err="1"/>
              <a:t>chapter</a:t>
            </a:r>
            <a:r>
              <a:rPr lang="de-DE" sz="2800" dirty="0"/>
              <a:t> </a:t>
            </a:r>
            <a:r>
              <a:rPr lang="de-DE" sz="2800" dirty="0" err="1"/>
              <a:t>is</a:t>
            </a:r>
            <a:r>
              <a:rPr lang="de-DE" sz="2800" dirty="0"/>
              <a:t/>
            </a:r>
            <a:br>
              <a:rPr lang="de-DE" sz="2800" dirty="0"/>
            </a:b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within</a:t>
            </a:r>
            <a:r>
              <a:rPr lang="de-DE" sz="2800" dirty="0"/>
              <a:t> </a:t>
            </a:r>
            <a:br>
              <a:rPr lang="de-DE" sz="2800" dirty="0"/>
            </a:b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01822080-315D-0E45-A196-A58D8AFA9CCE}"/>
              </a:ext>
            </a:extLst>
          </p:cNvPr>
          <p:cNvSpPr>
            <a:spLocks noGrp="1"/>
          </p:cNvSpPr>
          <p:nvPr>
            <p:ph idx="1"/>
          </p:nvPr>
        </p:nvSpPr>
        <p:spPr>
          <a:xfrm>
            <a:off x="838200" y="2168433"/>
            <a:ext cx="10515600" cy="4008529"/>
          </a:xfrm>
        </p:spPr>
        <p:txBody>
          <a:bodyPr>
            <a:normAutofit/>
          </a:bodyPr>
          <a:lstStyle/>
          <a:p>
            <a:pPr marL="0" indent="0">
              <a:buNone/>
            </a:pPr>
            <a:r>
              <a:rPr lang="de-DE" sz="2400" dirty="0"/>
              <a:t>5.3 Programme </a:t>
            </a:r>
            <a:r>
              <a:rPr lang="de-DE" sz="2400" dirty="0" err="1"/>
              <a:t>documentation</a:t>
            </a:r>
            <a:r>
              <a:rPr lang="de-DE" sz="2400" dirty="0"/>
              <a:t> </a:t>
            </a:r>
          </a:p>
          <a:p>
            <a:r>
              <a:rPr lang="de-DE" sz="2400" dirty="0"/>
              <a:t>5.3.1 Programme </a:t>
            </a:r>
            <a:r>
              <a:rPr lang="de-DE" sz="2400" dirty="0" err="1"/>
              <a:t>description</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how</a:t>
            </a:r>
            <a:r>
              <a:rPr lang="de-DE" sz="2400" dirty="0"/>
              <a:t> </a:t>
            </a:r>
            <a:r>
              <a:rPr lang="de-DE" sz="2400" dirty="0" err="1"/>
              <a:t>the</a:t>
            </a:r>
            <a:r>
              <a:rPr lang="de-DE" sz="2400" dirty="0"/>
              <a:t> programme </a:t>
            </a:r>
            <a:r>
              <a:rPr lang="de-DE" sz="2400" dirty="0" err="1"/>
              <a:t>is</a:t>
            </a:r>
            <a:r>
              <a:rPr lang="de-DE" sz="2400" dirty="0"/>
              <a:t> </a:t>
            </a:r>
            <a:r>
              <a:rPr lang="de-DE" sz="2400" dirty="0" err="1"/>
              <a:t>documented</a:t>
            </a:r>
            <a:r>
              <a:rPr lang="de-DE" sz="2400" dirty="0"/>
              <a:t>. </a:t>
            </a:r>
          </a:p>
          <a:p>
            <a:pPr marL="0" indent="0">
              <a:buNone/>
            </a:pPr>
            <a:endParaRPr lang="de-DE" sz="2400" dirty="0"/>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To</a:t>
            </a:r>
            <a:r>
              <a:rPr lang="de-DE" dirty="0"/>
              <a:t> </a:t>
            </a:r>
            <a:r>
              <a:rPr lang="de-DE" dirty="0" err="1"/>
              <a:t>whom</a:t>
            </a:r>
            <a:r>
              <a:rPr lang="de-DE" dirty="0"/>
              <a:t> </a:t>
            </a:r>
            <a:r>
              <a:rPr lang="de-DE" dirty="0" err="1"/>
              <a:t>and</a:t>
            </a:r>
            <a:r>
              <a:rPr lang="de-DE" dirty="0"/>
              <a:t> </a:t>
            </a:r>
            <a:r>
              <a:rPr lang="de-DE" dirty="0" err="1"/>
              <a:t>where</a:t>
            </a:r>
            <a:r>
              <a:rPr lang="de-DE" dirty="0"/>
              <a:t> </a:t>
            </a:r>
            <a:r>
              <a:rPr lang="de-DE" dirty="0" err="1"/>
              <a:t>is</a:t>
            </a:r>
            <a:r>
              <a:rPr lang="de-DE" dirty="0"/>
              <a:t> </a:t>
            </a:r>
            <a:r>
              <a:rPr lang="de-DE" dirty="0" err="1"/>
              <a:t>the</a:t>
            </a:r>
            <a:r>
              <a:rPr lang="de-DE" dirty="0"/>
              <a:t> programme </a:t>
            </a:r>
            <a:r>
              <a:rPr lang="de-DE" dirty="0" err="1"/>
              <a:t>description</a:t>
            </a:r>
            <a:r>
              <a:rPr lang="de-DE" dirty="0"/>
              <a:t> </a:t>
            </a:r>
            <a:r>
              <a:rPr lang="de-DE" dirty="0" err="1"/>
              <a:t>accessible</a:t>
            </a:r>
            <a:r>
              <a:rPr lang="de-DE" dirty="0"/>
              <a:t>?</a:t>
            </a:r>
          </a:p>
          <a:p>
            <a:pPr lvl="1"/>
            <a:r>
              <a:rPr lang="de-DE" dirty="0"/>
              <a:t>Are </a:t>
            </a:r>
            <a:r>
              <a:rPr lang="de-DE" dirty="0" err="1"/>
              <a:t>events</a:t>
            </a:r>
            <a:r>
              <a:rPr lang="de-DE" dirty="0"/>
              <a:t> </a:t>
            </a:r>
            <a:r>
              <a:rPr lang="de-DE" dirty="0" err="1"/>
              <a:t>and</a:t>
            </a:r>
            <a:r>
              <a:rPr lang="de-DE" dirty="0"/>
              <a:t> </a:t>
            </a:r>
            <a:r>
              <a:rPr lang="de-DE" dirty="0" err="1"/>
              <a:t>current</a:t>
            </a:r>
            <a:r>
              <a:rPr lang="de-DE" dirty="0"/>
              <a:t> </a:t>
            </a:r>
            <a:r>
              <a:rPr lang="de-DE" dirty="0" err="1"/>
              <a:t>news</a:t>
            </a:r>
            <a:r>
              <a:rPr lang="de-DE" dirty="0"/>
              <a:t> </a:t>
            </a:r>
            <a:r>
              <a:rPr lang="de-DE" dirty="0" err="1"/>
              <a:t>published</a:t>
            </a:r>
            <a:r>
              <a:rPr lang="de-DE" dirty="0"/>
              <a:t>? On a </a:t>
            </a:r>
            <a:r>
              <a:rPr lang="de-DE" dirty="0" err="1"/>
              <a:t>regular</a:t>
            </a:r>
            <a:r>
              <a:rPr lang="de-DE" dirty="0"/>
              <a:t> </a:t>
            </a:r>
            <a:r>
              <a:rPr lang="de-DE" dirty="0" err="1"/>
              <a:t>basis</a:t>
            </a:r>
            <a:r>
              <a:rPr lang="de-DE" dirty="0"/>
              <a:t>?</a:t>
            </a:r>
          </a:p>
          <a:p>
            <a:pPr lvl="1"/>
            <a:r>
              <a:rPr lang="de-DE" dirty="0" err="1"/>
              <a:t>Is</a:t>
            </a:r>
            <a:r>
              <a:rPr lang="de-DE" dirty="0"/>
              <a:t> </a:t>
            </a:r>
            <a:r>
              <a:rPr lang="de-DE" dirty="0" err="1"/>
              <a:t>there</a:t>
            </a:r>
            <a:r>
              <a:rPr lang="de-DE" dirty="0"/>
              <a:t> </a:t>
            </a:r>
            <a:r>
              <a:rPr lang="de-DE" dirty="0" err="1"/>
              <a:t>any</a:t>
            </a:r>
            <a:r>
              <a:rPr lang="de-DE" dirty="0"/>
              <a:t> </a:t>
            </a:r>
            <a:r>
              <a:rPr lang="de-DE" dirty="0" err="1"/>
              <a:t>network</a:t>
            </a:r>
            <a:r>
              <a:rPr lang="de-DE" dirty="0"/>
              <a:t> </a:t>
            </a:r>
            <a:r>
              <a:rPr lang="de-DE" dirty="0" err="1"/>
              <a:t>communication</a:t>
            </a:r>
            <a:r>
              <a:rPr lang="de-DE" dirty="0"/>
              <a:t>?</a:t>
            </a:r>
          </a:p>
          <a:p>
            <a:pPr lvl="1"/>
            <a:r>
              <a:rPr lang="de-DE" dirty="0" err="1"/>
              <a:t>Is</a:t>
            </a:r>
            <a:r>
              <a:rPr lang="de-DE" dirty="0"/>
              <a:t> </a:t>
            </a:r>
            <a:r>
              <a:rPr lang="de-DE" dirty="0" err="1"/>
              <a:t>there</a:t>
            </a:r>
            <a:r>
              <a:rPr lang="de-DE" dirty="0"/>
              <a:t> an </a:t>
            </a:r>
            <a:r>
              <a:rPr lang="de-DE" dirty="0" err="1"/>
              <a:t>annual</a:t>
            </a:r>
            <a:r>
              <a:rPr lang="de-DE" dirty="0"/>
              <a:t> </a:t>
            </a:r>
            <a:r>
              <a:rPr lang="de-DE" dirty="0" err="1"/>
              <a:t>report</a:t>
            </a:r>
            <a:r>
              <a:rPr lang="de-DE" dirty="0"/>
              <a:t> </a:t>
            </a:r>
            <a:r>
              <a:rPr lang="de-DE" dirty="0" err="1"/>
              <a:t>including</a:t>
            </a:r>
            <a:r>
              <a:rPr lang="de-DE" dirty="0"/>
              <a:t> a </a:t>
            </a:r>
            <a:r>
              <a:rPr lang="de-DE" dirty="0" err="1"/>
              <a:t>summary</a:t>
            </a:r>
            <a:r>
              <a:rPr lang="de-DE" dirty="0"/>
              <a:t> </a:t>
            </a:r>
            <a:r>
              <a:rPr lang="de-DE" dirty="0" err="1"/>
              <a:t>of</a:t>
            </a:r>
            <a:r>
              <a:rPr lang="de-DE" dirty="0"/>
              <a:t> programme </a:t>
            </a:r>
            <a:r>
              <a:rPr lang="de-DE" dirty="0" err="1"/>
              <a:t>activities</a:t>
            </a:r>
            <a:r>
              <a:rPr lang="de-DE" dirty="0"/>
              <a:t>?</a:t>
            </a:r>
          </a:p>
          <a:p>
            <a:pPr lvl="1"/>
            <a:endParaRPr lang="de-DE" dirty="0"/>
          </a:p>
          <a:p>
            <a:endParaRPr lang="de-DE" dirty="0"/>
          </a:p>
        </p:txBody>
      </p:sp>
      <p:sp>
        <p:nvSpPr>
          <p:cNvPr id="4" name="Datumsplatzhalter 3">
            <a:extLst>
              <a:ext uri="{FF2B5EF4-FFF2-40B4-BE49-F238E27FC236}">
                <a16:creationId xmlns:a16="http://schemas.microsoft.com/office/drawing/2014/main" xmlns="" id="{D7D6FE55-E229-1F4C-AA4E-79A1940C3246}"/>
              </a:ext>
            </a:extLst>
          </p:cNvPr>
          <p:cNvSpPr>
            <a:spLocks noGrp="1"/>
          </p:cNvSpPr>
          <p:nvPr>
            <p:ph type="dt" sz="half" idx="10"/>
          </p:nvPr>
        </p:nvSpPr>
        <p:spPr/>
        <p:txBody>
          <a:bodyPr/>
          <a:lstStyle/>
          <a:p>
            <a:fld id="{E580A1E1-AE40-B745-B0C9-C47B836B97BE}" type="datetime1">
              <a:rPr lang="de-DE" smtClean="0"/>
              <a:t>17.09.2018</a:t>
            </a:fld>
            <a:endParaRPr lang="de-DE"/>
          </a:p>
        </p:txBody>
      </p:sp>
      <p:sp>
        <p:nvSpPr>
          <p:cNvPr id="5" name="Fußzeilenplatzhalter 4">
            <a:extLst>
              <a:ext uri="{FF2B5EF4-FFF2-40B4-BE49-F238E27FC236}">
                <a16:creationId xmlns:a16="http://schemas.microsoft.com/office/drawing/2014/main" xmlns="" id="{43271E32-6300-6246-9AFC-1D1CAEB291BD}"/>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806C04CD-FB72-CA43-B555-0F4C7800E503}"/>
              </a:ext>
            </a:extLst>
          </p:cNvPr>
          <p:cNvSpPr>
            <a:spLocks noGrp="1"/>
          </p:cNvSpPr>
          <p:nvPr>
            <p:ph type="sldNum" sz="quarter" idx="12"/>
          </p:nvPr>
        </p:nvSpPr>
        <p:spPr/>
        <p:txBody>
          <a:bodyPr/>
          <a:lstStyle/>
          <a:p>
            <a:fld id="{93BC7EB4-ADAF-3D45-8E3E-A06BACF5AB1C}" type="slidenum">
              <a:rPr lang="de-DE" smtClean="0"/>
              <a:t>103</a:t>
            </a:fld>
            <a:endParaRPr lang="de-DE"/>
          </a:p>
        </p:txBody>
      </p:sp>
      <p:pic>
        <p:nvPicPr>
          <p:cNvPr id="7" name="Picture 3" descr="page1image560">
            <a:extLst>
              <a:ext uri="{FF2B5EF4-FFF2-40B4-BE49-F238E27FC236}">
                <a16:creationId xmlns:a16="http://schemas.microsoft.com/office/drawing/2014/main" xmlns="" id="{143E0C2E-C527-B34C-9047-B9B64A3EF6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02519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A05AA69-3558-C642-9989-8A8329C8E2BD}"/>
              </a:ext>
            </a:extLst>
          </p:cNvPr>
          <p:cNvSpPr>
            <a:spLocks noGrp="1"/>
          </p:cNvSpPr>
          <p:nvPr>
            <p:ph type="title"/>
          </p:nvPr>
        </p:nvSpPr>
        <p:spPr>
          <a:xfrm>
            <a:off x="838200" y="365125"/>
            <a:ext cx="10515600" cy="1881686"/>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5: Quality Assurance </a:t>
            </a:r>
            <a:r>
              <a:rPr lang="de-DE" sz="2800" dirty="0" err="1"/>
              <a:t>and</a:t>
            </a:r>
            <a:r>
              <a:rPr lang="de-DE" sz="2800" dirty="0"/>
              <a:t> </a:t>
            </a:r>
            <a:r>
              <a:rPr lang="de-DE" sz="2800" dirty="0" err="1"/>
              <a:t>Documentation</a:t>
            </a:r>
            <a:r>
              <a:rPr lang="de-DE" sz="2800" dirty="0"/>
              <a:t> (This </a:t>
            </a:r>
            <a:r>
              <a:rPr lang="de-DE" sz="2800" dirty="0" err="1"/>
              <a:t>chapter</a:t>
            </a:r>
            <a:r>
              <a:rPr lang="de-DE" sz="2800" dirty="0"/>
              <a:t> </a:t>
            </a:r>
            <a:r>
              <a:rPr lang="de-DE" sz="2800" dirty="0" err="1"/>
              <a:t>is</a:t>
            </a:r>
            <a:r>
              <a:rPr lang="de-DE" sz="2800" dirty="0"/>
              <a:t/>
            </a:r>
            <a:br>
              <a:rPr lang="de-DE" sz="2800" dirty="0"/>
            </a:b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B4717A59-8D1C-B042-929A-16E47961581F}"/>
              </a:ext>
            </a:extLst>
          </p:cNvPr>
          <p:cNvSpPr>
            <a:spLocks noGrp="1"/>
          </p:cNvSpPr>
          <p:nvPr>
            <p:ph idx="1"/>
          </p:nvPr>
        </p:nvSpPr>
        <p:spPr>
          <a:xfrm>
            <a:off x="838200" y="2246811"/>
            <a:ext cx="10515600" cy="3930152"/>
          </a:xfrm>
        </p:spPr>
        <p:txBody>
          <a:bodyPr/>
          <a:lstStyle/>
          <a:p>
            <a:pPr marL="0" indent="0">
              <a:buNone/>
            </a:pPr>
            <a:endParaRPr lang="de-DE" sz="2400" b="1" dirty="0"/>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a:t>The HEI </a:t>
            </a:r>
            <a:r>
              <a:rPr lang="de-DE" sz="2400" dirty="0" err="1"/>
              <a:t>regularly</a:t>
            </a:r>
            <a:r>
              <a:rPr lang="de-DE" sz="2400" dirty="0"/>
              <a:t> </a:t>
            </a:r>
            <a:r>
              <a:rPr lang="de-DE" sz="2400" dirty="0" err="1"/>
              <a:t>publishes</a:t>
            </a:r>
            <a:r>
              <a:rPr lang="de-DE" sz="2400" dirty="0"/>
              <a:t> </a:t>
            </a:r>
            <a:r>
              <a:rPr lang="de-DE" sz="2400" dirty="0" err="1"/>
              <a:t>current</a:t>
            </a:r>
            <a:r>
              <a:rPr lang="de-DE" sz="2400" dirty="0"/>
              <a:t> </a:t>
            </a:r>
            <a:r>
              <a:rPr lang="de-DE" sz="2400" dirty="0" err="1"/>
              <a:t>news</a:t>
            </a:r>
            <a:r>
              <a:rPr lang="de-DE" sz="2400" dirty="0"/>
              <a:t> </a:t>
            </a:r>
            <a:r>
              <a:rPr lang="de-DE" sz="2400" dirty="0" err="1"/>
              <a:t>and</a:t>
            </a:r>
            <a:r>
              <a:rPr lang="de-DE" sz="2400" dirty="0"/>
              <a:t> </a:t>
            </a:r>
            <a:r>
              <a:rPr lang="de-DE" sz="2400" dirty="0" err="1"/>
              <a:t>information</a:t>
            </a:r>
            <a:r>
              <a:rPr lang="de-DE" sz="2400" dirty="0"/>
              <a:t> – </a:t>
            </a:r>
            <a:r>
              <a:rPr lang="de-DE" sz="2400" dirty="0" err="1"/>
              <a:t>both</a:t>
            </a:r>
            <a:r>
              <a:rPr lang="de-DE" sz="2400" dirty="0"/>
              <a:t> quantitative </a:t>
            </a:r>
            <a:r>
              <a:rPr lang="de-DE" sz="2400" dirty="0" err="1"/>
              <a:t>and</a:t>
            </a:r>
            <a:r>
              <a:rPr lang="de-DE" sz="2400" dirty="0"/>
              <a:t> qualitative – </a:t>
            </a:r>
            <a:r>
              <a:rPr lang="de-DE" sz="2400" dirty="0" err="1"/>
              <a:t>about</a:t>
            </a:r>
            <a:r>
              <a:rPr lang="de-DE" sz="2400" dirty="0"/>
              <a:t> </a:t>
            </a:r>
            <a:r>
              <a:rPr lang="de-DE" sz="2400" dirty="0" err="1"/>
              <a:t>the</a:t>
            </a:r>
            <a:r>
              <a:rPr lang="de-DE" sz="2400" dirty="0"/>
              <a:t> </a:t>
            </a:r>
            <a:r>
              <a:rPr lang="de-DE" sz="2400" dirty="0" err="1"/>
              <a:t>study</a:t>
            </a:r>
            <a:r>
              <a:rPr lang="de-DE" sz="2400" dirty="0"/>
              <a:t> programme.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a:t>Press </a:t>
            </a:r>
            <a:r>
              <a:rPr lang="de-DE" sz="2400" dirty="0" err="1"/>
              <a:t>relations</a:t>
            </a:r>
            <a:r>
              <a:rPr lang="de-DE" sz="2400" dirty="0"/>
              <a:t> </a:t>
            </a:r>
            <a:r>
              <a:rPr lang="de-DE" sz="2400" dirty="0" err="1"/>
              <a:t>and</a:t>
            </a:r>
            <a:r>
              <a:rPr lang="de-DE" sz="2400" dirty="0"/>
              <a:t> </a:t>
            </a:r>
            <a:r>
              <a:rPr lang="de-DE" sz="2400" dirty="0" err="1"/>
              <a:t>network</a:t>
            </a:r>
            <a:r>
              <a:rPr lang="de-DE" sz="2400" dirty="0"/>
              <a:t> </a:t>
            </a:r>
            <a:r>
              <a:rPr lang="de-DE" sz="2400" dirty="0" err="1"/>
              <a:t>communication</a:t>
            </a:r>
            <a:r>
              <a:rPr lang="de-DE" sz="2400" dirty="0"/>
              <a:t> </a:t>
            </a:r>
            <a:r>
              <a:rPr lang="de-DE" sz="2400" dirty="0" err="1"/>
              <a:t>are</a:t>
            </a:r>
            <a:r>
              <a:rPr lang="de-DE" sz="2400" dirty="0"/>
              <a:t> </a:t>
            </a:r>
            <a:r>
              <a:rPr lang="de-DE" sz="2400" dirty="0" err="1"/>
              <a:t>actively</a:t>
            </a:r>
            <a:r>
              <a:rPr lang="de-DE" sz="2400" dirty="0"/>
              <a:t> </a:t>
            </a:r>
            <a:r>
              <a:rPr lang="de-DE" sz="2400" dirty="0" err="1"/>
              <a:t>maintained</a:t>
            </a:r>
            <a:r>
              <a:rPr lang="de-DE" sz="2400" dirty="0"/>
              <a:t>. In </a:t>
            </a:r>
            <a:r>
              <a:rPr lang="de-DE" sz="2400" dirty="0" err="1"/>
              <a:t>its</a:t>
            </a:r>
            <a:r>
              <a:rPr lang="de-DE" sz="2400" dirty="0"/>
              <a:t> </a:t>
            </a:r>
            <a:r>
              <a:rPr lang="de-DE" sz="2400" dirty="0" err="1"/>
              <a:t>annual</a:t>
            </a:r>
            <a:r>
              <a:rPr lang="de-DE" sz="2400" dirty="0"/>
              <a:t> </a:t>
            </a:r>
            <a:r>
              <a:rPr lang="de-DE" sz="2400" dirty="0" err="1"/>
              <a:t>report</a:t>
            </a:r>
            <a:r>
              <a:rPr lang="de-DE" sz="2400" dirty="0"/>
              <a:t> </a:t>
            </a:r>
            <a:r>
              <a:rPr lang="de-DE" sz="2400" dirty="0" err="1"/>
              <a:t>the</a:t>
            </a:r>
            <a:r>
              <a:rPr lang="de-DE" sz="2400" dirty="0"/>
              <a:t> HEI </a:t>
            </a:r>
            <a:r>
              <a:rPr lang="de-DE" sz="2400" dirty="0" err="1"/>
              <a:t>presents</a:t>
            </a:r>
            <a:r>
              <a:rPr lang="de-DE" sz="2400" dirty="0"/>
              <a:t> a </a:t>
            </a:r>
            <a:r>
              <a:rPr lang="de-DE" sz="2400" dirty="0" err="1"/>
              <a:t>summary</a:t>
            </a:r>
            <a:r>
              <a:rPr lang="de-DE" sz="2400" dirty="0"/>
              <a:t> </a:t>
            </a:r>
            <a:r>
              <a:rPr lang="de-DE" sz="2400" dirty="0" err="1"/>
              <a:t>of</a:t>
            </a:r>
            <a:r>
              <a:rPr lang="de-DE" sz="2400" dirty="0"/>
              <a:t> </a:t>
            </a:r>
            <a:r>
              <a:rPr lang="de-DE" sz="2400" dirty="0" err="1"/>
              <a:t>the</a:t>
            </a:r>
            <a:r>
              <a:rPr lang="de-DE" sz="2400" dirty="0"/>
              <a:t> </a:t>
            </a:r>
            <a:r>
              <a:rPr lang="de-DE" sz="2400" dirty="0" err="1"/>
              <a:t>activities</a:t>
            </a:r>
            <a:r>
              <a:rPr lang="de-DE" sz="2400" dirty="0"/>
              <a:t> </a:t>
            </a:r>
            <a:r>
              <a:rPr lang="de-DE" sz="2400" dirty="0" err="1"/>
              <a:t>of</a:t>
            </a:r>
            <a:r>
              <a:rPr lang="de-DE" sz="2400" dirty="0"/>
              <a:t> </a:t>
            </a:r>
            <a:r>
              <a:rPr lang="de-DE" sz="2400" dirty="0" err="1"/>
              <a:t>the</a:t>
            </a:r>
            <a:r>
              <a:rPr lang="de-DE" sz="2400" dirty="0"/>
              <a:t> </a:t>
            </a:r>
            <a:r>
              <a:rPr lang="de-DE" sz="2400" dirty="0" err="1"/>
              <a:t>academic</a:t>
            </a:r>
            <a:r>
              <a:rPr lang="de-DE" sz="2400" dirty="0"/>
              <a:t> </a:t>
            </a:r>
            <a:r>
              <a:rPr lang="de-DE" sz="2400" dirty="0" err="1"/>
              <a:t>year</a:t>
            </a:r>
            <a:r>
              <a:rPr lang="de-DE" sz="2400" dirty="0"/>
              <a:t>. </a:t>
            </a:r>
          </a:p>
          <a:p>
            <a:endParaRPr lang="de-DE" dirty="0"/>
          </a:p>
        </p:txBody>
      </p:sp>
      <p:sp>
        <p:nvSpPr>
          <p:cNvPr id="4" name="Datumsplatzhalter 3">
            <a:extLst>
              <a:ext uri="{FF2B5EF4-FFF2-40B4-BE49-F238E27FC236}">
                <a16:creationId xmlns:a16="http://schemas.microsoft.com/office/drawing/2014/main" xmlns="" id="{D1C6BAA2-7DBD-7B4C-AA63-1931D94A3744}"/>
              </a:ext>
            </a:extLst>
          </p:cNvPr>
          <p:cNvSpPr>
            <a:spLocks noGrp="1"/>
          </p:cNvSpPr>
          <p:nvPr>
            <p:ph type="dt" sz="half" idx="10"/>
          </p:nvPr>
        </p:nvSpPr>
        <p:spPr/>
        <p:txBody>
          <a:bodyPr/>
          <a:lstStyle/>
          <a:p>
            <a:fld id="{C1E2F926-F3B9-574C-BA38-0F47A1E49309}" type="datetime1">
              <a:rPr lang="de-DE" smtClean="0"/>
              <a:t>17.09.2018</a:t>
            </a:fld>
            <a:endParaRPr lang="de-DE"/>
          </a:p>
        </p:txBody>
      </p:sp>
      <p:sp>
        <p:nvSpPr>
          <p:cNvPr id="5" name="Fußzeilenplatzhalter 4">
            <a:extLst>
              <a:ext uri="{FF2B5EF4-FFF2-40B4-BE49-F238E27FC236}">
                <a16:creationId xmlns:a16="http://schemas.microsoft.com/office/drawing/2014/main" xmlns="" id="{D7D0788D-F920-D245-9C1E-9911819CE146}"/>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7025302D-71E6-9848-B1C6-3D2F14F02385}"/>
              </a:ext>
            </a:extLst>
          </p:cNvPr>
          <p:cNvSpPr>
            <a:spLocks noGrp="1"/>
          </p:cNvSpPr>
          <p:nvPr>
            <p:ph type="sldNum" sz="quarter" idx="12"/>
          </p:nvPr>
        </p:nvSpPr>
        <p:spPr/>
        <p:txBody>
          <a:bodyPr/>
          <a:lstStyle/>
          <a:p>
            <a:fld id="{93BC7EB4-ADAF-3D45-8E3E-A06BACF5AB1C}" type="slidenum">
              <a:rPr lang="de-DE" smtClean="0"/>
              <a:t>104</a:t>
            </a:fld>
            <a:endParaRPr lang="de-DE"/>
          </a:p>
        </p:txBody>
      </p:sp>
      <p:pic>
        <p:nvPicPr>
          <p:cNvPr id="7" name="Picture 3" descr="page1image560">
            <a:extLst>
              <a:ext uri="{FF2B5EF4-FFF2-40B4-BE49-F238E27FC236}">
                <a16:creationId xmlns:a16="http://schemas.microsoft.com/office/drawing/2014/main" xmlns="" id="{0B364310-6244-1948-9259-5FC0C09FE4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2175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3352266-5946-6B45-89DD-C89042C2ACF3}"/>
              </a:ext>
            </a:extLst>
          </p:cNvPr>
          <p:cNvSpPr>
            <a:spLocks noGrp="1"/>
          </p:cNvSpPr>
          <p:nvPr>
            <p:ph type="title"/>
          </p:nvPr>
        </p:nvSpPr>
        <p:spPr/>
        <p:txBody>
          <a:bodyPr>
            <a:noAutofit/>
          </a:bodyPr>
          <a:lstStyle/>
          <a:p>
            <a:r>
              <a:rPr lang="de-DE" sz="2800" dirty="0" err="1"/>
              <a:t>Finally</a:t>
            </a:r>
            <a:r>
              <a:rPr lang="de-DE" sz="2800" dirty="0"/>
              <a:t>: The (happy?) end </a:t>
            </a:r>
            <a:r>
              <a:rPr lang="de-DE" sz="2800" dirty="0" err="1"/>
              <a:t>of</a:t>
            </a:r>
            <a:r>
              <a:rPr lang="de-DE" sz="2800" dirty="0"/>
              <a:t/>
            </a:r>
            <a:br>
              <a:rPr lang="de-DE" sz="2800" dirty="0"/>
            </a:br>
            <a:r>
              <a:rPr lang="de-DE" sz="2800" dirty="0"/>
              <a:t/>
            </a:r>
            <a:br>
              <a:rPr lang="de-DE" sz="2800" dirty="0"/>
            </a:br>
            <a:r>
              <a:rPr lang="de-DE" sz="2800" dirty="0"/>
              <a:t>FIBAA Assessment Guide </a:t>
            </a:r>
            <a:r>
              <a:rPr lang="de-DE" sz="2800" dirty="0" err="1"/>
              <a:t>for</a:t>
            </a:r>
            <a:r>
              <a:rPr lang="de-DE" sz="2800" dirty="0"/>
              <a:t> </a:t>
            </a:r>
            <a:r>
              <a:rPr lang="de-DE" sz="2800" dirty="0" err="1"/>
              <a:t>the</a:t>
            </a:r>
            <a:r>
              <a:rPr lang="de-DE" sz="2800" dirty="0"/>
              <a:t> accreditation </a:t>
            </a:r>
            <a:r>
              <a:rPr lang="de-DE" sz="2800" dirty="0" err="1"/>
              <a:t>of</a:t>
            </a:r>
            <a:r>
              <a:rPr lang="de-DE" sz="2800" dirty="0"/>
              <a:t> Programmes in </a:t>
            </a:r>
            <a:br>
              <a:rPr lang="de-DE" sz="2800" dirty="0"/>
            </a:br>
            <a:r>
              <a:rPr lang="de-DE" sz="2800" dirty="0"/>
              <a:t>Management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p>
        </p:txBody>
      </p:sp>
      <p:sp>
        <p:nvSpPr>
          <p:cNvPr id="3" name="Inhaltsplatzhalter 2">
            <a:extLst>
              <a:ext uri="{FF2B5EF4-FFF2-40B4-BE49-F238E27FC236}">
                <a16:creationId xmlns:a16="http://schemas.microsoft.com/office/drawing/2014/main" xmlns="" id="{4AD55E27-1E6E-924E-BDEA-E8C24F61FA6F}"/>
              </a:ext>
            </a:extLst>
          </p:cNvPr>
          <p:cNvSpPr>
            <a:spLocks noGrp="1"/>
          </p:cNvSpPr>
          <p:nvPr>
            <p:ph idx="1"/>
          </p:nvPr>
        </p:nvSpPr>
        <p:spPr/>
        <p:txBody>
          <a:bodyPr/>
          <a:lstStyle/>
          <a:p>
            <a:endParaRPr lang="de-DE" dirty="0"/>
          </a:p>
          <a:p>
            <a:pPr marL="0" indent="0">
              <a:buNone/>
            </a:pPr>
            <a:r>
              <a:rPr lang="de-DE" sz="3200" dirty="0"/>
              <a:t>                </a:t>
            </a:r>
            <a:r>
              <a:rPr lang="de-DE" sz="3200" dirty="0" err="1"/>
              <a:t>Thank</a:t>
            </a:r>
            <a:r>
              <a:rPr lang="de-DE" sz="3200" dirty="0"/>
              <a:t> </a:t>
            </a:r>
            <a:r>
              <a:rPr lang="de-DE" sz="3200" dirty="0" err="1"/>
              <a:t>you</a:t>
            </a:r>
            <a:r>
              <a:rPr lang="de-DE" sz="3200" dirty="0"/>
              <a:t> </a:t>
            </a:r>
            <a:r>
              <a:rPr lang="de-DE" sz="3200" dirty="0" err="1"/>
              <a:t>for</a:t>
            </a:r>
            <a:r>
              <a:rPr lang="de-DE" sz="3200" dirty="0"/>
              <a:t> </a:t>
            </a:r>
            <a:r>
              <a:rPr lang="de-DE" sz="3200" dirty="0" err="1"/>
              <a:t>your</a:t>
            </a:r>
            <a:r>
              <a:rPr lang="de-DE" sz="3200" dirty="0"/>
              <a:t> </a:t>
            </a:r>
            <a:r>
              <a:rPr lang="de-DE" sz="3200" dirty="0" err="1"/>
              <a:t>interest</a:t>
            </a:r>
            <a:r>
              <a:rPr lang="de-DE" sz="3200" dirty="0"/>
              <a:t> </a:t>
            </a:r>
            <a:r>
              <a:rPr lang="de-DE" sz="3200" dirty="0" err="1"/>
              <a:t>and</a:t>
            </a:r>
            <a:r>
              <a:rPr lang="de-DE" sz="3200" dirty="0"/>
              <a:t> </a:t>
            </a:r>
            <a:r>
              <a:rPr lang="de-DE" sz="3200" dirty="0" err="1"/>
              <a:t>attention</a:t>
            </a:r>
            <a:r>
              <a:rPr lang="en-US" altLang="de-DE" sz="3200" dirty="0">
                <a:ea typeface="ＭＳ Ｐゴシック" panose="020B0600070205080204" pitchFamily="34" charset="-128"/>
              </a:rPr>
              <a:t> </a:t>
            </a:r>
            <a:r>
              <a:rPr lang="en-US" altLang="de-DE" sz="3200" dirty="0">
                <a:ea typeface="ＭＳ Ｐゴシック" panose="020B0600070205080204" pitchFamily="34" charset="-128"/>
                <a:sym typeface="Wingdings" pitchFamily="2" charset="2"/>
              </a:rPr>
              <a:t></a:t>
            </a:r>
          </a:p>
          <a:p>
            <a:pPr marL="0" indent="0">
              <a:buNone/>
            </a:pPr>
            <a:endParaRPr lang="en-US" sz="3200" dirty="0">
              <a:ea typeface="ＭＳ Ｐゴシック" panose="020B0600070205080204" pitchFamily="34" charset="-128"/>
              <a:sym typeface="Wingdings" pitchFamily="2" charset="2"/>
            </a:endParaRPr>
          </a:p>
          <a:p>
            <a:pPr marL="0" indent="0">
              <a:buNone/>
            </a:pPr>
            <a:endParaRPr lang="de-DE" sz="3200" dirty="0"/>
          </a:p>
          <a:p>
            <a:pPr lvl="1" algn="ctr" defTabSz="912813">
              <a:buNone/>
            </a:pPr>
            <a:r>
              <a:rPr lang="en-US" altLang="de-DE" sz="2800" dirty="0">
                <a:ea typeface="ＭＳ Ｐゴシック" panose="020B0600070205080204" pitchFamily="34" charset="-128"/>
                <a:sym typeface="Wingdings" pitchFamily="2" charset="2"/>
              </a:rPr>
              <a:t>FIBAA Consult</a:t>
            </a:r>
          </a:p>
          <a:p>
            <a:pPr lvl="1" algn="ctr" defTabSz="912813">
              <a:buNone/>
            </a:pPr>
            <a:r>
              <a:rPr lang="en-US" altLang="de-DE" sz="2800" dirty="0">
                <a:ea typeface="ＭＳ Ｐゴシック" panose="020B0600070205080204" pitchFamily="34" charset="-128"/>
                <a:sym typeface="Wingdings" pitchFamily="2" charset="2"/>
              </a:rPr>
              <a:t>Dr. Heinz-Ulrich Schmidt</a:t>
            </a:r>
          </a:p>
          <a:p>
            <a:pPr lvl="1" algn="ctr" defTabSz="912813">
              <a:buNone/>
            </a:pPr>
            <a:r>
              <a:rPr lang="en-US" altLang="de-DE" sz="2800" dirty="0" err="1">
                <a:ea typeface="ＭＳ Ｐゴシック" panose="020B0600070205080204" pitchFamily="34" charset="-128"/>
                <a:sym typeface="Wingdings" pitchFamily="2" charset="2"/>
              </a:rPr>
              <a:t>Schmidt@fibaa.org</a:t>
            </a:r>
            <a:endParaRPr lang="en-US" altLang="de-DE" sz="2800" dirty="0">
              <a:ea typeface="ＭＳ Ｐゴシック" panose="020B0600070205080204" pitchFamily="34" charset="-128"/>
              <a:sym typeface="Wingdings" pitchFamily="2" charset="2"/>
            </a:endParaRPr>
          </a:p>
        </p:txBody>
      </p:sp>
      <p:sp>
        <p:nvSpPr>
          <p:cNvPr id="4" name="Datumsplatzhalter 3">
            <a:extLst>
              <a:ext uri="{FF2B5EF4-FFF2-40B4-BE49-F238E27FC236}">
                <a16:creationId xmlns:a16="http://schemas.microsoft.com/office/drawing/2014/main" xmlns="" id="{C5E3A3FC-5E37-184D-A2CF-74B1F514AE02}"/>
              </a:ext>
            </a:extLst>
          </p:cNvPr>
          <p:cNvSpPr>
            <a:spLocks noGrp="1"/>
          </p:cNvSpPr>
          <p:nvPr>
            <p:ph type="dt" sz="half" idx="10"/>
          </p:nvPr>
        </p:nvSpPr>
        <p:spPr/>
        <p:txBody>
          <a:bodyPr/>
          <a:lstStyle/>
          <a:p>
            <a:fld id="{867E0219-C68B-3E49-B3C3-E48A04D6EE4D}" type="datetime1">
              <a:rPr lang="de-DE" smtClean="0"/>
              <a:t>17.09.2018</a:t>
            </a:fld>
            <a:endParaRPr lang="de-DE"/>
          </a:p>
        </p:txBody>
      </p:sp>
      <p:sp>
        <p:nvSpPr>
          <p:cNvPr id="5" name="Fußzeilenplatzhalter 4">
            <a:extLst>
              <a:ext uri="{FF2B5EF4-FFF2-40B4-BE49-F238E27FC236}">
                <a16:creationId xmlns:a16="http://schemas.microsoft.com/office/drawing/2014/main" xmlns="" id="{DF1B4DEC-11CD-1A4D-A93D-7128D59D8D6D}"/>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43312975-AD84-EC41-9DD7-0C924434F476}"/>
              </a:ext>
            </a:extLst>
          </p:cNvPr>
          <p:cNvSpPr>
            <a:spLocks noGrp="1"/>
          </p:cNvSpPr>
          <p:nvPr>
            <p:ph type="sldNum" sz="quarter" idx="12"/>
          </p:nvPr>
        </p:nvSpPr>
        <p:spPr/>
        <p:txBody>
          <a:bodyPr/>
          <a:lstStyle/>
          <a:p>
            <a:fld id="{93BC7EB4-ADAF-3D45-8E3E-A06BACF5AB1C}" type="slidenum">
              <a:rPr lang="de-DE" smtClean="0"/>
              <a:t>105</a:t>
            </a:fld>
            <a:endParaRPr lang="de-DE"/>
          </a:p>
        </p:txBody>
      </p:sp>
      <p:pic>
        <p:nvPicPr>
          <p:cNvPr id="7" name="Picture 3" descr="page1image560">
            <a:extLst>
              <a:ext uri="{FF2B5EF4-FFF2-40B4-BE49-F238E27FC236}">
                <a16:creationId xmlns:a16="http://schemas.microsoft.com/office/drawing/2014/main" xmlns="" id="{06630CB6-91C1-8145-AD16-387B4E5FB5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715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D302B16-CBAC-224A-95E8-BE0E49EE4739}"/>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 in Manage-</a:t>
            </a:r>
            <a:br>
              <a:rPr lang="de-DE" sz="2800" dirty="0"/>
            </a:br>
            <a:r>
              <a:rPr lang="de-DE" sz="2800" dirty="0" err="1"/>
              <a:t>ment</a:t>
            </a:r>
            <a:r>
              <a:rPr lang="de-DE" sz="2800" dirty="0"/>
              <a: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br>
              <a:rPr lang="de-DE" sz="2800" dirty="0"/>
            </a:br>
            <a:r>
              <a:rPr lang="de-DE" sz="2800" dirty="0"/>
              <a:t>Chapter 1: </a:t>
            </a:r>
            <a:r>
              <a:rPr lang="de-DE" sz="2800" dirty="0" err="1"/>
              <a:t>Objectives</a:t>
            </a:r>
            <a:r>
              <a:rPr lang="de-DE" sz="2800" dirty="0"/>
              <a:t> (</a:t>
            </a:r>
            <a:r>
              <a:rPr lang="de-DE" sz="2800" dirty="0" err="1"/>
              <a:t>Which</a:t>
            </a:r>
            <a:r>
              <a:rPr lang="de-DE" sz="2800" dirty="0"/>
              <a:t> </a:t>
            </a:r>
            <a:r>
              <a:rPr lang="de-DE" sz="2800" dirty="0" err="1"/>
              <a:t>and</a:t>
            </a:r>
            <a:r>
              <a:rPr lang="de-DE" sz="2800" dirty="0"/>
              <a:t> </a:t>
            </a:r>
            <a:r>
              <a:rPr lang="de-DE" sz="2800" dirty="0" err="1"/>
              <a:t>why</a:t>
            </a:r>
            <a:r>
              <a:rPr lang="de-DE" sz="2800" dirty="0"/>
              <a:t>)</a:t>
            </a:r>
          </a:p>
        </p:txBody>
      </p:sp>
      <p:sp>
        <p:nvSpPr>
          <p:cNvPr id="3" name="Inhaltsplatzhalter 2">
            <a:extLst>
              <a:ext uri="{FF2B5EF4-FFF2-40B4-BE49-F238E27FC236}">
                <a16:creationId xmlns:a16="http://schemas.microsoft.com/office/drawing/2014/main" xmlns="" id="{0E4B43A7-63DA-014F-998F-2E7F5CB741A2}"/>
              </a:ext>
            </a:extLst>
          </p:cNvPr>
          <p:cNvSpPr>
            <a:spLocks noGrp="1"/>
          </p:cNvSpPr>
          <p:nvPr>
            <p:ph idx="1"/>
          </p:nvPr>
        </p:nvSpPr>
        <p:spPr/>
        <p:txBody>
          <a:bodyPr/>
          <a:lstStyle/>
          <a:p>
            <a:endParaRPr lang="de-DE" sz="2400" dirty="0"/>
          </a:p>
          <a:p>
            <a:r>
              <a:rPr lang="de-DE" sz="2400" dirty="0"/>
              <a:t>1.3.2 </a:t>
            </a:r>
            <a:r>
              <a:rPr lang="de-DE" sz="2400" dirty="0" err="1"/>
              <a:t>Positioning</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on </a:t>
            </a:r>
            <a:r>
              <a:rPr lang="de-DE" sz="2400" dirty="0" err="1"/>
              <a:t>the</a:t>
            </a:r>
            <a:r>
              <a:rPr lang="de-DE" sz="2400" dirty="0"/>
              <a:t> </a:t>
            </a:r>
            <a:r>
              <a:rPr lang="de-DE" sz="2400" dirty="0" err="1"/>
              <a:t>job</a:t>
            </a:r>
            <a:r>
              <a:rPr lang="de-DE" sz="2400" dirty="0"/>
              <a:t> </a:t>
            </a:r>
            <a:r>
              <a:rPr lang="de-DE" sz="2400" dirty="0" err="1"/>
              <a:t>market</a:t>
            </a:r>
            <a:r>
              <a:rPr lang="de-DE" sz="2400" dirty="0"/>
              <a:t> </a:t>
            </a:r>
            <a:r>
              <a:rPr lang="de-DE" sz="2400" dirty="0" err="1"/>
              <a:t>for</a:t>
            </a:r>
            <a:r>
              <a:rPr lang="de-DE" sz="2400" dirty="0"/>
              <a:t> </a:t>
            </a:r>
            <a:r>
              <a:rPr lang="de-DE" sz="2400" dirty="0" err="1"/>
              <a:t>graduates</a:t>
            </a:r>
            <a:r>
              <a:rPr lang="de-DE" sz="2400" dirty="0"/>
              <a:t> („</a:t>
            </a:r>
            <a:r>
              <a:rPr lang="de-DE" sz="2400" dirty="0" err="1"/>
              <a:t>Employability</a:t>
            </a:r>
            <a:r>
              <a:rPr lang="de-DE" sz="2400" dirty="0"/>
              <a:t>“) </a:t>
            </a:r>
          </a:p>
          <a:p>
            <a:pPr marL="0" indent="0">
              <a:buNone/>
            </a:pPr>
            <a:r>
              <a:rPr lang="de-DE" sz="2400" dirty="0"/>
              <a:t>	HEI: </a:t>
            </a:r>
            <a:r>
              <a:rPr lang="de-DE" sz="2400" dirty="0" err="1"/>
              <a:t>Please</a:t>
            </a:r>
            <a:r>
              <a:rPr lang="de-DE" sz="2400" dirty="0"/>
              <a:t>, </a:t>
            </a:r>
            <a:r>
              <a:rPr lang="de-DE" sz="2400" dirty="0" err="1"/>
              <a:t>elaborate</a:t>
            </a:r>
            <a:r>
              <a:rPr lang="de-DE" sz="2400" dirty="0"/>
              <a:t> in </a:t>
            </a:r>
            <a:r>
              <a:rPr lang="de-DE" sz="2400" dirty="0" err="1"/>
              <a:t>what</a:t>
            </a:r>
            <a:r>
              <a:rPr lang="de-DE" sz="2400" dirty="0"/>
              <a:t> </a:t>
            </a:r>
            <a:r>
              <a:rPr lang="de-DE" sz="2400" dirty="0" err="1"/>
              <a:t>way</a:t>
            </a:r>
            <a:r>
              <a:rPr lang="de-DE" sz="2400" dirty="0"/>
              <a:t> </a:t>
            </a:r>
            <a:r>
              <a:rPr lang="de-DE" sz="2400" dirty="0" err="1"/>
              <a:t>the</a:t>
            </a:r>
            <a:r>
              <a:rPr lang="de-DE" sz="2400" dirty="0"/>
              <a:t> programme’s </a:t>
            </a:r>
            <a:r>
              <a:rPr lang="de-DE" sz="2400" dirty="0" err="1"/>
              <a:t>qualification</a:t>
            </a:r>
            <a:r>
              <a:rPr lang="de-DE" sz="2400" dirty="0"/>
              <a:t> 	</a:t>
            </a:r>
            <a:r>
              <a:rPr lang="de-DE" sz="2400" dirty="0" err="1"/>
              <a:t>objectives</a:t>
            </a:r>
            <a:r>
              <a:rPr lang="de-DE" sz="2400" dirty="0"/>
              <a:t> </a:t>
            </a:r>
            <a:r>
              <a:rPr lang="de-DE" sz="2400" dirty="0" err="1"/>
              <a:t>enable</a:t>
            </a:r>
            <a:r>
              <a:rPr lang="de-DE" sz="2400" dirty="0"/>
              <a:t> </a:t>
            </a:r>
            <a:r>
              <a:rPr lang="de-DE" sz="2400" dirty="0" err="1"/>
              <a:t>the</a:t>
            </a:r>
            <a:r>
              <a:rPr lang="de-DE" sz="2400" dirty="0"/>
              <a:t> </a:t>
            </a:r>
            <a:r>
              <a:rPr lang="de-DE" sz="2400" dirty="0" err="1"/>
              <a:t>graduates</a:t>
            </a:r>
            <a:r>
              <a:rPr lang="de-DE" sz="2400" dirty="0"/>
              <a:t> </a:t>
            </a:r>
            <a:r>
              <a:rPr lang="de-DE" sz="2400" dirty="0" err="1"/>
              <a:t>to</a:t>
            </a:r>
            <a:r>
              <a:rPr lang="de-DE" sz="2400" dirty="0"/>
              <a:t> find </a:t>
            </a:r>
            <a:r>
              <a:rPr lang="de-DE" sz="2400" dirty="0" err="1"/>
              <a:t>employment</a:t>
            </a:r>
            <a:r>
              <a:rPr lang="de-DE" sz="2400" dirty="0"/>
              <a:t>.</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How</a:t>
            </a:r>
            <a:r>
              <a:rPr lang="de-DE" dirty="0"/>
              <a:t> </a:t>
            </a:r>
            <a:r>
              <a:rPr lang="de-DE" dirty="0" err="1"/>
              <a:t>and</a:t>
            </a:r>
            <a:r>
              <a:rPr lang="de-DE" dirty="0"/>
              <a:t> </a:t>
            </a:r>
            <a:r>
              <a:rPr lang="de-DE" dirty="0" err="1"/>
              <a:t>with</a:t>
            </a:r>
            <a:r>
              <a:rPr lang="de-DE" dirty="0"/>
              <a:t> </a:t>
            </a:r>
            <a:r>
              <a:rPr lang="de-DE" dirty="0" err="1"/>
              <a:t>which</a:t>
            </a:r>
            <a:r>
              <a:rPr lang="de-DE" dirty="0"/>
              <a:t> </a:t>
            </a:r>
            <a:r>
              <a:rPr lang="de-DE" dirty="0" err="1"/>
              <a:t>results</a:t>
            </a:r>
            <a:r>
              <a:rPr lang="de-DE" dirty="0"/>
              <a:t> </a:t>
            </a:r>
            <a:r>
              <a:rPr lang="de-DE" dirty="0" err="1"/>
              <a:t>did</a:t>
            </a:r>
            <a:r>
              <a:rPr lang="de-DE" dirty="0"/>
              <a:t> </a:t>
            </a:r>
            <a:r>
              <a:rPr lang="de-DE" dirty="0" err="1"/>
              <a:t>you</a:t>
            </a:r>
            <a:r>
              <a:rPr lang="de-DE" dirty="0"/>
              <a:t> analyse </a:t>
            </a:r>
            <a:r>
              <a:rPr lang="de-DE" dirty="0" err="1"/>
              <a:t>the</a:t>
            </a:r>
            <a:r>
              <a:rPr lang="de-DE" dirty="0"/>
              <a:t> </a:t>
            </a:r>
            <a:r>
              <a:rPr lang="de-DE" dirty="0" err="1"/>
              <a:t>jobmarket</a:t>
            </a:r>
            <a:r>
              <a:rPr lang="de-DE" dirty="0"/>
              <a:t>?</a:t>
            </a:r>
          </a:p>
          <a:p>
            <a:pPr lvl="1"/>
            <a:r>
              <a:rPr lang="de-DE" dirty="0" err="1"/>
              <a:t>How</a:t>
            </a:r>
            <a:r>
              <a:rPr lang="de-DE" dirty="0"/>
              <a:t> </a:t>
            </a:r>
            <a:r>
              <a:rPr lang="de-DE" dirty="0" err="1"/>
              <a:t>and</a:t>
            </a:r>
            <a:r>
              <a:rPr lang="de-DE" dirty="0"/>
              <a:t> </a:t>
            </a:r>
            <a:r>
              <a:rPr lang="de-DE" dirty="0" err="1"/>
              <a:t>what</a:t>
            </a:r>
            <a:r>
              <a:rPr lang="de-DE" dirty="0"/>
              <a:t> </a:t>
            </a:r>
            <a:r>
              <a:rPr lang="de-DE" dirty="0" err="1"/>
              <a:t>future</a:t>
            </a:r>
            <a:r>
              <a:rPr lang="de-DE" dirty="0"/>
              <a:t> </a:t>
            </a:r>
            <a:r>
              <a:rPr lang="de-DE" dirty="0" err="1"/>
              <a:t>fields</a:t>
            </a:r>
            <a:r>
              <a:rPr lang="de-DE" dirty="0"/>
              <a:t> </a:t>
            </a:r>
            <a:r>
              <a:rPr lang="de-DE" dirty="0" err="1"/>
              <a:t>of</a:t>
            </a:r>
            <a:r>
              <a:rPr lang="de-DE" dirty="0"/>
              <a:t> </a:t>
            </a:r>
            <a:r>
              <a:rPr lang="de-DE" dirty="0" err="1"/>
              <a:t>employment</a:t>
            </a:r>
            <a:r>
              <a:rPr lang="de-DE" dirty="0"/>
              <a:t> </a:t>
            </a:r>
            <a:r>
              <a:rPr lang="de-DE" dirty="0" err="1"/>
              <a:t>of</a:t>
            </a:r>
            <a:r>
              <a:rPr lang="de-DE" dirty="0"/>
              <a:t> </a:t>
            </a:r>
            <a:r>
              <a:rPr lang="de-DE" dirty="0" err="1"/>
              <a:t>the</a:t>
            </a:r>
            <a:r>
              <a:rPr lang="de-DE" dirty="0"/>
              <a:t> </a:t>
            </a:r>
            <a:r>
              <a:rPr lang="de-DE" dirty="0" err="1"/>
              <a:t>graduates</a:t>
            </a:r>
            <a:r>
              <a:rPr lang="de-DE" dirty="0"/>
              <a:t> </a:t>
            </a:r>
            <a:r>
              <a:rPr lang="de-DE" dirty="0" err="1"/>
              <a:t>did</a:t>
            </a:r>
            <a:r>
              <a:rPr lang="de-DE" dirty="0"/>
              <a:t> </a:t>
            </a:r>
            <a:r>
              <a:rPr lang="de-DE" dirty="0" err="1"/>
              <a:t>you</a:t>
            </a:r>
            <a:r>
              <a:rPr lang="de-DE" dirty="0"/>
              <a:t> </a:t>
            </a:r>
            <a:r>
              <a:rPr lang="de-DE" dirty="0" err="1"/>
              <a:t>identify</a:t>
            </a:r>
            <a:r>
              <a:rPr lang="de-DE" dirty="0"/>
              <a:t>?</a:t>
            </a:r>
          </a:p>
          <a:p>
            <a:pPr marL="0" indent="0">
              <a:buNone/>
            </a:pPr>
            <a:endParaRPr lang="de-DE" sz="2400" dirty="0"/>
          </a:p>
          <a:p>
            <a:endParaRPr lang="de-DE" dirty="0"/>
          </a:p>
        </p:txBody>
      </p:sp>
      <p:sp>
        <p:nvSpPr>
          <p:cNvPr id="4" name="Datumsplatzhalter 3">
            <a:extLst>
              <a:ext uri="{FF2B5EF4-FFF2-40B4-BE49-F238E27FC236}">
                <a16:creationId xmlns:a16="http://schemas.microsoft.com/office/drawing/2014/main" xmlns="" id="{CE3AFD7D-54C5-834E-AE09-2E03C3C93242}"/>
              </a:ext>
            </a:extLst>
          </p:cNvPr>
          <p:cNvSpPr>
            <a:spLocks noGrp="1"/>
          </p:cNvSpPr>
          <p:nvPr>
            <p:ph type="dt" sz="half" idx="10"/>
          </p:nvPr>
        </p:nvSpPr>
        <p:spPr/>
        <p:txBody>
          <a:bodyPr/>
          <a:lstStyle/>
          <a:p>
            <a:fld id="{92108E0E-E2E4-8249-8E2C-CF1CDFE6BBE1}" type="datetime1">
              <a:rPr lang="de-DE" smtClean="0"/>
              <a:t>17.09.2018</a:t>
            </a:fld>
            <a:endParaRPr lang="de-DE"/>
          </a:p>
        </p:txBody>
      </p:sp>
      <p:sp>
        <p:nvSpPr>
          <p:cNvPr id="5" name="Fußzeilenplatzhalter 4">
            <a:extLst>
              <a:ext uri="{FF2B5EF4-FFF2-40B4-BE49-F238E27FC236}">
                <a16:creationId xmlns:a16="http://schemas.microsoft.com/office/drawing/2014/main" xmlns="" id="{AE27BAAB-8514-274B-91A7-127B5EB53AC7}"/>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C323AE9D-400B-0F48-965E-BEBCF990F3A7}"/>
              </a:ext>
            </a:extLst>
          </p:cNvPr>
          <p:cNvSpPr>
            <a:spLocks noGrp="1"/>
          </p:cNvSpPr>
          <p:nvPr>
            <p:ph type="sldNum" sz="quarter" idx="12"/>
          </p:nvPr>
        </p:nvSpPr>
        <p:spPr/>
        <p:txBody>
          <a:bodyPr/>
          <a:lstStyle/>
          <a:p>
            <a:fld id="{93BC7EB4-ADAF-3D45-8E3E-A06BACF5AB1C}" type="slidenum">
              <a:rPr lang="de-DE" smtClean="0"/>
              <a:t>11</a:t>
            </a:fld>
            <a:endParaRPr lang="de-DE"/>
          </a:p>
        </p:txBody>
      </p:sp>
      <p:pic>
        <p:nvPicPr>
          <p:cNvPr id="7" name="Picture 3" descr="page1image560">
            <a:extLst>
              <a:ext uri="{FF2B5EF4-FFF2-40B4-BE49-F238E27FC236}">
                <a16:creationId xmlns:a16="http://schemas.microsoft.com/office/drawing/2014/main" xmlns="" id="{78F2101D-55D8-5546-8337-DEC91F813F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669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6012985-D56F-0546-B6F3-6F1EBC0156BA}"/>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 in Manage-</a:t>
            </a:r>
            <a:br>
              <a:rPr lang="de-DE" sz="2800" dirty="0"/>
            </a:br>
            <a:r>
              <a:rPr lang="de-DE" sz="2800" dirty="0" err="1"/>
              <a:t>ment</a:t>
            </a:r>
            <a:r>
              <a:rPr lang="de-DE" sz="2800" dirty="0"/>
              <a: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br>
              <a:rPr lang="de-DE" sz="2800" dirty="0"/>
            </a:br>
            <a:r>
              <a:rPr lang="de-DE" sz="2800" dirty="0"/>
              <a:t>Chapter 1: </a:t>
            </a:r>
            <a:r>
              <a:rPr lang="de-DE" sz="2800" dirty="0" err="1"/>
              <a:t>Objectives</a:t>
            </a:r>
            <a:r>
              <a:rPr lang="de-DE" sz="2800" dirty="0"/>
              <a:t> (</a:t>
            </a:r>
            <a:r>
              <a:rPr lang="de-DE" sz="2800" dirty="0" err="1"/>
              <a:t>Which</a:t>
            </a:r>
            <a:r>
              <a:rPr lang="de-DE" sz="2800" dirty="0"/>
              <a:t> </a:t>
            </a:r>
            <a:r>
              <a:rPr lang="de-DE" sz="2800" dirty="0" err="1"/>
              <a:t>and</a:t>
            </a:r>
            <a:r>
              <a:rPr lang="de-DE" sz="2800" dirty="0"/>
              <a:t> </a:t>
            </a:r>
            <a:r>
              <a:rPr lang="de-DE" sz="2800" dirty="0" err="1"/>
              <a:t>why</a:t>
            </a:r>
            <a:r>
              <a:rPr lang="de-DE" sz="2800" dirty="0"/>
              <a:t>)</a:t>
            </a:r>
          </a:p>
        </p:txBody>
      </p:sp>
      <p:sp>
        <p:nvSpPr>
          <p:cNvPr id="3" name="Inhaltsplatzhalter 2">
            <a:extLst>
              <a:ext uri="{FF2B5EF4-FFF2-40B4-BE49-F238E27FC236}">
                <a16:creationId xmlns:a16="http://schemas.microsoft.com/office/drawing/2014/main" xmlns="" id="{50C58526-801E-CD41-8418-4A0F5C662958}"/>
              </a:ext>
            </a:extLst>
          </p:cNvPr>
          <p:cNvSpPr>
            <a:spLocks noGrp="1"/>
          </p:cNvSpPr>
          <p:nvPr>
            <p:ph idx="1"/>
          </p:nvPr>
        </p:nvSpPr>
        <p:spPr/>
        <p:txBody>
          <a:bodyPr/>
          <a:lstStyle/>
          <a:p>
            <a:pPr marL="0" indent="0">
              <a:buNone/>
            </a:pPr>
            <a:endParaRPr lang="de-DE" sz="2400" b="1" dirty="0"/>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a:t>The </a:t>
            </a:r>
            <a:r>
              <a:rPr lang="de-DE" sz="2400" dirty="0" err="1"/>
              <a:t>arguments</a:t>
            </a:r>
            <a:r>
              <a:rPr lang="de-DE" sz="2400" dirty="0"/>
              <a:t> in </a:t>
            </a:r>
            <a:r>
              <a:rPr lang="de-DE" sz="2400" dirty="0" err="1"/>
              <a:t>support</a:t>
            </a:r>
            <a:r>
              <a:rPr lang="de-DE" sz="2400" dirty="0"/>
              <a:t> </a:t>
            </a:r>
            <a:r>
              <a:rPr lang="de-DE" sz="2400" dirty="0" err="1"/>
              <a:t>of</a:t>
            </a:r>
            <a:r>
              <a:rPr lang="de-DE" sz="2400" dirty="0"/>
              <a:t> </a:t>
            </a:r>
            <a:r>
              <a:rPr lang="de-DE" sz="2400" dirty="0" err="1"/>
              <a:t>graduate</a:t>
            </a:r>
            <a:r>
              <a:rPr lang="de-DE" sz="2400" dirty="0"/>
              <a:t> </a:t>
            </a:r>
            <a:r>
              <a:rPr lang="de-DE" sz="2400" dirty="0" err="1"/>
              <a:t>employability</a:t>
            </a:r>
            <a:r>
              <a:rPr lang="de-DE" sz="2400" dirty="0"/>
              <a:t> on </a:t>
            </a:r>
            <a:r>
              <a:rPr lang="de-DE" sz="2400" dirty="0" err="1"/>
              <a:t>the</a:t>
            </a:r>
            <a:r>
              <a:rPr lang="de-DE" sz="2400" dirty="0"/>
              <a:t> </a:t>
            </a:r>
            <a:r>
              <a:rPr lang="de-DE" sz="2400" dirty="0" err="1"/>
              <a:t>basis</a:t>
            </a:r>
            <a:r>
              <a:rPr lang="de-DE" sz="2400" dirty="0"/>
              <a:t> </a:t>
            </a:r>
            <a:r>
              <a:rPr lang="de-DE" sz="2400" dirty="0" err="1"/>
              <a:t>of</a:t>
            </a:r>
            <a:r>
              <a:rPr lang="de-DE" sz="2400" dirty="0"/>
              <a:t> </a:t>
            </a:r>
            <a:r>
              <a:rPr lang="de-DE" sz="2400" dirty="0" err="1"/>
              <a:t>the</a:t>
            </a:r>
            <a:r>
              <a:rPr lang="de-DE" sz="2400" dirty="0"/>
              <a:t> </a:t>
            </a:r>
            <a:r>
              <a:rPr lang="de-DE" sz="2400" dirty="0" err="1"/>
              <a:t>stated</a:t>
            </a:r>
            <a:r>
              <a:rPr lang="de-DE" sz="2400" dirty="0"/>
              <a:t> </a:t>
            </a:r>
            <a:r>
              <a:rPr lang="de-DE" sz="2400" dirty="0" err="1"/>
              <a:t>qualification</a:t>
            </a:r>
            <a:r>
              <a:rPr lang="de-DE" sz="2400" dirty="0"/>
              <a:t> </a:t>
            </a:r>
            <a:r>
              <a:rPr lang="de-DE" sz="2400" dirty="0" err="1"/>
              <a:t>objectives</a:t>
            </a:r>
            <a:r>
              <a:rPr lang="de-DE" sz="2400" dirty="0"/>
              <a:t> </a:t>
            </a:r>
            <a:r>
              <a:rPr lang="de-DE" sz="2400" dirty="0" err="1"/>
              <a:t>are</a:t>
            </a:r>
            <a:r>
              <a:rPr lang="de-DE" sz="2400" dirty="0"/>
              <a:t> </a:t>
            </a:r>
            <a:r>
              <a:rPr lang="de-DE" sz="2400" dirty="0" err="1"/>
              <a:t>convincingly</a:t>
            </a:r>
            <a:r>
              <a:rPr lang="de-DE" sz="2400" dirty="0"/>
              <a:t> </a:t>
            </a:r>
            <a:r>
              <a:rPr lang="de-DE" sz="2400" dirty="0" err="1"/>
              <a:t>presented</a:t>
            </a:r>
            <a:r>
              <a:rPr lang="de-DE" sz="2400" dirty="0"/>
              <a:t>. The </a:t>
            </a:r>
            <a:r>
              <a:rPr lang="de-DE" sz="2400" dirty="0" err="1"/>
              <a:t>future</a:t>
            </a:r>
            <a:r>
              <a:rPr lang="de-DE" sz="2400" dirty="0"/>
              <a:t> </a:t>
            </a:r>
            <a:r>
              <a:rPr lang="de-DE" sz="2400" dirty="0" err="1"/>
              <a:t>fields</a:t>
            </a:r>
            <a:r>
              <a:rPr lang="de-DE" sz="2400" dirty="0"/>
              <a:t> </a:t>
            </a:r>
            <a:r>
              <a:rPr lang="de-DE" sz="2400" dirty="0" err="1"/>
              <a:t>of</a:t>
            </a:r>
            <a:r>
              <a:rPr lang="de-DE" sz="2400" dirty="0"/>
              <a:t> </a:t>
            </a:r>
            <a:r>
              <a:rPr lang="de-DE" sz="2400" dirty="0" err="1"/>
              <a:t>employment</a:t>
            </a:r>
            <a:r>
              <a:rPr lang="de-DE" sz="2400" dirty="0"/>
              <a:t> </a:t>
            </a:r>
            <a:r>
              <a:rPr lang="de-DE" sz="2400" dirty="0" err="1"/>
              <a:t>for</a:t>
            </a:r>
            <a:r>
              <a:rPr lang="de-DE" sz="2400" dirty="0"/>
              <a:t> </a:t>
            </a:r>
            <a:r>
              <a:rPr lang="de-DE" sz="2400" dirty="0" err="1"/>
              <a:t>graduates</a:t>
            </a:r>
            <a:r>
              <a:rPr lang="de-DE" sz="2400" dirty="0"/>
              <a:t> </a:t>
            </a:r>
            <a:r>
              <a:rPr lang="de-DE" sz="2400" dirty="0" err="1"/>
              <a:t>are</a:t>
            </a:r>
            <a:r>
              <a:rPr lang="de-DE" sz="2400" dirty="0"/>
              <a:t> </a:t>
            </a:r>
            <a:r>
              <a:rPr lang="de-DE" sz="2400" dirty="0" err="1"/>
              <a:t>plausibly</a:t>
            </a:r>
            <a:r>
              <a:rPr lang="de-DE" sz="2400" dirty="0"/>
              <a:t> </a:t>
            </a:r>
            <a:r>
              <a:rPr lang="de-DE" sz="2400" dirty="0" err="1"/>
              <a:t>set</a:t>
            </a:r>
            <a:r>
              <a:rPr lang="de-DE" sz="2400" dirty="0"/>
              <a:t> </a:t>
            </a:r>
            <a:r>
              <a:rPr lang="de-DE" sz="2400" dirty="0" err="1"/>
              <a:t>forth</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a:t>
            </a:r>
            <a:r>
              <a:rPr lang="de-DE" sz="2400" dirty="0"/>
              <a:t> </a:t>
            </a:r>
          </a:p>
          <a:p>
            <a:r>
              <a:rPr lang="de-DE" sz="2400" dirty="0"/>
              <a:t>The </a:t>
            </a:r>
            <a:r>
              <a:rPr lang="de-DE" sz="2400" dirty="0" err="1"/>
              <a:t>university</a:t>
            </a:r>
            <a:r>
              <a:rPr lang="de-DE" sz="2400" dirty="0"/>
              <a:t> </a:t>
            </a:r>
            <a:r>
              <a:rPr lang="de-DE" sz="2400" dirty="0" err="1"/>
              <a:t>has</a:t>
            </a:r>
            <a:r>
              <a:rPr lang="de-DE" sz="2400" dirty="0"/>
              <a:t> </a:t>
            </a:r>
            <a:r>
              <a:rPr lang="de-DE" sz="2400" dirty="0" err="1"/>
              <a:t>thoroughly</a:t>
            </a:r>
            <a:r>
              <a:rPr lang="de-DE" sz="2400" dirty="0"/>
              <a:t> analysed </a:t>
            </a:r>
            <a:r>
              <a:rPr lang="de-DE" sz="2400" dirty="0" err="1"/>
              <a:t>the</a:t>
            </a:r>
            <a:r>
              <a:rPr lang="de-DE" sz="2400" dirty="0"/>
              <a:t> </a:t>
            </a:r>
            <a:r>
              <a:rPr lang="de-DE" sz="2400" dirty="0" err="1"/>
              <a:t>job</a:t>
            </a:r>
            <a:r>
              <a:rPr lang="de-DE" sz="2400" dirty="0"/>
              <a:t> </a:t>
            </a:r>
            <a:r>
              <a:rPr lang="de-DE" sz="2400" dirty="0" err="1"/>
              <a:t>market</a:t>
            </a:r>
            <a:r>
              <a:rPr lang="de-DE" sz="2400" dirty="0"/>
              <a:t> </a:t>
            </a:r>
            <a:r>
              <a:rPr lang="de-DE" sz="2400" dirty="0" err="1"/>
              <a:t>for</a:t>
            </a:r>
            <a:r>
              <a:rPr lang="de-DE" sz="2400" dirty="0"/>
              <a:t> </a:t>
            </a:r>
            <a:r>
              <a:rPr lang="de-DE" sz="2400" dirty="0" err="1"/>
              <a:t>graduates</a:t>
            </a:r>
            <a:r>
              <a:rPr lang="de-DE" sz="2400" dirty="0"/>
              <a:t> </a:t>
            </a:r>
            <a:r>
              <a:rPr lang="de-DE" sz="2400" dirty="0" err="1"/>
              <a:t>and</a:t>
            </a:r>
            <a:r>
              <a:rPr lang="de-DE" sz="2400" dirty="0"/>
              <a:t> </a:t>
            </a:r>
            <a:r>
              <a:rPr lang="de-DE" sz="2400" dirty="0" err="1"/>
              <a:t>has</a:t>
            </a:r>
            <a:r>
              <a:rPr lang="de-DE" sz="2400" dirty="0"/>
              <a:t> </a:t>
            </a:r>
            <a:r>
              <a:rPr lang="de-DE" sz="2400" dirty="0" err="1"/>
              <a:t>comprehensively</a:t>
            </a:r>
            <a:r>
              <a:rPr lang="de-DE" sz="2400" dirty="0"/>
              <a:t> incorporated </a:t>
            </a:r>
            <a:r>
              <a:rPr lang="de-DE" sz="2400" dirty="0" err="1"/>
              <a:t>the</a:t>
            </a:r>
            <a:r>
              <a:rPr lang="de-DE" sz="2400" dirty="0"/>
              <a:t> </a:t>
            </a:r>
            <a:r>
              <a:rPr lang="de-DE" sz="2400" dirty="0" err="1"/>
              <a:t>results</a:t>
            </a:r>
            <a:r>
              <a:rPr lang="de-DE" sz="2400" dirty="0"/>
              <a:t> in </a:t>
            </a:r>
            <a:r>
              <a:rPr lang="de-DE" sz="2400" dirty="0" err="1"/>
              <a:t>the</a:t>
            </a:r>
            <a:r>
              <a:rPr lang="de-DE" sz="2400" dirty="0"/>
              <a:t> </a:t>
            </a:r>
            <a:r>
              <a:rPr lang="de-DE" sz="2400" dirty="0" err="1"/>
              <a:t>study</a:t>
            </a:r>
            <a:r>
              <a:rPr lang="de-DE" sz="2400" dirty="0"/>
              <a:t> programme. </a:t>
            </a:r>
          </a:p>
          <a:p>
            <a:pPr marL="0" indent="0">
              <a:buNone/>
            </a:pPr>
            <a:endParaRPr lang="de-DE" dirty="0"/>
          </a:p>
        </p:txBody>
      </p:sp>
      <p:sp>
        <p:nvSpPr>
          <p:cNvPr id="4" name="Datumsplatzhalter 3">
            <a:extLst>
              <a:ext uri="{FF2B5EF4-FFF2-40B4-BE49-F238E27FC236}">
                <a16:creationId xmlns:a16="http://schemas.microsoft.com/office/drawing/2014/main" xmlns="" id="{8DE31BF2-7E99-804E-B711-93FE8FAED91B}"/>
              </a:ext>
            </a:extLst>
          </p:cNvPr>
          <p:cNvSpPr>
            <a:spLocks noGrp="1"/>
          </p:cNvSpPr>
          <p:nvPr>
            <p:ph type="dt" sz="half" idx="10"/>
          </p:nvPr>
        </p:nvSpPr>
        <p:spPr/>
        <p:txBody>
          <a:bodyPr/>
          <a:lstStyle/>
          <a:p>
            <a:fld id="{AC1F3A50-E248-1049-9A7D-B2AA175A87AD}" type="datetime1">
              <a:rPr lang="de-DE" smtClean="0"/>
              <a:t>17.09.2018</a:t>
            </a:fld>
            <a:endParaRPr lang="de-DE"/>
          </a:p>
        </p:txBody>
      </p:sp>
      <p:sp>
        <p:nvSpPr>
          <p:cNvPr id="5" name="Fußzeilenplatzhalter 4">
            <a:extLst>
              <a:ext uri="{FF2B5EF4-FFF2-40B4-BE49-F238E27FC236}">
                <a16:creationId xmlns:a16="http://schemas.microsoft.com/office/drawing/2014/main" xmlns="" id="{3D2EA79B-1BBF-9841-A513-208F45B3F98C}"/>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3DC7AB47-38C6-B24D-950A-EE8A8EF24AC1}"/>
              </a:ext>
            </a:extLst>
          </p:cNvPr>
          <p:cNvSpPr>
            <a:spLocks noGrp="1"/>
          </p:cNvSpPr>
          <p:nvPr>
            <p:ph type="sldNum" sz="quarter" idx="12"/>
          </p:nvPr>
        </p:nvSpPr>
        <p:spPr/>
        <p:txBody>
          <a:bodyPr/>
          <a:lstStyle/>
          <a:p>
            <a:fld id="{93BC7EB4-ADAF-3D45-8E3E-A06BACF5AB1C}" type="slidenum">
              <a:rPr lang="de-DE" smtClean="0"/>
              <a:t>12</a:t>
            </a:fld>
            <a:endParaRPr lang="de-DE"/>
          </a:p>
        </p:txBody>
      </p:sp>
      <p:pic>
        <p:nvPicPr>
          <p:cNvPr id="7" name="Picture 3" descr="page1image560">
            <a:extLst>
              <a:ext uri="{FF2B5EF4-FFF2-40B4-BE49-F238E27FC236}">
                <a16:creationId xmlns:a16="http://schemas.microsoft.com/office/drawing/2014/main" xmlns="" id="{7AAC72DE-FCF3-C04B-8F8C-B19E48C55D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3762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257352D-6D43-1244-B6B7-A36CE93B42CA}"/>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 in Manage-</a:t>
            </a:r>
            <a:br>
              <a:rPr lang="de-DE" sz="2800" dirty="0"/>
            </a:br>
            <a:r>
              <a:rPr lang="de-DE" sz="2800" dirty="0" err="1"/>
              <a:t>ment</a:t>
            </a:r>
            <a:r>
              <a:rPr lang="de-DE" sz="2800" dirty="0"/>
              <a: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br>
              <a:rPr lang="de-DE" sz="2800" dirty="0"/>
            </a:br>
            <a:r>
              <a:rPr lang="de-DE" sz="2800" dirty="0"/>
              <a:t>Chapter 1: </a:t>
            </a:r>
            <a:r>
              <a:rPr lang="de-DE" sz="2800" dirty="0" err="1"/>
              <a:t>Objectives</a:t>
            </a:r>
            <a:r>
              <a:rPr lang="de-DE" sz="2800" dirty="0"/>
              <a:t> (</a:t>
            </a:r>
            <a:r>
              <a:rPr lang="de-DE" sz="2800" dirty="0" err="1"/>
              <a:t>Which</a:t>
            </a:r>
            <a:r>
              <a:rPr lang="de-DE" sz="2800" dirty="0"/>
              <a:t> </a:t>
            </a:r>
            <a:r>
              <a:rPr lang="de-DE" sz="2800" dirty="0" err="1"/>
              <a:t>and</a:t>
            </a:r>
            <a:r>
              <a:rPr lang="de-DE" sz="2800" dirty="0"/>
              <a:t> </a:t>
            </a:r>
            <a:r>
              <a:rPr lang="de-DE" sz="2800" dirty="0" err="1"/>
              <a:t>why</a:t>
            </a:r>
            <a:r>
              <a:rPr lang="de-DE" sz="2800" dirty="0"/>
              <a:t>)</a:t>
            </a:r>
          </a:p>
        </p:txBody>
      </p:sp>
      <p:sp>
        <p:nvSpPr>
          <p:cNvPr id="3" name="Inhaltsplatzhalter 2">
            <a:extLst>
              <a:ext uri="{FF2B5EF4-FFF2-40B4-BE49-F238E27FC236}">
                <a16:creationId xmlns:a16="http://schemas.microsoft.com/office/drawing/2014/main" xmlns="" id="{224DF0AC-469C-7844-B6CB-71220A0EE997}"/>
              </a:ext>
            </a:extLst>
          </p:cNvPr>
          <p:cNvSpPr>
            <a:spLocks noGrp="1"/>
          </p:cNvSpPr>
          <p:nvPr>
            <p:ph idx="1"/>
          </p:nvPr>
        </p:nvSpPr>
        <p:spPr/>
        <p:txBody>
          <a:bodyPr/>
          <a:lstStyle/>
          <a:p>
            <a:endParaRPr lang="de-DE" sz="2400" dirty="0"/>
          </a:p>
          <a:p>
            <a:r>
              <a:rPr lang="de-DE" sz="2400" dirty="0"/>
              <a:t>1.3.3 </a:t>
            </a:r>
            <a:r>
              <a:rPr lang="de-DE" sz="2400" dirty="0" err="1"/>
              <a:t>Positioning</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r>
              <a:rPr lang="de-DE" sz="2400" dirty="0" err="1"/>
              <a:t>within</a:t>
            </a:r>
            <a:r>
              <a:rPr lang="de-DE" sz="2400" dirty="0"/>
              <a:t> </a:t>
            </a:r>
            <a:r>
              <a:rPr lang="de-DE" sz="2400" dirty="0" err="1"/>
              <a:t>the</a:t>
            </a:r>
            <a:r>
              <a:rPr lang="de-DE" sz="2400" dirty="0"/>
              <a:t> </a:t>
            </a:r>
            <a:r>
              <a:rPr lang="de-DE" sz="2400" dirty="0" err="1"/>
              <a:t>HEI's</a:t>
            </a:r>
            <a:r>
              <a:rPr lang="de-DE" sz="2400" dirty="0"/>
              <a:t> </a:t>
            </a:r>
            <a:r>
              <a:rPr lang="de-DE" sz="2400" dirty="0" err="1"/>
              <a:t>overall</a:t>
            </a:r>
            <a:r>
              <a:rPr lang="de-DE" sz="2400" dirty="0"/>
              <a:t> </a:t>
            </a:r>
            <a:r>
              <a:rPr lang="de-DE" sz="2400" dirty="0" err="1"/>
              <a:t>strategic</a:t>
            </a:r>
            <a:r>
              <a:rPr lang="de-DE" sz="2400" dirty="0"/>
              <a:t> </a:t>
            </a:r>
            <a:r>
              <a:rPr lang="de-DE" sz="2400" dirty="0" err="1"/>
              <a:t>concept</a:t>
            </a:r>
            <a:r>
              <a:rPr lang="de-DE" sz="2400" dirty="0"/>
              <a:t> </a:t>
            </a:r>
          </a:p>
          <a:p>
            <a:pPr marL="0" indent="0">
              <a:buNone/>
            </a:pPr>
            <a:r>
              <a:rPr lang="de-DE" sz="2400" dirty="0"/>
              <a:t>	HEI: </a:t>
            </a:r>
            <a:r>
              <a:rPr lang="de-DE" sz="2400" dirty="0" err="1"/>
              <a:t>Please</a:t>
            </a:r>
            <a:r>
              <a:rPr lang="de-DE" sz="2400" dirty="0"/>
              <a:t>, </a:t>
            </a:r>
            <a:r>
              <a:rPr lang="de-DE" sz="2400" dirty="0" err="1"/>
              <a:t>explain</a:t>
            </a:r>
            <a:r>
              <a:rPr lang="de-DE" sz="2400" dirty="0"/>
              <a:t> </a:t>
            </a:r>
            <a:r>
              <a:rPr lang="de-DE" sz="2400" dirty="0" err="1"/>
              <a:t>how</a:t>
            </a:r>
            <a:r>
              <a:rPr lang="de-DE" sz="2400" dirty="0"/>
              <a:t> </a:t>
            </a:r>
            <a:r>
              <a:rPr lang="de-DE" sz="2400" dirty="0" err="1"/>
              <a:t>the</a:t>
            </a:r>
            <a:r>
              <a:rPr lang="de-DE" sz="2400" dirty="0"/>
              <a:t> programme </a:t>
            </a:r>
            <a:r>
              <a:rPr lang="de-DE" sz="2400" dirty="0" err="1"/>
              <a:t>is</a:t>
            </a:r>
            <a:r>
              <a:rPr lang="de-DE" sz="2400" dirty="0"/>
              <a:t> </a:t>
            </a:r>
            <a:r>
              <a:rPr lang="de-DE" sz="2400" dirty="0" err="1"/>
              <a:t>positioned</a:t>
            </a:r>
            <a:r>
              <a:rPr lang="de-DE" sz="2400" dirty="0"/>
              <a:t> </a:t>
            </a:r>
            <a:r>
              <a:rPr lang="de-DE" sz="2400" dirty="0" err="1"/>
              <a:t>within</a:t>
            </a:r>
            <a:r>
              <a:rPr lang="de-DE" sz="2400" dirty="0"/>
              <a:t> </a:t>
            </a:r>
            <a:r>
              <a:rPr lang="de-DE" sz="2400" dirty="0" err="1"/>
              <a:t>the</a:t>
            </a:r>
            <a:r>
              <a:rPr lang="de-DE" sz="2400" dirty="0"/>
              <a:t> 	</a:t>
            </a:r>
            <a:r>
              <a:rPr lang="de-DE" sz="2400" dirty="0" err="1"/>
              <a:t>HEI’s</a:t>
            </a:r>
            <a:r>
              <a:rPr lang="de-DE" sz="2400" dirty="0"/>
              <a:t> 	</a:t>
            </a:r>
            <a:r>
              <a:rPr lang="de-DE" sz="2400" dirty="0" err="1"/>
              <a:t>overall</a:t>
            </a:r>
            <a:r>
              <a:rPr lang="de-DE" sz="2400" dirty="0"/>
              <a:t> </a:t>
            </a:r>
            <a:r>
              <a:rPr lang="de-DE" sz="2400" dirty="0" err="1"/>
              <a:t>strategy</a:t>
            </a:r>
            <a:r>
              <a:rPr lang="de-DE" sz="2400" dirty="0"/>
              <a:t>. </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Is</a:t>
            </a:r>
            <a:r>
              <a:rPr lang="de-DE" dirty="0"/>
              <a:t> </a:t>
            </a:r>
            <a:r>
              <a:rPr lang="de-DE" dirty="0" err="1"/>
              <a:t>the</a:t>
            </a:r>
            <a:r>
              <a:rPr lang="de-DE" dirty="0"/>
              <a:t> programme </a:t>
            </a:r>
            <a:r>
              <a:rPr lang="de-DE" dirty="0" err="1"/>
              <a:t>the</a:t>
            </a:r>
            <a:r>
              <a:rPr lang="de-DE" dirty="0"/>
              <a:t> </a:t>
            </a:r>
            <a:r>
              <a:rPr lang="de-DE" dirty="0" err="1"/>
              <a:t>flaggship</a:t>
            </a:r>
            <a:r>
              <a:rPr lang="de-DE" dirty="0"/>
              <a:t> </a:t>
            </a:r>
            <a:r>
              <a:rPr lang="de-DE" dirty="0" err="1"/>
              <a:t>of</a:t>
            </a:r>
            <a:r>
              <a:rPr lang="de-DE" dirty="0"/>
              <a:t> </a:t>
            </a:r>
            <a:r>
              <a:rPr lang="de-DE" dirty="0" err="1"/>
              <a:t>the</a:t>
            </a:r>
            <a:r>
              <a:rPr lang="de-DE" dirty="0"/>
              <a:t> </a:t>
            </a:r>
            <a:r>
              <a:rPr lang="de-DE" dirty="0" err="1"/>
              <a:t>faculty</a:t>
            </a:r>
            <a:r>
              <a:rPr lang="de-DE" dirty="0"/>
              <a:t>/HEI?</a:t>
            </a:r>
          </a:p>
          <a:p>
            <a:pPr lvl="1"/>
            <a:r>
              <a:rPr lang="de-DE" dirty="0" err="1"/>
              <a:t>What</a:t>
            </a:r>
            <a:r>
              <a:rPr lang="de-DE" dirty="0"/>
              <a:t> </a:t>
            </a:r>
            <a:r>
              <a:rPr lang="de-DE" dirty="0" err="1"/>
              <a:t>are</a:t>
            </a:r>
            <a:r>
              <a:rPr lang="de-DE" dirty="0"/>
              <a:t> </a:t>
            </a:r>
            <a:r>
              <a:rPr lang="de-DE" dirty="0" err="1"/>
              <a:t>specials</a:t>
            </a:r>
            <a:r>
              <a:rPr lang="de-DE" dirty="0"/>
              <a:t> </a:t>
            </a:r>
            <a:r>
              <a:rPr lang="de-DE" dirty="0" err="1"/>
              <a:t>of</a:t>
            </a:r>
            <a:r>
              <a:rPr lang="de-DE" dirty="0"/>
              <a:t> </a:t>
            </a:r>
            <a:r>
              <a:rPr lang="de-DE" dirty="0" err="1"/>
              <a:t>the</a:t>
            </a:r>
            <a:r>
              <a:rPr lang="de-DE" dirty="0"/>
              <a:t> programme </a:t>
            </a:r>
            <a:r>
              <a:rPr lang="de-DE" dirty="0" err="1"/>
              <a:t>compared</a:t>
            </a:r>
            <a:r>
              <a:rPr lang="de-DE" dirty="0"/>
              <a:t> </a:t>
            </a:r>
            <a:r>
              <a:rPr lang="de-DE" dirty="0" err="1"/>
              <a:t>to</a:t>
            </a:r>
            <a:r>
              <a:rPr lang="de-DE" dirty="0"/>
              <a:t> </a:t>
            </a:r>
            <a:r>
              <a:rPr lang="de-DE" dirty="0" err="1"/>
              <a:t>others</a:t>
            </a:r>
            <a:r>
              <a:rPr lang="de-DE" dirty="0"/>
              <a:t>?</a:t>
            </a:r>
          </a:p>
          <a:p>
            <a:pPr lvl="1"/>
            <a:r>
              <a:rPr lang="de-DE" dirty="0" err="1"/>
              <a:t>Evidence</a:t>
            </a:r>
            <a:r>
              <a:rPr lang="de-DE" dirty="0"/>
              <a:t> </a:t>
            </a:r>
            <a:r>
              <a:rPr lang="de-DE" dirty="0" err="1"/>
              <a:t>that</a:t>
            </a:r>
            <a:r>
              <a:rPr lang="de-DE" dirty="0"/>
              <a:t> </a:t>
            </a:r>
            <a:r>
              <a:rPr lang="de-DE" dirty="0" err="1"/>
              <a:t>it</a:t>
            </a:r>
            <a:r>
              <a:rPr lang="de-DE" dirty="0"/>
              <a:t> </a:t>
            </a:r>
            <a:r>
              <a:rPr lang="de-DE" dirty="0" err="1"/>
              <a:t>is</a:t>
            </a:r>
            <a:r>
              <a:rPr lang="de-DE" dirty="0"/>
              <a:t> in </a:t>
            </a:r>
            <a:r>
              <a:rPr lang="de-DE" dirty="0" err="1"/>
              <a:t>line</a:t>
            </a:r>
            <a:r>
              <a:rPr lang="de-DE" dirty="0"/>
              <a:t> </a:t>
            </a:r>
            <a:r>
              <a:rPr lang="de-DE" dirty="0" err="1"/>
              <a:t>with</a:t>
            </a:r>
            <a:r>
              <a:rPr lang="de-DE" dirty="0"/>
              <a:t> </a:t>
            </a:r>
            <a:r>
              <a:rPr lang="de-DE" dirty="0" err="1"/>
              <a:t>the</a:t>
            </a:r>
            <a:r>
              <a:rPr lang="de-DE" dirty="0"/>
              <a:t> </a:t>
            </a:r>
            <a:r>
              <a:rPr lang="de-DE" dirty="0" err="1"/>
              <a:t>HEI‘s</a:t>
            </a:r>
            <a:r>
              <a:rPr lang="de-DE" dirty="0"/>
              <a:t> </a:t>
            </a:r>
            <a:r>
              <a:rPr lang="de-DE" dirty="0" err="1"/>
              <a:t>concept</a:t>
            </a:r>
            <a:endParaRPr lang="de-DE" dirty="0"/>
          </a:p>
          <a:p>
            <a:pPr lvl="1"/>
            <a:endParaRPr lang="de-DE" dirty="0"/>
          </a:p>
          <a:p>
            <a:pPr lvl="1"/>
            <a:endParaRPr lang="de-DE" dirty="0"/>
          </a:p>
          <a:p>
            <a:endParaRPr lang="de-DE" dirty="0"/>
          </a:p>
        </p:txBody>
      </p:sp>
      <p:sp>
        <p:nvSpPr>
          <p:cNvPr id="4" name="Datumsplatzhalter 3">
            <a:extLst>
              <a:ext uri="{FF2B5EF4-FFF2-40B4-BE49-F238E27FC236}">
                <a16:creationId xmlns:a16="http://schemas.microsoft.com/office/drawing/2014/main" xmlns="" id="{9516689E-56A1-1843-8622-B30596DA1FDC}"/>
              </a:ext>
            </a:extLst>
          </p:cNvPr>
          <p:cNvSpPr>
            <a:spLocks noGrp="1"/>
          </p:cNvSpPr>
          <p:nvPr>
            <p:ph type="dt" sz="half" idx="10"/>
          </p:nvPr>
        </p:nvSpPr>
        <p:spPr/>
        <p:txBody>
          <a:bodyPr/>
          <a:lstStyle/>
          <a:p>
            <a:fld id="{1C09C6B1-8FC8-1642-B4DC-5CB3F8284899}" type="datetime1">
              <a:rPr lang="de-DE" smtClean="0"/>
              <a:t>17.09.2018</a:t>
            </a:fld>
            <a:endParaRPr lang="de-DE"/>
          </a:p>
        </p:txBody>
      </p:sp>
      <p:sp>
        <p:nvSpPr>
          <p:cNvPr id="5" name="Fußzeilenplatzhalter 4">
            <a:extLst>
              <a:ext uri="{FF2B5EF4-FFF2-40B4-BE49-F238E27FC236}">
                <a16:creationId xmlns:a16="http://schemas.microsoft.com/office/drawing/2014/main" xmlns="" id="{F0613008-5647-9E47-A860-5C0F8FC4A478}"/>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5AEDEA51-7636-F349-A580-DA508FFB2CE4}"/>
              </a:ext>
            </a:extLst>
          </p:cNvPr>
          <p:cNvSpPr>
            <a:spLocks noGrp="1"/>
          </p:cNvSpPr>
          <p:nvPr>
            <p:ph type="sldNum" sz="quarter" idx="12"/>
          </p:nvPr>
        </p:nvSpPr>
        <p:spPr/>
        <p:txBody>
          <a:bodyPr/>
          <a:lstStyle/>
          <a:p>
            <a:fld id="{93BC7EB4-ADAF-3D45-8E3E-A06BACF5AB1C}" type="slidenum">
              <a:rPr lang="de-DE" smtClean="0"/>
              <a:t>13</a:t>
            </a:fld>
            <a:endParaRPr lang="de-DE"/>
          </a:p>
        </p:txBody>
      </p:sp>
      <p:pic>
        <p:nvPicPr>
          <p:cNvPr id="7" name="Picture 3" descr="page1image560">
            <a:extLst>
              <a:ext uri="{FF2B5EF4-FFF2-40B4-BE49-F238E27FC236}">
                <a16:creationId xmlns:a16="http://schemas.microsoft.com/office/drawing/2014/main" xmlns="" id="{48DAEB9E-B216-C44A-BBAB-5956A0013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429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D36ECB2-6903-B146-97D1-57DAFEAE6146}"/>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 in Manage-</a:t>
            </a:r>
            <a:br>
              <a:rPr lang="de-DE" sz="2800" dirty="0"/>
            </a:br>
            <a:r>
              <a:rPr lang="de-DE" sz="2800" dirty="0" err="1"/>
              <a:t>ment</a:t>
            </a:r>
            <a:r>
              <a:rPr lang="de-DE" sz="2800" dirty="0"/>
              <a: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br>
              <a:rPr lang="de-DE" sz="2800" dirty="0"/>
            </a:br>
            <a:r>
              <a:rPr lang="de-DE" sz="2800" dirty="0"/>
              <a:t>Chapter 1: </a:t>
            </a:r>
            <a:r>
              <a:rPr lang="de-DE" sz="2800" dirty="0" err="1"/>
              <a:t>Objectives</a:t>
            </a:r>
            <a:r>
              <a:rPr lang="de-DE" sz="2800" dirty="0"/>
              <a:t> (</a:t>
            </a:r>
            <a:r>
              <a:rPr lang="de-DE" sz="2800" dirty="0" err="1"/>
              <a:t>Which</a:t>
            </a:r>
            <a:r>
              <a:rPr lang="de-DE" sz="2800" dirty="0"/>
              <a:t> </a:t>
            </a:r>
            <a:r>
              <a:rPr lang="de-DE" sz="2800" dirty="0" err="1"/>
              <a:t>and</a:t>
            </a:r>
            <a:r>
              <a:rPr lang="de-DE" sz="2800" dirty="0"/>
              <a:t> </a:t>
            </a:r>
            <a:r>
              <a:rPr lang="de-DE" sz="2800" dirty="0" err="1"/>
              <a:t>why</a:t>
            </a:r>
            <a:r>
              <a:rPr lang="de-DE" sz="2800" dirty="0"/>
              <a:t>)</a:t>
            </a:r>
          </a:p>
        </p:txBody>
      </p:sp>
      <p:sp>
        <p:nvSpPr>
          <p:cNvPr id="3" name="Inhaltsplatzhalter 2">
            <a:extLst>
              <a:ext uri="{FF2B5EF4-FFF2-40B4-BE49-F238E27FC236}">
                <a16:creationId xmlns:a16="http://schemas.microsoft.com/office/drawing/2014/main" xmlns="" id="{F64EB5B1-F23B-6E4C-8535-0659056E4DD0}"/>
              </a:ext>
            </a:extLst>
          </p:cNvPr>
          <p:cNvSpPr>
            <a:spLocks noGrp="1"/>
          </p:cNvSpPr>
          <p:nvPr>
            <p:ph idx="1"/>
          </p:nvPr>
        </p:nvSpPr>
        <p:spPr/>
        <p:txBody>
          <a:bodyPr/>
          <a:lstStyle/>
          <a:p>
            <a:pPr marL="0" indent="0">
              <a:buNone/>
            </a:pPr>
            <a:endParaRPr lang="de-DE" sz="2400" b="1" dirty="0"/>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a:t>The </a:t>
            </a:r>
            <a:r>
              <a:rPr lang="de-DE" sz="2400" dirty="0" err="1"/>
              <a:t>study</a:t>
            </a:r>
            <a:r>
              <a:rPr lang="de-DE" sz="2400" dirty="0"/>
              <a:t> programme </a:t>
            </a:r>
            <a:r>
              <a:rPr lang="de-DE" sz="2400" dirty="0" err="1"/>
              <a:t>is</a:t>
            </a:r>
            <a:r>
              <a:rPr lang="de-DE" sz="2400" dirty="0"/>
              <a:t> </a:t>
            </a:r>
            <a:r>
              <a:rPr lang="de-DE" sz="2400" dirty="0" err="1"/>
              <a:t>convincingly</a:t>
            </a:r>
            <a:r>
              <a:rPr lang="de-DE" sz="2400" dirty="0"/>
              <a:t> </a:t>
            </a:r>
            <a:r>
              <a:rPr lang="de-DE" sz="2400" dirty="0" err="1"/>
              <a:t>integrated</a:t>
            </a:r>
            <a:r>
              <a:rPr lang="de-DE" sz="2400" dirty="0"/>
              <a:t> </a:t>
            </a:r>
            <a:r>
              <a:rPr lang="de-DE" sz="2400" dirty="0" err="1"/>
              <a:t>into</a:t>
            </a:r>
            <a:r>
              <a:rPr lang="de-DE" sz="2400" dirty="0"/>
              <a:t> </a:t>
            </a:r>
            <a:r>
              <a:rPr lang="de-DE" sz="2400" dirty="0" err="1"/>
              <a:t>the</a:t>
            </a:r>
            <a:r>
              <a:rPr lang="de-DE" sz="2400" dirty="0"/>
              <a:t> </a:t>
            </a:r>
            <a:r>
              <a:rPr lang="de-DE" sz="2400" dirty="0" err="1"/>
              <a:t>HEI’s</a:t>
            </a:r>
            <a:r>
              <a:rPr lang="de-DE" sz="2400" dirty="0"/>
              <a:t> </a:t>
            </a:r>
            <a:r>
              <a:rPr lang="de-DE" sz="2400" dirty="0" err="1"/>
              <a:t>overall</a:t>
            </a:r>
            <a:r>
              <a:rPr lang="de-DE" sz="2400" dirty="0"/>
              <a:t> </a:t>
            </a:r>
            <a:r>
              <a:rPr lang="de-DE" sz="2400" dirty="0" err="1"/>
              <a:t>strategic</a:t>
            </a:r>
            <a:r>
              <a:rPr lang="de-DE" sz="2400" dirty="0"/>
              <a:t> </a:t>
            </a:r>
            <a:r>
              <a:rPr lang="de-DE" sz="2400" dirty="0" err="1"/>
              <a:t>concept</a:t>
            </a:r>
            <a:r>
              <a:rPr lang="de-DE" sz="2400" dirty="0"/>
              <a:t>. The </a:t>
            </a:r>
            <a:r>
              <a:rPr lang="de-DE" sz="2400" dirty="0" err="1"/>
              <a:t>study</a:t>
            </a:r>
            <a:r>
              <a:rPr lang="de-DE" sz="2400" dirty="0"/>
              <a:t> programme’s </a:t>
            </a:r>
            <a:r>
              <a:rPr lang="de-DE" sz="2400" dirty="0" err="1"/>
              <a:t>qualification</a:t>
            </a:r>
            <a:r>
              <a:rPr lang="de-DE" sz="2400" dirty="0"/>
              <a:t> </a:t>
            </a:r>
            <a:r>
              <a:rPr lang="de-DE" sz="2400" dirty="0" err="1"/>
              <a:t>goals</a:t>
            </a:r>
            <a:r>
              <a:rPr lang="de-DE" sz="2400" dirty="0"/>
              <a:t> </a:t>
            </a:r>
            <a:r>
              <a:rPr lang="de-DE" sz="2400" dirty="0" err="1"/>
              <a:t>are</a:t>
            </a:r>
            <a:r>
              <a:rPr lang="de-DE" sz="2400" dirty="0"/>
              <a:t> in </a:t>
            </a:r>
            <a:r>
              <a:rPr lang="de-DE" sz="2400" dirty="0" err="1"/>
              <a:t>line</a:t>
            </a:r>
            <a:r>
              <a:rPr lang="de-DE" sz="2400" dirty="0"/>
              <a:t> </a:t>
            </a:r>
            <a:r>
              <a:rPr lang="de-DE" sz="2400" dirty="0" err="1"/>
              <a:t>with</a:t>
            </a:r>
            <a:r>
              <a:rPr lang="de-DE" sz="2400" dirty="0"/>
              <a:t> </a:t>
            </a:r>
            <a:r>
              <a:rPr lang="de-DE" sz="2400" dirty="0" err="1"/>
              <a:t>the</a:t>
            </a:r>
            <a:r>
              <a:rPr lang="de-DE" sz="2400" dirty="0"/>
              <a:t> </a:t>
            </a:r>
            <a:r>
              <a:rPr lang="de-DE" sz="2400" dirty="0" err="1"/>
              <a:t>HEI’s</a:t>
            </a:r>
            <a:r>
              <a:rPr lang="de-DE" sz="2400" dirty="0"/>
              <a:t> </a:t>
            </a:r>
            <a:r>
              <a:rPr lang="de-DE" sz="2400" dirty="0" err="1"/>
              <a:t>mission</a:t>
            </a:r>
            <a:r>
              <a:rPr lang="de-DE" sz="2400" dirty="0"/>
              <a:t> </a:t>
            </a:r>
            <a:r>
              <a:rPr lang="de-DE" sz="2400" dirty="0" err="1"/>
              <a:t>and</a:t>
            </a:r>
            <a:r>
              <a:rPr lang="de-DE" sz="2400" dirty="0"/>
              <a:t> </a:t>
            </a:r>
            <a:r>
              <a:rPr lang="de-DE" sz="2400" dirty="0" err="1"/>
              <a:t>strategic</a:t>
            </a:r>
            <a:r>
              <a:rPr lang="de-DE" sz="2400" dirty="0"/>
              <a:t> </a:t>
            </a:r>
            <a:r>
              <a:rPr lang="de-DE" sz="2400" dirty="0" err="1"/>
              <a:t>planning</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a:t>The </a:t>
            </a:r>
            <a:r>
              <a:rPr lang="de-DE" sz="2400" dirty="0" err="1"/>
              <a:t>study</a:t>
            </a:r>
            <a:r>
              <a:rPr lang="de-DE" sz="2400" dirty="0"/>
              <a:t> programme’s </a:t>
            </a:r>
            <a:r>
              <a:rPr lang="de-DE" sz="2400" dirty="0" err="1"/>
              <a:t>qualification</a:t>
            </a:r>
            <a:r>
              <a:rPr lang="de-DE" sz="2400" dirty="0"/>
              <a:t> </a:t>
            </a:r>
            <a:r>
              <a:rPr lang="de-DE" sz="2400" dirty="0" err="1"/>
              <a:t>goals</a:t>
            </a:r>
            <a:r>
              <a:rPr lang="de-DE" sz="2400" dirty="0"/>
              <a:t> </a:t>
            </a:r>
            <a:r>
              <a:rPr lang="de-DE" sz="2400" dirty="0" err="1"/>
              <a:t>constitute</a:t>
            </a:r>
            <a:r>
              <a:rPr lang="de-DE" sz="2400" dirty="0"/>
              <a:t> </a:t>
            </a:r>
            <a:r>
              <a:rPr lang="de-DE" sz="2400" dirty="0" err="1"/>
              <a:t>the</a:t>
            </a:r>
            <a:r>
              <a:rPr lang="de-DE" sz="2400" dirty="0"/>
              <a:t> </a:t>
            </a:r>
            <a:r>
              <a:rPr lang="de-DE" sz="2400" dirty="0" err="1"/>
              <a:t>core</a:t>
            </a:r>
            <a:r>
              <a:rPr lang="de-DE" sz="2400" dirty="0"/>
              <a:t> </a:t>
            </a:r>
            <a:r>
              <a:rPr lang="de-DE" sz="2400" dirty="0" err="1"/>
              <a:t>of</a:t>
            </a:r>
            <a:r>
              <a:rPr lang="de-DE" sz="2400" dirty="0"/>
              <a:t> </a:t>
            </a:r>
            <a:r>
              <a:rPr lang="de-DE" sz="2400" dirty="0" err="1"/>
              <a:t>the</a:t>
            </a:r>
            <a:r>
              <a:rPr lang="de-DE" sz="2400" dirty="0"/>
              <a:t> </a:t>
            </a:r>
            <a:r>
              <a:rPr lang="de-DE" sz="2400" dirty="0" err="1"/>
              <a:t>HEI’s</a:t>
            </a:r>
            <a:r>
              <a:rPr lang="de-DE" sz="2400" dirty="0"/>
              <a:t> </a:t>
            </a:r>
            <a:r>
              <a:rPr lang="de-DE" sz="2400" dirty="0" err="1"/>
              <a:t>or</a:t>
            </a:r>
            <a:r>
              <a:rPr lang="de-DE" sz="2400" dirty="0"/>
              <a:t> </a:t>
            </a:r>
            <a:r>
              <a:rPr lang="de-DE" sz="2400" dirty="0" err="1"/>
              <a:t>faculty’s</a:t>
            </a:r>
            <a:r>
              <a:rPr lang="de-DE" sz="2400" dirty="0"/>
              <a:t> </a:t>
            </a:r>
            <a:r>
              <a:rPr lang="de-DE" sz="2400" dirty="0" err="1"/>
              <a:t>strategy</a:t>
            </a:r>
            <a:r>
              <a:rPr lang="de-DE" sz="2400" dirty="0"/>
              <a:t> </a:t>
            </a:r>
            <a:r>
              <a:rPr lang="de-DE" sz="2400" dirty="0" err="1"/>
              <a:t>and</a:t>
            </a:r>
            <a:r>
              <a:rPr lang="de-DE" sz="2400" dirty="0"/>
              <a:t> </a:t>
            </a:r>
            <a:r>
              <a:rPr lang="de-DE" sz="2400" dirty="0" err="1"/>
              <a:t>are</a:t>
            </a:r>
            <a:r>
              <a:rPr lang="de-DE" sz="2400" dirty="0"/>
              <a:t> </a:t>
            </a:r>
            <a:r>
              <a:rPr lang="de-DE" sz="2400" dirty="0" err="1"/>
              <a:t>sustainably</a:t>
            </a:r>
            <a:r>
              <a:rPr lang="de-DE" sz="2400" dirty="0"/>
              <a:t> </a:t>
            </a:r>
            <a:r>
              <a:rPr lang="de-DE" sz="2400" dirty="0" err="1"/>
              <a:t>implemented</a:t>
            </a:r>
            <a:r>
              <a:rPr lang="de-DE" sz="2400" dirty="0"/>
              <a:t>. </a:t>
            </a:r>
          </a:p>
          <a:p>
            <a:endParaRPr lang="de-DE" dirty="0"/>
          </a:p>
        </p:txBody>
      </p:sp>
      <p:sp>
        <p:nvSpPr>
          <p:cNvPr id="4" name="Datumsplatzhalter 3">
            <a:extLst>
              <a:ext uri="{FF2B5EF4-FFF2-40B4-BE49-F238E27FC236}">
                <a16:creationId xmlns:a16="http://schemas.microsoft.com/office/drawing/2014/main" xmlns="" id="{B0EB3D34-31B8-A340-9C65-B0DC39AE3F7D}"/>
              </a:ext>
            </a:extLst>
          </p:cNvPr>
          <p:cNvSpPr>
            <a:spLocks noGrp="1"/>
          </p:cNvSpPr>
          <p:nvPr>
            <p:ph type="dt" sz="half" idx="10"/>
          </p:nvPr>
        </p:nvSpPr>
        <p:spPr/>
        <p:txBody>
          <a:bodyPr/>
          <a:lstStyle/>
          <a:p>
            <a:fld id="{B4A563FF-A508-A745-BACD-A99C0A9CEA6F}" type="datetime1">
              <a:rPr lang="de-DE" smtClean="0"/>
              <a:t>17.09.2018</a:t>
            </a:fld>
            <a:endParaRPr lang="de-DE"/>
          </a:p>
        </p:txBody>
      </p:sp>
      <p:sp>
        <p:nvSpPr>
          <p:cNvPr id="5" name="Fußzeilenplatzhalter 4">
            <a:extLst>
              <a:ext uri="{FF2B5EF4-FFF2-40B4-BE49-F238E27FC236}">
                <a16:creationId xmlns:a16="http://schemas.microsoft.com/office/drawing/2014/main" xmlns="" id="{CD04E80A-8653-4F4B-8961-207DC61D9479}"/>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9DD6D9CC-D6CF-9240-87EB-D718B76021E0}"/>
              </a:ext>
            </a:extLst>
          </p:cNvPr>
          <p:cNvSpPr>
            <a:spLocks noGrp="1"/>
          </p:cNvSpPr>
          <p:nvPr>
            <p:ph type="sldNum" sz="quarter" idx="12"/>
          </p:nvPr>
        </p:nvSpPr>
        <p:spPr/>
        <p:txBody>
          <a:bodyPr/>
          <a:lstStyle/>
          <a:p>
            <a:fld id="{93BC7EB4-ADAF-3D45-8E3E-A06BACF5AB1C}" type="slidenum">
              <a:rPr lang="de-DE" smtClean="0"/>
              <a:t>14</a:t>
            </a:fld>
            <a:endParaRPr lang="de-DE"/>
          </a:p>
        </p:txBody>
      </p:sp>
      <p:pic>
        <p:nvPicPr>
          <p:cNvPr id="7" name="Picture 3" descr="page1image560">
            <a:extLst>
              <a:ext uri="{FF2B5EF4-FFF2-40B4-BE49-F238E27FC236}">
                <a16:creationId xmlns:a16="http://schemas.microsoft.com/office/drawing/2014/main" xmlns="" id="{1600A03B-3121-AC43-BEFD-00A7119C5D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165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5B1CCEA-D180-2049-9D34-49A36B6F8EDB}"/>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a:t>
            </a:r>
            <a:r>
              <a:rPr lang="de-DE" sz="2800" dirty="0" err="1"/>
              <a:t>the</a:t>
            </a:r>
            <a:r>
              <a:rPr lang="de-DE" sz="2800" dirty="0"/>
              <a:t> Accreditation </a:t>
            </a:r>
            <a:r>
              <a:rPr lang="de-DE" sz="2800" dirty="0" err="1"/>
              <a:t>of</a:t>
            </a:r>
            <a:r>
              <a:rPr lang="de-DE" sz="2800" dirty="0"/>
              <a:t> Programmes in Management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p>
        </p:txBody>
      </p:sp>
      <p:sp>
        <p:nvSpPr>
          <p:cNvPr id="3" name="Inhaltsplatzhalter 2">
            <a:extLst>
              <a:ext uri="{FF2B5EF4-FFF2-40B4-BE49-F238E27FC236}">
                <a16:creationId xmlns:a16="http://schemas.microsoft.com/office/drawing/2014/main" xmlns="" id="{D74E8A98-E7DD-9544-A020-41B4DA503472}"/>
              </a:ext>
            </a:extLst>
          </p:cNvPr>
          <p:cNvSpPr>
            <a:spLocks noGrp="1"/>
          </p:cNvSpPr>
          <p:nvPr>
            <p:ph idx="1"/>
          </p:nvPr>
        </p:nvSpPr>
        <p:spPr/>
        <p:txBody>
          <a:bodyPr>
            <a:normAutofit/>
          </a:bodyPr>
          <a:lstStyle/>
          <a:p>
            <a:pPr marL="0" indent="0">
              <a:buNone/>
            </a:pPr>
            <a:r>
              <a:rPr lang="de-DE" sz="2400" dirty="0"/>
              <a:t>Chapter 2: ADMISSION (</a:t>
            </a:r>
            <a:r>
              <a:rPr lang="de-DE" sz="2400" dirty="0" err="1"/>
              <a:t>why</a:t>
            </a:r>
            <a:r>
              <a:rPr lang="de-DE" sz="2400" dirty="0"/>
              <a:t> </a:t>
            </a:r>
            <a:r>
              <a:rPr lang="de-DE" sz="2400" dirty="0" err="1"/>
              <a:t>and</a:t>
            </a:r>
            <a:r>
              <a:rPr lang="de-DE" sz="2400" dirty="0"/>
              <a:t> </a:t>
            </a:r>
            <a:r>
              <a:rPr lang="de-DE" sz="2400" dirty="0" err="1"/>
              <a:t>how</a:t>
            </a:r>
            <a:r>
              <a:rPr lang="de-DE" sz="2400" dirty="0"/>
              <a:t>)</a:t>
            </a:r>
          </a:p>
          <a:p>
            <a:pPr marL="0" indent="0">
              <a:buNone/>
            </a:pPr>
            <a:r>
              <a:rPr lang="de-DE" sz="2400" dirty="0"/>
              <a:t>2.1 Admission requirements (</a:t>
            </a:r>
            <a:r>
              <a:rPr lang="de-DE" sz="2400" dirty="0" err="1"/>
              <a:t>Asterisk</a:t>
            </a:r>
            <a:r>
              <a:rPr lang="de-DE" sz="2400" dirty="0"/>
              <a:t> </a:t>
            </a:r>
            <a:r>
              <a:rPr lang="de-DE" sz="2400" dirty="0" err="1"/>
              <a:t>Criterion</a:t>
            </a:r>
            <a:r>
              <a:rPr lang="de-DE" sz="2400" dirty="0"/>
              <a:t>) </a:t>
            </a:r>
          </a:p>
          <a:p>
            <a:pPr marL="0" indent="0">
              <a:buNone/>
            </a:pPr>
            <a:r>
              <a:rPr lang="de-DE" sz="2400" dirty="0"/>
              <a:t>2.2 </a:t>
            </a:r>
            <a:r>
              <a:rPr lang="de-DE" sz="2400" dirty="0" err="1"/>
              <a:t>Counselling</a:t>
            </a:r>
            <a:r>
              <a:rPr lang="de-DE" sz="2400" dirty="0"/>
              <a:t> </a:t>
            </a:r>
            <a:r>
              <a:rPr lang="de-DE" sz="2400" dirty="0" err="1"/>
              <a:t>for</a:t>
            </a:r>
            <a:r>
              <a:rPr lang="de-DE" sz="2400" dirty="0"/>
              <a:t> </a:t>
            </a:r>
            <a:r>
              <a:rPr lang="de-DE" sz="2400" dirty="0" err="1"/>
              <a:t>prospective</a:t>
            </a:r>
            <a:r>
              <a:rPr lang="de-DE" sz="2400" dirty="0"/>
              <a:t> </a:t>
            </a:r>
            <a:r>
              <a:rPr lang="de-DE" sz="2400" dirty="0" err="1"/>
              <a:t>students</a:t>
            </a:r>
            <a:endParaRPr lang="de-DE" sz="2400" dirty="0"/>
          </a:p>
          <a:p>
            <a:pPr marL="0" indent="0">
              <a:buNone/>
            </a:pPr>
            <a:r>
              <a:rPr lang="de-DE" sz="2400" dirty="0"/>
              <a:t>2.3 </a:t>
            </a:r>
            <a:r>
              <a:rPr lang="de-DE" sz="2400" dirty="0" err="1"/>
              <a:t>Selection</a:t>
            </a:r>
            <a:r>
              <a:rPr lang="de-DE" sz="2400" dirty="0"/>
              <a:t> </a:t>
            </a:r>
            <a:r>
              <a:rPr lang="de-DE" sz="2400" dirty="0" err="1"/>
              <a:t>procedure</a:t>
            </a:r>
            <a:r>
              <a:rPr lang="de-DE" sz="2400" dirty="0"/>
              <a:t> (</a:t>
            </a:r>
            <a:r>
              <a:rPr lang="de-DE" sz="2400" dirty="0" err="1"/>
              <a:t>if</a:t>
            </a:r>
            <a:r>
              <a:rPr lang="de-DE" sz="2400" dirty="0"/>
              <a:t> relevant)</a:t>
            </a:r>
          </a:p>
          <a:p>
            <a:pPr marL="0" indent="0">
              <a:buNone/>
            </a:pPr>
            <a:r>
              <a:rPr lang="de-DE" sz="2400" dirty="0"/>
              <a:t>2.4 Professional </a:t>
            </a:r>
            <a:r>
              <a:rPr lang="de-DE" sz="2400" dirty="0" err="1"/>
              <a:t>experience</a:t>
            </a:r>
            <a:r>
              <a:rPr lang="de-DE" sz="2400" dirty="0"/>
              <a:t> (</a:t>
            </a:r>
            <a:r>
              <a:rPr lang="de-DE" sz="2400" dirty="0" err="1"/>
              <a:t>if</a:t>
            </a:r>
            <a:r>
              <a:rPr lang="de-DE" sz="2400" dirty="0"/>
              <a:t> relevant); </a:t>
            </a:r>
            <a:r>
              <a:rPr lang="de-DE" sz="2400" dirty="0" err="1"/>
              <a:t>Asterisk</a:t>
            </a:r>
            <a:r>
              <a:rPr lang="de-DE" sz="2400" dirty="0"/>
              <a:t> </a:t>
            </a:r>
            <a:r>
              <a:rPr lang="de-DE" sz="2400" dirty="0" err="1"/>
              <a:t>Criterion</a:t>
            </a:r>
            <a:r>
              <a:rPr lang="de-DE" sz="2400" dirty="0"/>
              <a:t> </a:t>
            </a:r>
            <a:r>
              <a:rPr lang="de-DE" sz="2400" dirty="0" err="1"/>
              <a:t>for</a:t>
            </a:r>
            <a:r>
              <a:rPr lang="de-DE" sz="2400" dirty="0"/>
              <a:t> </a:t>
            </a:r>
            <a:r>
              <a:rPr lang="de-DE" sz="2400" dirty="0" err="1"/>
              <a:t>master</a:t>
            </a:r>
            <a:r>
              <a:rPr lang="de-DE" sz="2400" dirty="0"/>
              <a:t> programmes </a:t>
            </a:r>
            <a:r>
              <a:rPr lang="de-DE" sz="2400" dirty="0" err="1"/>
              <a:t>that</a:t>
            </a:r>
            <a:r>
              <a:rPr lang="de-DE" sz="2400" dirty="0"/>
              <a:t> </a:t>
            </a:r>
            <a:r>
              <a:rPr lang="de-DE" sz="2400" dirty="0" err="1"/>
              <a:t>require</a:t>
            </a:r>
            <a:r>
              <a:rPr lang="de-DE" sz="2400" dirty="0"/>
              <a:t> professional </a:t>
            </a:r>
            <a:r>
              <a:rPr lang="de-DE" sz="2400" dirty="0" err="1"/>
              <a:t>experience</a:t>
            </a:r>
            <a:r>
              <a:rPr lang="de-DE" sz="2400" dirty="0"/>
              <a:t>)</a:t>
            </a:r>
          </a:p>
          <a:p>
            <a:pPr marL="0" indent="0">
              <a:buNone/>
            </a:pPr>
            <a:r>
              <a:rPr lang="de-DE" sz="2400" dirty="0"/>
              <a:t>2.5 </a:t>
            </a:r>
            <a:r>
              <a:rPr lang="de-DE" sz="2400" dirty="0" err="1"/>
              <a:t>Ensuring</a:t>
            </a:r>
            <a:r>
              <a:rPr lang="de-DE" sz="2400" dirty="0"/>
              <a:t> </a:t>
            </a:r>
            <a:r>
              <a:rPr lang="de-DE" sz="2400" dirty="0" err="1"/>
              <a:t>foreign</a:t>
            </a:r>
            <a:r>
              <a:rPr lang="de-DE" sz="2400" dirty="0"/>
              <a:t> </a:t>
            </a:r>
            <a:r>
              <a:rPr lang="de-DE" sz="2400" dirty="0" err="1"/>
              <a:t>language</a:t>
            </a:r>
            <a:r>
              <a:rPr lang="de-DE" sz="2400" dirty="0"/>
              <a:t> </a:t>
            </a:r>
            <a:r>
              <a:rPr lang="de-DE" sz="2400" dirty="0" err="1"/>
              <a:t>proficiency</a:t>
            </a:r>
            <a:r>
              <a:rPr lang="de-DE" sz="2400" dirty="0"/>
              <a:t> (</a:t>
            </a:r>
            <a:r>
              <a:rPr lang="de-DE" sz="2400" dirty="0" err="1"/>
              <a:t>Asterisk</a:t>
            </a:r>
            <a:r>
              <a:rPr lang="de-DE" sz="2400" dirty="0"/>
              <a:t> </a:t>
            </a:r>
            <a:r>
              <a:rPr lang="de-DE" sz="2400" dirty="0" err="1"/>
              <a:t>Criterion</a:t>
            </a:r>
            <a:r>
              <a:rPr lang="de-DE" sz="2400" dirty="0"/>
              <a:t>)</a:t>
            </a:r>
          </a:p>
          <a:p>
            <a:pPr marL="0" indent="0">
              <a:buNone/>
            </a:pPr>
            <a:r>
              <a:rPr lang="de-DE" sz="2400" dirty="0"/>
              <a:t>2.6 </a:t>
            </a:r>
            <a:r>
              <a:rPr lang="de-DE" sz="2400" dirty="0" err="1"/>
              <a:t>Transparency</a:t>
            </a:r>
            <a:r>
              <a:rPr lang="de-DE" sz="2400" dirty="0"/>
              <a:t> </a:t>
            </a:r>
            <a:r>
              <a:rPr lang="de-DE" sz="2400" dirty="0" err="1"/>
              <a:t>and</a:t>
            </a:r>
            <a:r>
              <a:rPr lang="de-DE" sz="2400" dirty="0"/>
              <a:t> </a:t>
            </a:r>
            <a:r>
              <a:rPr lang="de-DE" sz="2400" dirty="0" err="1"/>
              <a:t>documentation</a:t>
            </a:r>
            <a:r>
              <a:rPr lang="de-DE" sz="2400" dirty="0"/>
              <a:t> </a:t>
            </a:r>
            <a:r>
              <a:rPr lang="de-DE" sz="2400" dirty="0" err="1"/>
              <a:t>of</a:t>
            </a:r>
            <a:r>
              <a:rPr lang="de-DE" sz="2400" dirty="0"/>
              <a:t> </a:t>
            </a:r>
            <a:r>
              <a:rPr lang="de-DE" sz="2400" dirty="0" err="1"/>
              <a:t>admission</a:t>
            </a:r>
            <a:r>
              <a:rPr lang="de-DE" sz="2400" dirty="0"/>
              <a:t> </a:t>
            </a:r>
            <a:r>
              <a:rPr lang="de-DE" sz="2400" dirty="0" err="1"/>
              <a:t>procedure</a:t>
            </a:r>
            <a:r>
              <a:rPr lang="de-DE" sz="2400" dirty="0"/>
              <a:t> </a:t>
            </a:r>
            <a:r>
              <a:rPr lang="de-DE" sz="2400" dirty="0" err="1"/>
              <a:t>and</a:t>
            </a:r>
            <a:r>
              <a:rPr lang="de-DE" sz="2400" dirty="0"/>
              <a:t> </a:t>
            </a:r>
            <a:r>
              <a:rPr lang="de-DE" sz="2400" dirty="0" err="1"/>
              <a:t>decision</a:t>
            </a:r>
            <a:r>
              <a:rPr lang="de-DE" sz="2400" dirty="0"/>
              <a:t> (</a:t>
            </a:r>
            <a:r>
              <a:rPr lang="de-DE" sz="2400" dirty="0" err="1"/>
              <a:t>Asterisk</a:t>
            </a:r>
            <a:r>
              <a:rPr lang="de-DE" sz="2400" dirty="0"/>
              <a:t> </a:t>
            </a:r>
            <a:r>
              <a:rPr lang="de-DE" sz="2400" dirty="0" err="1"/>
              <a:t>Criterion</a:t>
            </a:r>
            <a:r>
              <a:rPr lang="de-DE" sz="2400" dirty="0"/>
              <a:t>)  </a:t>
            </a:r>
          </a:p>
          <a:p>
            <a:endParaRPr lang="de-DE" dirty="0"/>
          </a:p>
        </p:txBody>
      </p:sp>
      <p:sp>
        <p:nvSpPr>
          <p:cNvPr id="4" name="Datumsplatzhalter 3">
            <a:extLst>
              <a:ext uri="{FF2B5EF4-FFF2-40B4-BE49-F238E27FC236}">
                <a16:creationId xmlns:a16="http://schemas.microsoft.com/office/drawing/2014/main" xmlns="" id="{B7901E0B-37D7-9C4A-B73F-6D8D8DD8063D}"/>
              </a:ext>
            </a:extLst>
          </p:cNvPr>
          <p:cNvSpPr>
            <a:spLocks noGrp="1"/>
          </p:cNvSpPr>
          <p:nvPr>
            <p:ph type="dt" sz="half" idx="10"/>
          </p:nvPr>
        </p:nvSpPr>
        <p:spPr/>
        <p:txBody>
          <a:bodyPr/>
          <a:lstStyle/>
          <a:p>
            <a:fld id="{EDB99C85-2F56-0543-A959-97F0945321C1}" type="datetime1">
              <a:rPr lang="de-DE" smtClean="0"/>
              <a:t>17.09.2018</a:t>
            </a:fld>
            <a:endParaRPr lang="de-DE"/>
          </a:p>
        </p:txBody>
      </p:sp>
      <p:sp>
        <p:nvSpPr>
          <p:cNvPr id="5" name="Fußzeilenplatzhalter 4">
            <a:extLst>
              <a:ext uri="{FF2B5EF4-FFF2-40B4-BE49-F238E27FC236}">
                <a16:creationId xmlns:a16="http://schemas.microsoft.com/office/drawing/2014/main" xmlns="" id="{5758D74E-15E3-0540-BD00-27B6566D60AE}"/>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0D535A77-12B6-0A43-8920-727BD6B43ABD}"/>
              </a:ext>
            </a:extLst>
          </p:cNvPr>
          <p:cNvSpPr>
            <a:spLocks noGrp="1"/>
          </p:cNvSpPr>
          <p:nvPr>
            <p:ph type="sldNum" sz="quarter" idx="12"/>
          </p:nvPr>
        </p:nvSpPr>
        <p:spPr/>
        <p:txBody>
          <a:bodyPr/>
          <a:lstStyle/>
          <a:p>
            <a:fld id="{93BC7EB4-ADAF-3D45-8E3E-A06BACF5AB1C}" type="slidenum">
              <a:rPr lang="de-DE" smtClean="0"/>
              <a:t>15</a:t>
            </a:fld>
            <a:endParaRPr lang="de-DE"/>
          </a:p>
        </p:txBody>
      </p:sp>
      <p:pic>
        <p:nvPicPr>
          <p:cNvPr id="7" name="Picture 3" descr="page1image560">
            <a:extLst>
              <a:ext uri="{FF2B5EF4-FFF2-40B4-BE49-F238E27FC236}">
                <a16:creationId xmlns:a16="http://schemas.microsoft.com/office/drawing/2014/main" xmlns="" id="{634F4846-90CB-C243-802C-6934A67AE4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720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9BB3DF3-8F89-E545-82BD-86C7944B53A4}"/>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Chapter2: Admission (</a:t>
            </a:r>
            <a:r>
              <a:rPr lang="de-DE" sz="2800" dirty="0" err="1"/>
              <a:t>why</a:t>
            </a:r>
            <a:r>
              <a:rPr lang="de-DE" sz="2800" dirty="0"/>
              <a:t> </a:t>
            </a:r>
            <a:r>
              <a:rPr lang="de-DE" sz="2800" dirty="0" err="1"/>
              <a:t>and</a:t>
            </a:r>
            <a:r>
              <a:rPr lang="de-DE" sz="2800" dirty="0"/>
              <a:t> </a:t>
            </a:r>
            <a:r>
              <a:rPr lang="de-DE" sz="2800" dirty="0" err="1"/>
              <a:t>how</a:t>
            </a:r>
            <a:r>
              <a:rPr lang="de-DE" sz="2800" dirty="0"/>
              <a:t>)</a:t>
            </a:r>
          </a:p>
        </p:txBody>
      </p:sp>
      <p:sp>
        <p:nvSpPr>
          <p:cNvPr id="3" name="Inhaltsplatzhalter 2">
            <a:extLst>
              <a:ext uri="{FF2B5EF4-FFF2-40B4-BE49-F238E27FC236}">
                <a16:creationId xmlns:a16="http://schemas.microsoft.com/office/drawing/2014/main" xmlns="" id="{47825657-1154-8745-8084-A94176D94C55}"/>
              </a:ext>
            </a:extLst>
          </p:cNvPr>
          <p:cNvSpPr>
            <a:spLocks noGrp="1"/>
          </p:cNvSpPr>
          <p:nvPr>
            <p:ph idx="1"/>
          </p:nvPr>
        </p:nvSpPr>
        <p:spPr/>
        <p:txBody>
          <a:bodyPr/>
          <a:lstStyle/>
          <a:p>
            <a:endParaRPr lang="de-DE" sz="2400" dirty="0"/>
          </a:p>
          <a:p>
            <a:r>
              <a:rPr lang="de-DE" sz="2400" dirty="0"/>
              <a:t>2.1 Admission requirements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specify</a:t>
            </a:r>
            <a:r>
              <a:rPr lang="de-DE" sz="2400" dirty="0"/>
              <a:t> </a:t>
            </a:r>
            <a:r>
              <a:rPr lang="de-DE" sz="2400" dirty="0" err="1"/>
              <a:t>where</a:t>
            </a:r>
            <a:r>
              <a:rPr lang="de-DE" sz="2400" dirty="0"/>
              <a:t> </a:t>
            </a:r>
            <a:r>
              <a:rPr lang="de-DE" sz="2400" dirty="0" err="1"/>
              <a:t>the</a:t>
            </a:r>
            <a:r>
              <a:rPr lang="de-DE" sz="2400" dirty="0"/>
              <a:t> </a:t>
            </a:r>
            <a:r>
              <a:rPr lang="de-DE" sz="2400" dirty="0" err="1"/>
              <a:t>admission</a:t>
            </a:r>
            <a:r>
              <a:rPr lang="de-DE" sz="2400" dirty="0"/>
              <a:t> requirements </a:t>
            </a:r>
            <a:r>
              <a:rPr lang="de-DE" sz="2400" dirty="0" err="1"/>
              <a:t>are</a:t>
            </a:r>
            <a:r>
              <a:rPr lang="de-DE" sz="2400" dirty="0"/>
              <a:t> 	</a:t>
            </a:r>
            <a:r>
              <a:rPr lang="de-DE" sz="2400" dirty="0" err="1"/>
              <a:t>defined</a:t>
            </a:r>
            <a:r>
              <a:rPr lang="de-DE" sz="2400" dirty="0"/>
              <a:t> 	(</a:t>
            </a:r>
            <a:r>
              <a:rPr lang="de-DE" sz="2400" dirty="0" err="1"/>
              <a:t>reference</a:t>
            </a:r>
            <a:r>
              <a:rPr lang="de-DE" sz="2400" dirty="0"/>
              <a:t> </a:t>
            </a:r>
            <a:r>
              <a:rPr lang="de-DE" sz="2400" dirty="0" err="1"/>
              <a:t>sufficient</a:t>
            </a:r>
            <a:r>
              <a:rPr lang="de-DE" sz="2400" dirty="0"/>
              <a:t>), </a:t>
            </a:r>
            <a:r>
              <a:rPr lang="de-DE" sz="2400" dirty="0" err="1"/>
              <a:t>and</a:t>
            </a:r>
            <a:r>
              <a:rPr lang="de-DE" sz="2400" dirty="0"/>
              <a:t> </a:t>
            </a:r>
            <a:r>
              <a:rPr lang="de-DE" sz="2400" dirty="0" err="1"/>
              <a:t>motivate</a:t>
            </a:r>
            <a:r>
              <a:rPr lang="de-DE" sz="2400" dirty="0"/>
              <a:t> </a:t>
            </a:r>
            <a:r>
              <a:rPr lang="de-DE" sz="2400" dirty="0" err="1"/>
              <a:t>them</a:t>
            </a:r>
            <a:r>
              <a:rPr lang="de-DE" sz="2400" dirty="0"/>
              <a:t>. </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Evidence</a:t>
            </a:r>
            <a:r>
              <a:rPr lang="de-DE" dirty="0"/>
              <a:t> </a:t>
            </a:r>
            <a:r>
              <a:rPr lang="de-DE" dirty="0" err="1"/>
              <a:t>that</a:t>
            </a:r>
            <a:r>
              <a:rPr lang="de-DE" dirty="0"/>
              <a:t> </a:t>
            </a:r>
            <a:r>
              <a:rPr lang="de-DE" dirty="0" err="1"/>
              <a:t>the</a:t>
            </a:r>
            <a:r>
              <a:rPr lang="de-DE" dirty="0"/>
              <a:t> </a:t>
            </a:r>
            <a:r>
              <a:rPr lang="de-DE" dirty="0" err="1"/>
              <a:t>admission</a:t>
            </a:r>
            <a:r>
              <a:rPr lang="de-DE" dirty="0"/>
              <a:t> requirements </a:t>
            </a:r>
            <a:r>
              <a:rPr lang="de-DE" dirty="0" err="1"/>
              <a:t>are</a:t>
            </a:r>
            <a:r>
              <a:rPr lang="de-DE" dirty="0"/>
              <a:t> </a:t>
            </a:r>
            <a:r>
              <a:rPr lang="de-DE" dirty="0" err="1"/>
              <a:t>target</a:t>
            </a:r>
            <a:r>
              <a:rPr lang="de-DE" dirty="0"/>
              <a:t> </a:t>
            </a:r>
            <a:r>
              <a:rPr lang="de-DE" dirty="0" err="1"/>
              <a:t>group</a:t>
            </a:r>
            <a:r>
              <a:rPr lang="de-DE" dirty="0"/>
              <a:t> </a:t>
            </a:r>
            <a:r>
              <a:rPr lang="de-DE" dirty="0" err="1"/>
              <a:t>oriented</a:t>
            </a:r>
            <a:endParaRPr lang="de-DE" dirty="0"/>
          </a:p>
          <a:p>
            <a:pPr lvl="1"/>
            <a:r>
              <a:rPr lang="de-DE" dirty="0" err="1"/>
              <a:t>Evidence</a:t>
            </a:r>
            <a:r>
              <a:rPr lang="de-DE" dirty="0"/>
              <a:t> </a:t>
            </a:r>
            <a:r>
              <a:rPr lang="de-DE" dirty="0" err="1"/>
              <a:t>that</a:t>
            </a:r>
            <a:r>
              <a:rPr lang="de-DE" dirty="0"/>
              <a:t> </a:t>
            </a:r>
            <a:r>
              <a:rPr lang="de-DE" dirty="0" err="1"/>
              <a:t>they</a:t>
            </a:r>
            <a:r>
              <a:rPr lang="de-DE" dirty="0"/>
              <a:t> </a:t>
            </a:r>
            <a:r>
              <a:rPr lang="de-DE" dirty="0" err="1"/>
              <a:t>are</a:t>
            </a:r>
            <a:r>
              <a:rPr lang="de-DE" dirty="0"/>
              <a:t> in </a:t>
            </a:r>
            <a:r>
              <a:rPr lang="de-DE" dirty="0" err="1"/>
              <a:t>line</a:t>
            </a:r>
            <a:r>
              <a:rPr lang="de-DE" dirty="0"/>
              <a:t> </a:t>
            </a:r>
            <a:r>
              <a:rPr lang="de-DE" dirty="0" err="1"/>
              <a:t>with</a:t>
            </a:r>
            <a:r>
              <a:rPr lang="de-DE" dirty="0"/>
              <a:t> </a:t>
            </a:r>
            <a:r>
              <a:rPr lang="de-DE" dirty="0" err="1"/>
              <a:t>the</a:t>
            </a:r>
            <a:r>
              <a:rPr lang="de-DE" dirty="0"/>
              <a:t> </a:t>
            </a:r>
            <a:r>
              <a:rPr lang="de-DE" dirty="0" err="1"/>
              <a:t>natinal</a:t>
            </a:r>
            <a:r>
              <a:rPr lang="de-DE" dirty="0"/>
              <a:t> requirements</a:t>
            </a:r>
          </a:p>
          <a:p>
            <a:pPr marL="0" indent="0">
              <a:buNone/>
            </a:pPr>
            <a:endParaRPr lang="de-DE" sz="2400" dirty="0"/>
          </a:p>
          <a:p>
            <a:pPr marL="0" indent="0">
              <a:buNone/>
            </a:pPr>
            <a:endParaRPr lang="de-DE" dirty="0"/>
          </a:p>
        </p:txBody>
      </p:sp>
      <p:sp>
        <p:nvSpPr>
          <p:cNvPr id="4" name="Datumsplatzhalter 3">
            <a:extLst>
              <a:ext uri="{FF2B5EF4-FFF2-40B4-BE49-F238E27FC236}">
                <a16:creationId xmlns:a16="http://schemas.microsoft.com/office/drawing/2014/main" xmlns="" id="{EC65DD50-6CF0-844C-8791-BBC5923BCD0B}"/>
              </a:ext>
            </a:extLst>
          </p:cNvPr>
          <p:cNvSpPr>
            <a:spLocks noGrp="1"/>
          </p:cNvSpPr>
          <p:nvPr>
            <p:ph type="dt" sz="half" idx="10"/>
          </p:nvPr>
        </p:nvSpPr>
        <p:spPr/>
        <p:txBody>
          <a:bodyPr/>
          <a:lstStyle/>
          <a:p>
            <a:fld id="{359B4A21-D96E-4740-ABD5-9CAC069A0EF0}" type="datetime1">
              <a:rPr lang="de-DE" smtClean="0"/>
              <a:t>17.09.2018</a:t>
            </a:fld>
            <a:endParaRPr lang="de-DE"/>
          </a:p>
        </p:txBody>
      </p:sp>
      <p:sp>
        <p:nvSpPr>
          <p:cNvPr id="5" name="Fußzeilenplatzhalter 4">
            <a:extLst>
              <a:ext uri="{FF2B5EF4-FFF2-40B4-BE49-F238E27FC236}">
                <a16:creationId xmlns:a16="http://schemas.microsoft.com/office/drawing/2014/main" xmlns="" id="{746F810F-0546-AD40-B50E-B4E7F3ADC423}"/>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D665FDEE-0F20-FA47-8164-AD42F2DF284F}"/>
              </a:ext>
            </a:extLst>
          </p:cNvPr>
          <p:cNvSpPr>
            <a:spLocks noGrp="1"/>
          </p:cNvSpPr>
          <p:nvPr>
            <p:ph type="sldNum" sz="quarter" idx="12"/>
          </p:nvPr>
        </p:nvSpPr>
        <p:spPr/>
        <p:txBody>
          <a:bodyPr/>
          <a:lstStyle/>
          <a:p>
            <a:fld id="{93BC7EB4-ADAF-3D45-8E3E-A06BACF5AB1C}" type="slidenum">
              <a:rPr lang="de-DE" smtClean="0"/>
              <a:t>16</a:t>
            </a:fld>
            <a:endParaRPr lang="de-DE"/>
          </a:p>
        </p:txBody>
      </p:sp>
      <p:pic>
        <p:nvPicPr>
          <p:cNvPr id="7" name="Picture 3" descr="page1image560">
            <a:extLst>
              <a:ext uri="{FF2B5EF4-FFF2-40B4-BE49-F238E27FC236}">
                <a16:creationId xmlns:a16="http://schemas.microsoft.com/office/drawing/2014/main" xmlns="" id="{BF8CE6A2-5260-0846-BEDC-082DC049E6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264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BFF8A28-0A4D-7546-A15C-C1C4E6BE6CCF}"/>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Chapter2: Admission (</a:t>
            </a:r>
            <a:r>
              <a:rPr lang="de-DE" sz="2800" dirty="0" err="1"/>
              <a:t>why</a:t>
            </a:r>
            <a:r>
              <a:rPr lang="de-DE" sz="2800" dirty="0"/>
              <a:t> </a:t>
            </a:r>
            <a:r>
              <a:rPr lang="de-DE" sz="2800" dirty="0" err="1"/>
              <a:t>and</a:t>
            </a:r>
            <a:r>
              <a:rPr lang="de-DE" sz="2800" dirty="0"/>
              <a:t> </a:t>
            </a:r>
            <a:r>
              <a:rPr lang="de-DE" sz="2800" dirty="0" err="1"/>
              <a:t>how</a:t>
            </a:r>
            <a:r>
              <a:rPr lang="de-DE" sz="2800" dirty="0"/>
              <a:t>)</a:t>
            </a:r>
          </a:p>
        </p:txBody>
      </p:sp>
      <p:sp>
        <p:nvSpPr>
          <p:cNvPr id="3" name="Inhaltsplatzhalter 2">
            <a:extLst>
              <a:ext uri="{FF2B5EF4-FFF2-40B4-BE49-F238E27FC236}">
                <a16:creationId xmlns:a16="http://schemas.microsoft.com/office/drawing/2014/main" xmlns="" id="{F56ED48A-9552-A049-816B-736E3E40B99C}"/>
              </a:ext>
            </a:extLst>
          </p:cNvPr>
          <p:cNvSpPr>
            <a:spLocks noGrp="1"/>
          </p:cNvSpPr>
          <p:nvPr>
            <p:ph idx="1"/>
          </p:nvPr>
        </p:nvSpPr>
        <p:spPr/>
        <p:txBody>
          <a:bodyPr/>
          <a:lstStyle/>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a:t>The </a:t>
            </a:r>
            <a:r>
              <a:rPr lang="de-DE" sz="2400" dirty="0" err="1"/>
              <a:t>admission</a:t>
            </a:r>
            <a:r>
              <a:rPr lang="de-DE" sz="2400" dirty="0"/>
              <a:t> requirements </a:t>
            </a:r>
            <a:r>
              <a:rPr lang="de-DE" sz="2400" dirty="0" err="1"/>
              <a:t>are</a:t>
            </a:r>
            <a:r>
              <a:rPr lang="de-DE" sz="2400" dirty="0"/>
              <a:t> </a:t>
            </a:r>
            <a:r>
              <a:rPr lang="de-DE" sz="2400" dirty="0" err="1"/>
              <a:t>defined</a:t>
            </a:r>
            <a:r>
              <a:rPr lang="de-DE" sz="2400" dirty="0"/>
              <a:t> </a:t>
            </a:r>
            <a:r>
              <a:rPr lang="de-DE" sz="2400" dirty="0" err="1"/>
              <a:t>and</a:t>
            </a:r>
            <a:r>
              <a:rPr lang="de-DE" sz="2400" dirty="0"/>
              <a:t> </a:t>
            </a:r>
            <a:r>
              <a:rPr lang="de-DE" sz="2400" dirty="0" err="1"/>
              <a:t>comprehensible</a:t>
            </a:r>
            <a:r>
              <a:rPr lang="de-DE" sz="2400" dirty="0"/>
              <a:t>. The national requirements </a:t>
            </a:r>
            <a:r>
              <a:rPr lang="de-DE" sz="2400" dirty="0" err="1"/>
              <a:t>are</a:t>
            </a:r>
            <a:r>
              <a:rPr lang="de-DE" sz="2400" dirty="0"/>
              <a:t> </a:t>
            </a:r>
            <a:r>
              <a:rPr lang="de-DE" sz="2400" dirty="0" err="1"/>
              <a:t>presented</a:t>
            </a:r>
            <a:r>
              <a:rPr lang="de-DE" sz="2400" dirty="0"/>
              <a:t> </a:t>
            </a:r>
            <a:r>
              <a:rPr lang="de-DE" sz="2400" dirty="0" err="1"/>
              <a:t>and</a:t>
            </a:r>
            <a:r>
              <a:rPr lang="de-DE" sz="2400" dirty="0"/>
              <a:t> </a:t>
            </a:r>
            <a:r>
              <a:rPr lang="de-DE" sz="2400" dirty="0" err="1"/>
              <a:t>taken</a:t>
            </a:r>
            <a:r>
              <a:rPr lang="de-DE" sz="2400" dirty="0"/>
              <a:t> </a:t>
            </a:r>
            <a:r>
              <a:rPr lang="de-DE" sz="2400" dirty="0" err="1"/>
              <a:t>into</a:t>
            </a:r>
            <a:r>
              <a:rPr lang="de-DE" sz="2400" dirty="0"/>
              <a:t> </a:t>
            </a:r>
            <a:r>
              <a:rPr lang="de-DE" sz="2400" dirty="0" err="1"/>
              <a:t>account</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err="1"/>
              <a:t>Additionally</a:t>
            </a:r>
            <a:r>
              <a:rPr lang="de-DE" sz="2400" dirty="0"/>
              <a:t>, </a:t>
            </a:r>
            <a:r>
              <a:rPr lang="de-DE" sz="2400" dirty="0" err="1"/>
              <a:t>the</a:t>
            </a:r>
            <a:r>
              <a:rPr lang="de-DE" sz="2400" dirty="0"/>
              <a:t> </a:t>
            </a:r>
            <a:r>
              <a:rPr lang="de-DE" sz="2400" dirty="0" err="1"/>
              <a:t>admission</a:t>
            </a:r>
            <a:r>
              <a:rPr lang="de-DE" sz="2400" dirty="0"/>
              <a:t> requirements </a:t>
            </a:r>
            <a:r>
              <a:rPr lang="de-DE" sz="2400" dirty="0" err="1"/>
              <a:t>are</a:t>
            </a:r>
            <a:r>
              <a:rPr lang="de-DE" sz="2400" dirty="0"/>
              <a:t> </a:t>
            </a:r>
            <a:r>
              <a:rPr lang="de-DE" sz="2400" dirty="0" err="1"/>
              <a:t>oriented</a:t>
            </a:r>
            <a:r>
              <a:rPr lang="de-DE" sz="2400" dirty="0"/>
              <a:t> </a:t>
            </a:r>
            <a:r>
              <a:rPr lang="de-DE" sz="2400" dirty="0" err="1"/>
              <a:t>towards</a:t>
            </a:r>
            <a:r>
              <a:rPr lang="de-DE" sz="2400" dirty="0"/>
              <a:t> </a:t>
            </a:r>
            <a:r>
              <a:rPr lang="de-DE" sz="2400" dirty="0" err="1"/>
              <a:t>the</a:t>
            </a:r>
            <a:r>
              <a:rPr lang="de-DE" sz="2400" dirty="0"/>
              <a:t> </a:t>
            </a:r>
            <a:r>
              <a:rPr lang="de-DE" sz="2400" dirty="0" err="1"/>
              <a:t>strategic</a:t>
            </a:r>
            <a:r>
              <a:rPr lang="de-DE" sz="2400" dirty="0"/>
              <a:t> </a:t>
            </a:r>
            <a:r>
              <a:rPr lang="de-DE" sz="2400" dirty="0" err="1"/>
              <a:t>goals</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p>
          <a:p>
            <a:endParaRPr lang="de-DE" dirty="0"/>
          </a:p>
        </p:txBody>
      </p:sp>
      <p:sp>
        <p:nvSpPr>
          <p:cNvPr id="4" name="Datumsplatzhalter 3">
            <a:extLst>
              <a:ext uri="{FF2B5EF4-FFF2-40B4-BE49-F238E27FC236}">
                <a16:creationId xmlns:a16="http://schemas.microsoft.com/office/drawing/2014/main" xmlns="" id="{9553979F-595C-4249-A38E-CAB937347E6C}"/>
              </a:ext>
            </a:extLst>
          </p:cNvPr>
          <p:cNvSpPr>
            <a:spLocks noGrp="1"/>
          </p:cNvSpPr>
          <p:nvPr>
            <p:ph type="dt" sz="half" idx="10"/>
          </p:nvPr>
        </p:nvSpPr>
        <p:spPr/>
        <p:txBody>
          <a:bodyPr/>
          <a:lstStyle/>
          <a:p>
            <a:fld id="{DAAF4DD6-1814-0642-8C7F-B1E44BC90947}" type="datetime1">
              <a:rPr lang="de-DE" smtClean="0"/>
              <a:t>17.09.2018</a:t>
            </a:fld>
            <a:endParaRPr lang="de-DE"/>
          </a:p>
        </p:txBody>
      </p:sp>
      <p:sp>
        <p:nvSpPr>
          <p:cNvPr id="5" name="Fußzeilenplatzhalter 4">
            <a:extLst>
              <a:ext uri="{FF2B5EF4-FFF2-40B4-BE49-F238E27FC236}">
                <a16:creationId xmlns:a16="http://schemas.microsoft.com/office/drawing/2014/main" xmlns="" id="{6E7CF37B-0B1C-4C48-BD14-54962E032B44}"/>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7BF35616-602A-7640-BF83-8D615A710F8E}"/>
              </a:ext>
            </a:extLst>
          </p:cNvPr>
          <p:cNvSpPr>
            <a:spLocks noGrp="1"/>
          </p:cNvSpPr>
          <p:nvPr>
            <p:ph type="sldNum" sz="quarter" idx="12"/>
          </p:nvPr>
        </p:nvSpPr>
        <p:spPr/>
        <p:txBody>
          <a:bodyPr/>
          <a:lstStyle/>
          <a:p>
            <a:fld id="{93BC7EB4-ADAF-3D45-8E3E-A06BACF5AB1C}" type="slidenum">
              <a:rPr lang="de-DE" smtClean="0"/>
              <a:t>17</a:t>
            </a:fld>
            <a:endParaRPr lang="de-DE"/>
          </a:p>
        </p:txBody>
      </p:sp>
      <p:pic>
        <p:nvPicPr>
          <p:cNvPr id="7" name="Picture 3" descr="page1image560">
            <a:extLst>
              <a:ext uri="{FF2B5EF4-FFF2-40B4-BE49-F238E27FC236}">
                <a16:creationId xmlns:a16="http://schemas.microsoft.com/office/drawing/2014/main" xmlns="" id="{DF8856D7-377A-B442-9C8B-386F0979FC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7849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DC1A4CB-FFF8-884E-BD12-EBB3C8DB382B}"/>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Chapter2: Admission (</a:t>
            </a:r>
            <a:r>
              <a:rPr lang="de-DE" sz="2800" dirty="0" err="1"/>
              <a:t>why</a:t>
            </a:r>
            <a:r>
              <a:rPr lang="de-DE" sz="2800" dirty="0"/>
              <a:t> </a:t>
            </a:r>
            <a:r>
              <a:rPr lang="de-DE" sz="2800" dirty="0" err="1"/>
              <a:t>and</a:t>
            </a:r>
            <a:r>
              <a:rPr lang="de-DE" sz="2800" dirty="0"/>
              <a:t> </a:t>
            </a:r>
            <a:r>
              <a:rPr lang="de-DE" sz="2800" dirty="0" err="1"/>
              <a:t>how</a:t>
            </a:r>
            <a:r>
              <a:rPr lang="de-DE" sz="2800" dirty="0"/>
              <a:t>)</a:t>
            </a:r>
          </a:p>
        </p:txBody>
      </p:sp>
      <p:sp>
        <p:nvSpPr>
          <p:cNvPr id="3" name="Inhaltsplatzhalter 2">
            <a:extLst>
              <a:ext uri="{FF2B5EF4-FFF2-40B4-BE49-F238E27FC236}">
                <a16:creationId xmlns:a16="http://schemas.microsoft.com/office/drawing/2014/main" xmlns="" id="{FABA04A1-1958-E643-ABFC-351AFA0745EF}"/>
              </a:ext>
            </a:extLst>
          </p:cNvPr>
          <p:cNvSpPr>
            <a:spLocks noGrp="1"/>
          </p:cNvSpPr>
          <p:nvPr>
            <p:ph idx="1"/>
          </p:nvPr>
        </p:nvSpPr>
        <p:spPr>
          <a:xfrm>
            <a:off x="393357" y="1847849"/>
            <a:ext cx="11419702" cy="4752647"/>
          </a:xfrm>
        </p:spPr>
        <p:txBody>
          <a:bodyPr>
            <a:normAutofit fontScale="77500" lnSpcReduction="20000"/>
          </a:bodyPr>
          <a:lstStyle/>
          <a:p>
            <a:r>
              <a:rPr lang="de-DE" sz="3100" dirty="0"/>
              <a:t>2.2 </a:t>
            </a:r>
            <a:r>
              <a:rPr lang="de-DE" sz="3100" dirty="0" err="1"/>
              <a:t>Counselling</a:t>
            </a:r>
            <a:r>
              <a:rPr lang="de-DE" sz="3100" dirty="0"/>
              <a:t> </a:t>
            </a:r>
            <a:r>
              <a:rPr lang="de-DE" sz="3100" dirty="0" err="1"/>
              <a:t>for</a:t>
            </a:r>
            <a:r>
              <a:rPr lang="de-DE" sz="3100" dirty="0"/>
              <a:t> </a:t>
            </a:r>
            <a:r>
              <a:rPr lang="de-DE" sz="3100" dirty="0" err="1"/>
              <a:t>prospective</a:t>
            </a:r>
            <a:r>
              <a:rPr lang="de-DE" sz="3100" dirty="0"/>
              <a:t> </a:t>
            </a:r>
            <a:r>
              <a:rPr lang="de-DE" sz="3100" dirty="0" err="1"/>
              <a:t>students</a:t>
            </a:r>
            <a:r>
              <a:rPr lang="de-DE" sz="3100" dirty="0"/>
              <a:t> </a:t>
            </a:r>
          </a:p>
          <a:p>
            <a:pPr marL="0" indent="0">
              <a:buNone/>
            </a:pPr>
            <a:r>
              <a:rPr lang="de-DE" sz="3100" dirty="0"/>
              <a:t>	HEI: </a:t>
            </a:r>
            <a:r>
              <a:rPr lang="de-DE" sz="3100" dirty="0" err="1"/>
              <a:t>Please</a:t>
            </a:r>
            <a:r>
              <a:rPr lang="de-DE" sz="3100" dirty="0"/>
              <a:t>, </a:t>
            </a:r>
            <a:r>
              <a:rPr lang="de-DE" sz="3100" dirty="0" err="1"/>
              <a:t>describe</a:t>
            </a:r>
            <a:r>
              <a:rPr lang="de-DE" sz="3100" dirty="0"/>
              <a:t> </a:t>
            </a:r>
            <a:r>
              <a:rPr lang="de-DE" sz="3100" dirty="0" err="1"/>
              <a:t>the</a:t>
            </a:r>
            <a:r>
              <a:rPr lang="de-DE" sz="3100" dirty="0"/>
              <a:t> </a:t>
            </a:r>
            <a:r>
              <a:rPr lang="de-DE" sz="3100" dirty="0" err="1"/>
              <a:t>counselling</a:t>
            </a:r>
            <a:r>
              <a:rPr lang="de-DE" sz="3100" dirty="0"/>
              <a:t> </a:t>
            </a:r>
            <a:r>
              <a:rPr lang="de-DE" sz="3100" dirty="0" err="1"/>
              <a:t>services</a:t>
            </a:r>
            <a:r>
              <a:rPr lang="de-DE" sz="3100" dirty="0"/>
              <a:t> </a:t>
            </a:r>
            <a:r>
              <a:rPr lang="de-DE" sz="3100" dirty="0" err="1"/>
              <a:t>for</a:t>
            </a:r>
            <a:r>
              <a:rPr lang="de-DE" sz="3100" dirty="0"/>
              <a:t> </a:t>
            </a:r>
            <a:r>
              <a:rPr lang="de-DE" sz="3100" dirty="0" err="1"/>
              <a:t>applicants</a:t>
            </a:r>
            <a:r>
              <a:rPr lang="de-DE" sz="3100" dirty="0"/>
              <a:t> </a:t>
            </a:r>
            <a:r>
              <a:rPr lang="de-DE" sz="3100" dirty="0" err="1"/>
              <a:t>offered</a:t>
            </a:r>
            <a:r>
              <a:rPr lang="de-DE" sz="3100" dirty="0"/>
              <a:t> in </a:t>
            </a:r>
            <a:r>
              <a:rPr lang="de-DE" sz="3100" dirty="0" err="1"/>
              <a:t>the</a:t>
            </a:r>
            <a:r>
              <a:rPr lang="de-DE" sz="3100" dirty="0"/>
              <a:t> </a:t>
            </a:r>
            <a:r>
              <a:rPr lang="de-DE" sz="3100" dirty="0" err="1"/>
              <a:t>context</a:t>
            </a:r>
            <a:r>
              <a:rPr lang="de-DE" sz="3100" dirty="0"/>
              <a:t> 	</a:t>
            </a:r>
            <a:r>
              <a:rPr lang="de-DE" sz="3100" dirty="0" err="1"/>
              <a:t>of</a:t>
            </a:r>
            <a:r>
              <a:rPr lang="de-DE" sz="3100" dirty="0"/>
              <a:t> </a:t>
            </a:r>
            <a:r>
              <a:rPr lang="de-DE" sz="3100" dirty="0" err="1"/>
              <a:t>admissions</a:t>
            </a:r>
            <a:r>
              <a:rPr lang="de-DE" sz="3100" dirty="0"/>
              <a:t>.</a:t>
            </a:r>
          </a:p>
          <a:p>
            <a:pPr marL="0" indent="0">
              <a:buNone/>
            </a:pPr>
            <a:endParaRPr lang="de-DE" sz="3100" dirty="0"/>
          </a:p>
          <a:p>
            <a:pPr marL="0" indent="0">
              <a:buNone/>
            </a:pPr>
            <a:r>
              <a:rPr lang="de-DE" sz="3100" b="1" dirty="0"/>
              <a:t>Benchmarks:</a:t>
            </a:r>
          </a:p>
          <a:p>
            <a:pPr marL="0" indent="0">
              <a:buNone/>
            </a:pPr>
            <a:r>
              <a:rPr lang="de-DE" sz="3100" i="1" dirty="0" err="1"/>
              <a:t>Meets</a:t>
            </a:r>
            <a:r>
              <a:rPr lang="de-DE" sz="3100" i="1" dirty="0"/>
              <a:t> </a:t>
            </a:r>
            <a:r>
              <a:rPr lang="de-DE" sz="3100" i="1" dirty="0" err="1"/>
              <a:t>quality</a:t>
            </a:r>
            <a:r>
              <a:rPr lang="de-DE" sz="3100" i="1" dirty="0"/>
              <a:t> requirements </a:t>
            </a:r>
          </a:p>
          <a:p>
            <a:r>
              <a:rPr lang="de-DE" sz="3100" dirty="0" err="1"/>
              <a:t>Applicants</a:t>
            </a:r>
            <a:r>
              <a:rPr lang="de-DE" sz="3100" dirty="0"/>
              <a:t> </a:t>
            </a:r>
            <a:r>
              <a:rPr lang="de-DE" sz="3100" dirty="0" err="1"/>
              <a:t>can</a:t>
            </a:r>
            <a:r>
              <a:rPr lang="de-DE" sz="3100" dirty="0"/>
              <a:t> </a:t>
            </a:r>
            <a:r>
              <a:rPr lang="de-DE" sz="3100" dirty="0" err="1"/>
              <a:t>directly</a:t>
            </a:r>
            <a:r>
              <a:rPr lang="de-DE" sz="3100" dirty="0"/>
              <a:t> turn </a:t>
            </a:r>
            <a:r>
              <a:rPr lang="de-DE" sz="3100" dirty="0" err="1"/>
              <a:t>to</a:t>
            </a:r>
            <a:r>
              <a:rPr lang="de-DE" sz="3100" dirty="0"/>
              <a:t> a </a:t>
            </a:r>
            <a:r>
              <a:rPr lang="de-DE" sz="3100" dirty="0" err="1"/>
              <a:t>student</a:t>
            </a:r>
            <a:r>
              <a:rPr lang="de-DE" sz="3100" dirty="0"/>
              <a:t> </a:t>
            </a:r>
            <a:r>
              <a:rPr lang="de-DE" sz="3100" dirty="0" err="1"/>
              <a:t>counselling</a:t>
            </a:r>
            <a:r>
              <a:rPr lang="de-DE" sz="3100" dirty="0"/>
              <a:t> </a:t>
            </a:r>
            <a:r>
              <a:rPr lang="de-DE" sz="3100" dirty="0" err="1"/>
              <a:t>service</a:t>
            </a:r>
            <a:r>
              <a:rPr lang="de-DE" sz="3100" dirty="0"/>
              <a:t>, </a:t>
            </a:r>
            <a:r>
              <a:rPr lang="de-DE" sz="3100" dirty="0" err="1"/>
              <a:t>or</a:t>
            </a:r>
            <a:r>
              <a:rPr lang="de-DE" sz="3100" dirty="0"/>
              <a:t> </a:t>
            </a:r>
            <a:r>
              <a:rPr lang="de-DE" sz="3100" dirty="0" err="1"/>
              <a:t>to</a:t>
            </a:r>
            <a:r>
              <a:rPr lang="de-DE" sz="3100" dirty="0"/>
              <a:t> </a:t>
            </a:r>
            <a:r>
              <a:rPr lang="de-DE" sz="3100" dirty="0" err="1"/>
              <a:t>whatever</a:t>
            </a:r>
            <a:r>
              <a:rPr lang="de-DE" sz="3100" dirty="0"/>
              <a:t> </a:t>
            </a:r>
            <a:r>
              <a:rPr lang="de-DE" sz="3100" dirty="0" err="1"/>
              <a:t>other</a:t>
            </a:r>
            <a:r>
              <a:rPr lang="de-DE" sz="3100" dirty="0"/>
              <a:t> </a:t>
            </a:r>
            <a:r>
              <a:rPr lang="de-DE" sz="3100" dirty="0" err="1"/>
              <a:t>helpdesk</a:t>
            </a:r>
            <a:r>
              <a:rPr lang="de-DE" sz="3100" dirty="0"/>
              <a:t> at </a:t>
            </a:r>
            <a:r>
              <a:rPr lang="de-DE" sz="3100" dirty="0" err="1"/>
              <a:t>the</a:t>
            </a:r>
            <a:r>
              <a:rPr lang="de-DE" sz="3100" dirty="0"/>
              <a:t> </a:t>
            </a:r>
            <a:r>
              <a:rPr lang="de-DE" sz="3100" dirty="0" err="1"/>
              <a:t>university</a:t>
            </a:r>
            <a:r>
              <a:rPr lang="de-DE" sz="3100" dirty="0"/>
              <a:t>, </a:t>
            </a:r>
            <a:r>
              <a:rPr lang="de-DE" sz="3100" dirty="0" err="1"/>
              <a:t>for</a:t>
            </a:r>
            <a:r>
              <a:rPr lang="de-DE" sz="3100" dirty="0"/>
              <a:t> </a:t>
            </a:r>
            <a:r>
              <a:rPr lang="de-DE" sz="3100" dirty="0" err="1"/>
              <a:t>clarification</a:t>
            </a:r>
            <a:r>
              <a:rPr lang="de-DE" sz="3100" dirty="0"/>
              <a:t> </a:t>
            </a:r>
            <a:r>
              <a:rPr lang="de-DE" sz="3100" dirty="0" err="1"/>
              <a:t>of</a:t>
            </a:r>
            <a:r>
              <a:rPr lang="de-DE" sz="3100" dirty="0"/>
              <a:t> </a:t>
            </a:r>
            <a:r>
              <a:rPr lang="de-DE" sz="3100" dirty="0" err="1"/>
              <a:t>specific</a:t>
            </a:r>
            <a:r>
              <a:rPr lang="de-DE" sz="3100" dirty="0"/>
              <a:t> </a:t>
            </a:r>
            <a:r>
              <a:rPr lang="de-DE" sz="3100" dirty="0" err="1"/>
              <a:t>questions</a:t>
            </a:r>
            <a:r>
              <a:rPr lang="de-DE" sz="3100" dirty="0"/>
              <a:t>, </a:t>
            </a:r>
            <a:r>
              <a:rPr lang="de-DE" sz="3100" dirty="0" err="1"/>
              <a:t>of</a:t>
            </a:r>
            <a:r>
              <a:rPr lang="de-DE" sz="3100" dirty="0"/>
              <a:t> personal </a:t>
            </a:r>
            <a:r>
              <a:rPr lang="de-DE" sz="3100" dirty="0" err="1"/>
              <a:t>aptitude</a:t>
            </a:r>
            <a:r>
              <a:rPr lang="de-DE" sz="3100" dirty="0"/>
              <a:t>, </a:t>
            </a:r>
            <a:r>
              <a:rPr lang="de-DE" sz="3100" dirty="0" err="1"/>
              <a:t>of</a:t>
            </a:r>
            <a:r>
              <a:rPr lang="de-DE" sz="3100" dirty="0"/>
              <a:t> </a:t>
            </a:r>
            <a:r>
              <a:rPr lang="de-DE" sz="3100" dirty="0" err="1"/>
              <a:t>career</a:t>
            </a:r>
            <a:r>
              <a:rPr lang="de-DE" sz="3100" dirty="0"/>
              <a:t> </a:t>
            </a:r>
            <a:r>
              <a:rPr lang="de-DE" sz="3100" dirty="0" err="1"/>
              <a:t>perspectives</a:t>
            </a:r>
            <a:r>
              <a:rPr lang="de-DE" sz="3100" dirty="0"/>
              <a:t> etc. Personal </a:t>
            </a:r>
            <a:r>
              <a:rPr lang="de-DE" sz="3100" dirty="0" err="1"/>
              <a:t>dialogue</a:t>
            </a:r>
            <a:r>
              <a:rPr lang="de-DE" sz="3100" dirty="0"/>
              <a:t> </a:t>
            </a:r>
            <a:r>
              <a:rPr lang="de-DE" sz="3100" dirty="0" err="1"/>
              <a:t>between</a:t>
            </a:r>
            <a:r>
              <a:rPr lang="de-DE" sz="3100" dirty="0"/>
              <a:t> </a:t>
            </a:r>
            <a:r>
              <a:rPr lang="de-DE" sz="3100" dirty="0" err="1"/>
              <a:t>applicants</a:t>
            </a:r>
            <a:r>
              <a:rPr lang="de-DE" sz="3100" dirty="0"/>
              <a:t> </a:t>
            </a:r>
            <a:r>
              <a:rPr lang="de-DE" sz="3100" dirty="0" err="1"/>
              <a:t>and</a:t>
            </a:r>
            <a:r>
              <a:rPr lang="de-DE" sz="3100" dirty="0"/>
              <a:t> </a:t>
            </a:r>
            <a:r>
              <a:rPr lang="de-DE" sz="3100" dirty="0" err="1"/>
              <a:t>the</a:t>
            </a:r>
            <a:r>
              <a:rPr lang="de-DE" sz="3100" dirty="0"/>
              <a:t> HEI </a:t>
            </a:r>
            <a:r>
              <a:rPr lang="de-DE" sz="3100" dirty="0" err="1"/>
              <a:t>is</a:t>
            </a:r>
            <a:r>
              <a:rPr lang="de-DE" sz="3100" dirty="0"/>
              <a:t> </a:t>
            </a:r>
            <a:r>
              <a:rPr lang="de-DE" sz="3100" dirty="0" err="1"/>
              <a:t>provided</a:t>
            </a:r>
            <a:r>
              <a:rPr lang="de-DE" sz="3100" dirty="0"/>
              <a:t> </a:t>
            </a:r>
            <a:r>
              <a:rPr lang="de-DE" sz="3100" dirty="0" err="1"/>
              <a:t>by</a:t>
            </a:r>
            <a:r>
              <a:rPr lang="de-DE" sz="3100" dirty="0"/>
              <a:t> </a:t>
            </a:r>
            <a:r>
              <a:rPr lang="de-DE" sz="3100" dirty="0" err="1"/>
              <a:t>defined</a:t>
            </a:r>
            <a:r>
              <a:rPr lang="de-DE" sz="3100" dirty="0"/>
              <a:t> </a:t>
            </a:r>
            <a:r>
              <a:rPr lang="de-DE" sz="3100" dirty="0" err="1"/>
              <a:t>office</a:t>
            </a:r>
            <a:r>
              <a:rPr lang="de-DE" sz="3100" dirty="0"/>
              <a:t> </a:t>
            </a:r>
            <a:r>
              <a:rPr lang="de-DE" sz="3100" dirty="0" err="1"/>
              <a:t>hours</a:t>
            </a:r>
            <a:r>
              <a:rPr lang="de-DE" sz="3100" dirty="0"/>
              <a:t>, </a:t>
            </a:r>
            <a:r>
              <a:rPr lang="de-DE" sz="3100" dirty="0" err="1"/>
              <a:t>by</a:t>
            </a:r>
            <a:r>
              <a:rPr lang="de-DE" sz="3100" dirty="0"/>
              <a:t> </a:t>
            </a:r>
            <a:r>
              <a:rPr lang="de-DE" sz="3100" dirty="0" err="1"/>
              <a:t>telephone</a:t>
            </a:r>
            <a:r>
              <a:rPr lang="de-DE" sz="3100" dirty="0"/>
              <a:t> </a:t>
            </a:r>
            <a:r>
              <a:rPr lang="de-DE" sz="3100" dirty="0" err="1"/>
              <a:t>and</a:t>
            </a:r>
            <a:r>
              <a:rPr lang="de-DE" sz="3100" dirty="0"/>
              <a:t> via </a:t>
            </a:r>
            <a:r>
              <a:rPr lang="de-DE" sz="3100" dirty="0" err="1"/>
              <a:t>e-mail</a:t>
            </a:r>
            <a:r>
              <a:rPr lang="de-DE" sz="3100" dirty="0"/>
              <a:t>. </a:t>
            </a:r>
          </a:p>
          <a:p>
            <a:pPr marL="0" indent="0">
              <a:buNone/>
            </a:pPr>
            <a:r>
              <a:rPr lang="de-DE" sz="3100" i="1" dirty="0" err="1"/>
              <a:t>Exceeds</a:t>
            </a:r>
            <a:r>
              <a:rPr lang="de-DE" sz="3100" i="1" dirty="0"/>
              <a:t> </a:t>
            </a:r>
            <a:r>
              <a:rPr lang="de-DE" sz="3100" i="1" dirty="0" err="1"/>
              <a:t>quality</a:t>
            </a:r>
            <a:r>
              <a:rPr lang="de-DE" sz="3100" i="1" dirty="0"/>
              <a:t> requirements </a:t>
            </a:r>
          </a:p>
          <a:p>
            <a:r>
              <a:rPr lang="de-DE" sz="3100" dirty="0"/>
              <a:t>The HEI </a:t>
            </a:r>
            <a:r>
              <a:rPr lang="de-DE" sz="3100" dirty="0" err="1"/>
              <a:t>ensures</a:t>
            </a:r>
            <a:r>
              <a:rPr lang="de-DE" sz="3100" dirty="0"/>
              <a:t> a </a:t>
            </a:r>
            <a:r>
              <a:rPr lang="de-DE" sz="3100" dirty="0" err="1"/>
              <a:t>constant</a:t>
            </a:r>
            <a:r>
              <a:rPr lang="de-DE" sz="3100" dirty="0"/>
              <a:t> </a:t>
            </a:r>
            <a:r>
              <a:rPr lang="de-DE" sz="3100" dirty="0" err="1"/>
              <a:t>availability</a:t>
            </a:r>
            <a:r>
              <a:rPr lang="de-DE" sz="3100" dirty="0"/>
              <a:t> </a:t>
            </a:r>
            <a:r>
              <a:rPr lang="de-DE" sz="3100" dirty="0" err="1"/>
              <a:t>for</a:t>
            </a:r>
            <a:r>
              <a:rPr lang="de-DE" sz="3100" dirty="0"/>
              <a:t> </a:t>
            </a:r>
            <a:r>
              <a:rPr lang="de-DE" sz="3100" dirty="0" err="1"/>
              <a:t>prospective</a:t>
            </a:r>
            <a:r>
              <a:rPr lang="de-DE" sz="3100" dirty="0"/>
              <a:t> </a:t>
            </a:r>
            <a:r>
              <a:rPr lang="de-DE" sz="3100" dirty="0" err="1"/>
              <a:t>students</a:t>
            </a:r>
            <a:r>
              <a:rPr lang="de-DE" sz="3100" dirty="0"/>
              <a:t> </a:t>
            </a:r>
            <a:r>
              <a:rPr lang="de-DE" sz="3100" dirty="0" err="1"/>
              <a:t>and</a:t>
            </a:r>
            <a:r>
              <a:rPr lang="de-DE" sz="3100" dirty="0"/>
              <a:t> </a:t>
            </a:r>
            <a:r>
              <a:rPr lang="de-DE" sz="3100" dirty="0" err="1"/>
              <a:t>reacts</a:t>
            </a:r>
            <a:r>
              <a:rPr lang="de-DE" sz="3100" dirty="0"/>
              <a:t> </a:t>
            </a:r>
            <a:r>
              <a:rPr lang="de-DE" sz="3100" dirty="0" err="1"/>
              <a:t>quickly</a:t>
            </a:r>
            <a:r>
              <a:rPr lang="de-DE" sz="3100" dirty="0"/>
              <a:t> </a:t>
            </a:r>
            <a:r>
              <a:rPr lang="de-DE" sz="3100" dirty="0" err="1"/>
              <a:t>to</a:t>
            </a:r>
            <a:r>
              <a:rPr lang="de-DE" sz="3100" dirty="0"/>
              <a:t> in- </a:t>
            </a:r>
            <a:r>
              <a:rPr lang="de-DE" sz="3100" dirty="0" err="1"/>
              <a:t>coming</a:t>
            </a:r>
            <a:r>
              <a:rPr lang="de-DE" sz="3100" dirty="0"/>
              <a:t> </a:t>
            </a:r>
            <a:r>
              <a:rPr lang="de-DE" sz="3100" dirty="0" err="1"/>
              <a:t>enquiries</a:t>
            </a:r>
            <a:r>
              <a:rPr lang="de-DE" sz="3100" dirty="0"/>
              <a:t>. The </a:t>
            </a:r>
            <a:r>
              <a:rPr lang="de-DE" sz="3100" dirty="0" err="1"/>
              <a:t>counselling</a:t>
            </a:r>
            <a:r>
              <a:rPr lang="de-DE" sz="3100" dirty="0"/>
              <a:t> </a:t>
            </a:r>
            <a:r>
              <a:rPr lang="de-DE" sz="3100" dirty="0" err="1"/>
              <a:t>options</a:t>
            </a:r>
            <a:r>
              <a:rPr lang="de-DE" sz="3100" dirty="0"/>
              <a:t> </a:t>
            </a:r>
            <a:r>
              <a:rPr lang="de-DE" sz="3100" dirty="0" err="1"/>
              <a:t>are</a:t>
            </a:r>
            <a:r>
              <a:rPr lang="de-DE" sz="3100" dirty="0"/>
              <a:t> </a:t>
            </a:r>
            <a:r>
              <a:rPr lang="de-DE" sz="3100" dirty="0" err="1"/>
              <a:t>based</a:t>
            </a:r>
            <a:r>
              <a:rPr lang="de-DE" sz="3100" dirty="0"/>
              <a:t> on </a:t>
            </a:r>
            <a:r>
              <a:rPr lang="de-DE" sz="3100" dirty="0" err="1"/>
              <a:t>the</a:t>
            </a:r>
            <a:r>
              <a:rPr lang="de-DE" sz="3100" dirty="0"/>
              <a:t> </a:t>
            </a:r>
            <a:r>
              <a:rPr lang="de-DE" sz="3100" dirty="0" err="1"/>
              <a:t>target</a:t>
            </a:r>
            <a:r>
              <a:rPr lang="de-DE" sz="3100" dirty="0"/>
              <a:t> </a:t>
            </a:r>
            <a:r>
              <a:rPr lang="de-DE" sz="3100" dirty="0" err="1"/>
              <a:t>group’s</a:t>
            </a:r>
            <a:r>
              <a:rPr lang="de-DE" sz="3100" dirty="0"/>
              <a:t> </a:t>
            </a:r>
            <a:r>
              <a:rPr lang="de-DE" sz="3100" dirty="0" err="1"/>
              <a:t>needs</a:t>
            </a:r>
            <a:r>
              <a:rPr lang="de-DE" sz="3100" dirty="0"/>
              <a:t>. </a:t>
            </a:r>
          </a:p>
          <a:p>
            <a:pPr marL="0" indent="0">
              <a:buNone/>
            </a:pPr>
            <a:r>
              <a:rPr lang="de-DE" dirty="0"/>
              <a:t> </a:t>
            </a:r>
          </a:p>
          <a:p>
            <a:endParaRPr lang="de-DE" dirty="0"/>
          </a:p>
        </p:txBody>
      </p:sp>
      <p:sp>
        <p:nvSpPr>
          <p:cNvPr id="4" name="Datumsplatzhalter 3">
            <a:extLst>
              <a:ext uri="{FF2B5EF4-FFF2-40B4-BE49-F238E27FC236}">
                <a16:creationId xmlns:a16="http://schemas.microsoft.com/office/drawing/2014/main" xmlns="" id="{46DBF3B3-7E29-6846-A9C9-A983FFC6D47C}"/>
              </a:ext>
            </a:extLst>
          </p:cNvPr>
          <p:cNvSpPr>
            <a:spLocks noGrp="1"/>
          </p:cNvSpPr>
          <p:nvPr>
            <p:ph type="dt" sz="half" idx="10"/>
          </p:nvPr>
        </p:nvSpPr>
        <p:spPr/>
        <p:txBody>
          <a:bodyPr/>
          <a:lstStyle/>
          <a:p>
            <a:fld id="{D0822724-1005-FC45-8579-9A3833204CF2}" type="datetime1">
              <a:rPr lang="de-DE" smtClean="0"/>
              <a:t>17.09.2018</a:t>
            </a:fld>
            <a:endParaRPr lang="de-DE"/>
          </a:p>
        </p:txBody>
      </p:sp>
      <p:sp>
        <p:nvSpPr>
          <p:cNvPr id="5" name="Fußzeilenplatzhalter 4">
            <a:extLst>
              <a:ext uri="{FF2B5EF4-FFF2-40B4-BE49-F238E27FC236}">
                <a16:creationId xmlns:a16="http://schemas.microsoft.com/office/drawing/2014/main" xmlns="" id="{B64EE64A-5D83-0246-8A3C-30EAE8677247}"/>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1AC4D361-DF3D-874E-A4A5-97074D61BB82}"/>
              </a:ext>
            </a:extLst>
          </p:cNvPr>
          <p:cNvSpPr>
            <a:spLocks noGrp="1"/>
          </p:cNvSpPr>
          <p:nvPr>
            <p:ph type="sldNum" sz="quarter" idx="12"/>
          </p:nvPr>
        </p:nvSpPr>
        <p:spPr/>
        <p:txBody>
          <a:bodyPr/>
          <a:lstStyle/>
          <a:p>
            <a:fld id="{93BC7EB4-ADAF-3D45-8E3E-A06BACF5AB1C}" type="slidenum">
              <a:rPr lang="de-DE" smtClean="0"/>
              <a:t>18</a:t>
            </a:fld>
            <a:endParaRPr lang="de-DE"/>
          </a:p>
        </p:txBody>
      </p:sp>
      <p:pic>
        <p:nvPicPr>
          <p:cNvPr id="7" name="Picture 3" descr="page1image560">
            <a:extLst>
              <a:ext uri="{FF2B5EF4-FFF2-40B4-BE49-F238E27FC236}">
                <a16:creationId xmlns:a16="http://schemas.microsoft.com/office/drawing/2014/main" xmlns="" id="{2566DBC0-CA41-124F-9AB4-9779D38F8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471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437724B-4B05-114B-AE74-87B2B9675324}"/>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Chapter2: Admission (</a:t>
            </a:r>
            <a:r>
              <a:rPr lang="de-DE" sz="2800" dirty="0" err="1"/>
              <a:t>why</a:t>
            </a:r>
            <a:r>
              <a:rPr lang="de-DE" sz="2800" dirty="0"/>
              <a:t> </a:t>
            </a:r>
            <a:r>
              <a:rPr lang="de-DE" sz="2800" dirty="0" err="1"/>
              <a:t>and</a:t>
            </a:r>
            <a:r>
              <a:rPr lang="de-DE" sz="2800" dirty="0"/>
              <a:t> </a:t>
            </a:r>
            <a:r>
              <a:rPr lang="de-DE" sz="2800" dirty="0" err="1"/>
              <a:t>how</a:t>
            </a:r>
            <a:r>
              <a:rPr lang="de-DE" sz="2800" dirty="0"/>
              <a:t>)</a:t>
            </a:r>
          </a:p>
        </p:txBody>
      </p:sp>
      <p:sp>
        <p:nvSpPr>
          <p:cNvPr id="3" name="Inhaltsplatzhalter 2">
            <a:extLst>
              <a:ext uri="{FF2B5EF4-FFF2-40B4-BE49-F238E27FC236}">
                <a16:creationId xmlns:a16="http://schemas.microsoft.com/office/drawing/2014/main" xmlns="" id="{7DA0C2F6-43C3-354F-B888-4A3BBBB39723}"/>
              </a:ext>
            </a:extLst>
          </p:cNvPr>
          <p:cNvSpPr>
            <a:spLocks noGrp="1"/>
          </p:cNvSpPr>
          <p:nvPr>
            <p:ph idx="1"/>
          </p:nvPr>
        </p:nvSpPr>
        <p:spPr>
          <a:xfrm>
            <a:off x="838200" y="1825625"/>
            <a:ext cx="10515600" cy="4895850"/>
          </a:xfrm>
        </p:spPr>
        <p:txBody>
          <a:bodyPr>
            <a:normAutofit lnSpcReduction="10000"/>
          </a:bodyPr>
          <a:lstStyle/>
          <a:p>
            <a:r>
              <a:rPr lang="de-DE" sz="2400" dirty="0"/>
              <a:t>2.3 </a:t>
            </a:r>
            <a:r>
              <a:rPr lang="de-DE" sz="2400" dirty="0" err="1"/>
              <a:t>Selection</a:t>
            </a:r>
            <a:r>
              <a:rPr lang="de-DE" sz="2400" dirty="0"/>
              <a:t> </a:t>
            </a:r>
            <a:r>
              <a:rPr lang="de-DE" sz="2400" dirty="0" err="1"/>
              <a:t>procedure</a:t>
            </a:r>
            <a:r>
              <a:rPr lang="de-DE" sz="2400" dirty="0"/>
              <a:t> (</a:t>
            </a:r>
            <a:r>
              <a:rPr lang="de-DE" sz="2400" dirty="0" err="1"/>
              <a:t>if</a:t>
            </a:r>
            <a:r>
              <a:rPr lang="de-DE" sz="2400" dirty="0"/>
              <a:t> relevant)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and</a:t>
            </a:r>
            <a:r>
              <a:rPr lang="de-DE" sz="2400" dirty="0"/>
              <a:t> </a:t>
            </a:r>
            <a:r>
              <a:rPr lang="de-DE" sz="2400" dirty="0" err="1"/>
              <a:t>motivate</a:t>
            </a:r>
            <a:r>
              <a:rPr lang="de-DE" sz="2400" dirty="0"/>
              <a:t> </a:t>
            </a:r>
            <a:r>
              <a:rPr lang="de-DE" sz="2400" dirty="0" err="1"/>
              <a:t>the</a:t>
            </a:r>
            <a:r>
              <a:rPr lang="de-DE" sz="2400" dirty="0"/>
              <a:t> </a:t>
            </a:r>
            <a:r>
              <a:rPr lang="de-DE" sz="2400" dirty="0" err="1"/>
              <a:t>selection</a:t>
            </a:r>
            <a:r>
              <a:rPr lang="de-DE" sz="2400" dirty="0"/>
              <a:t> </a:t>
            </a:r>
            <a:r>
              <a:rPr lang="de-DE" sz="2400" dirty="0" err="1"/>
              <a:t>procedure</a:t>
            </a:r>
            <a:r>
              <a:rPr lang="de-DE" sz="2400" dirty="0"/>
              <a:t> </a:t>
            </a:r>
            <a:r>
              <a:rPr lang="de-DE" sz="2400" dirty="0" err="1"/>
              <a:t>for</a:t>
            </a:r>
            <a:r>
              <a:rPr lang="de-DE" sz="2400" dirty="0"/>
              <a:t> </a:t>
            </a:r>
            <a:r>
              <a:rPr lang="de-DE" sz="2400" dirty="0" err="1"/>
              <a:t>this</a:t>
            </a:r>
            <a:r>
              <a:rPr lang="de-DE" sz="2400" dirty="0"/>
              <a:t> 	</a:t>
            </a:r>
            <a:r>
              <a:rPr lang="de-DE" sz="2400" dirty="0" err="1"/>
              <a:t>study</a:t>
            </a:r>
            <a:r>
              <a:rPr lang="de-DE" sz="2400" dirty="0"/>
              <a:t> programme. </a:t>
            </a:r>
          </a:p>
          <a:p>
            <a:pPr marL="0" indent="0">
              <a:buNone/>
            </a:pPr>
            <a:endParaRPr lang="de-DE" sz="2400" dirty="0"/>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a:t>
            </a:r>
          </a:p>
          <a:p>
            <a:r>
              <a:rPr lang="de-DE" sz="2400" dirty="0"/>
              <a:t>The </a:t>
            </a:r>
            <a:r>
              <a:rPr lang="de-DE" sz="2400" dirty="0" err="1"/>
              <a:t>selection</a:t>
            </a:r>
            <a:r>
              <a:rPr lang="de-DE" sz="2400" dirty="0"/>
              <a:t> </a:t>
            </a:r>
            <a:r>
              <a:rPr lang="de-DE" sz="2400" dirty="0" err="1"/>
              <a:t>procedure</a:t>
            </a:r>
            <a:r>
              <a:rPr lang="de-DE" sz="2400" dirty="0"/>
              <a:t> </a:t>
            </a:r>
            <a:r>
              <a:rPr lang="de-DE" sz="2400" dirty="0" err="1"/>
              <a:t>is</a:t>
            </a:r>
            <a:r>
              <a:rPr lang="de-DE" sz="2400" dirty="0"/>
              <a:t> transparent </a:t>
            </a:r>
            <a:r>
              <a:rPr lang="de-DE" sz="2400" dirty="0" err="1"/>
              <a:t>and</a:t>
            </a:r>
            <a:r>
              <a:rPr lang="de-DE" sz="2400" dirty="0"/>
              <a:t> </a:t>
            </a:r>
            <a:r>
              <a:rPr lang="de-DE" sz="2400" dirty="0" err="1"/>
              <a:t>ensures</a:t>
            </a:r>
            <a:r>
              <a:rPr lang="de-DE" sz="2400" dirty="0"/>
              <a:t> </a:t>
            </a:r>
            <a:r>
              <a:rPr lang="de-DE" sz="2400" dirty="0" err="1"/>
              <a:t>that</a:t>
            </a:r>
            <a:r>
              <a:rPr lang="de-DE" sz="2400" dirty="0"/>
              <a:t> </a:t>
            </a:r>
            <a:r>
              <a:rPr lang="de-DE" sz="2400" dirty="0" err="1"/>
              <a:t>qualified</a:t>
            </a:r>
            <a:r>
              <a:rPr lang="de-DE" sz="2400" dirty="0"/>
              <a:t> </a:t>
            </a:r>
            <a:r>
              <a:rPr lang="de-DE" sz="2400" dirty="0" err="1"/>
              <a:t>students</a:t>
            </a:r>
            <a:r>
              <a:rPr lang="de-DE" sz="2400" dirty="0"/>
              <a:t> </a:t>
            </a:r>
            <a:r>
              <a:rPr lang="de-DE" sz="2400" dirty="0" err="1"/>
              <a:t>are</a:t>
            </a:r>
            <a:r>
              <a:rPr lang="de-DE" sz="2400" dirty="0"/>
              <a:t> </a:t>
            </a:r>
            <a:r>
              <a:rPr lang="de-DE" sz="2400" dirty="0" err="1"/>
              <a:t>admitted</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a:t>The </a:t>
            </a:r>
            <a:r>
              <a:rPr lang="de-DE" sz="2400" dirty="0" err="1"/>
              <a:t>selection</a:t>
            </a:r>
            <a:r>
              <a:rPr lang="de-DE" sz="2400" dirty="0"/>
              <a:t> </a:t>
            </a:r>
            <a:r>
              <a:rPr lang="de-DE" sz="2400" dirty="0" err="1"/>
              <a:t>procedure</a:t>
            </a:r>
            <a:r>
              <a:rPr lang="de-DE" sz="2400" dirty="0"/>
              <a:t> was </a:t>
            </a:r>
            <a:r>
              <a:rPr lang="de-DE" sz="2400" dirty="0" err="1"/>
              <a:t>developed</a:t>
            </a:r>
            <a:r>
              <a:rPr lang="de-DE" sz="2400" dirty="0"/>
              <a:t> on </a:t>
            </a:r>
            <a:r>
              <a:rPr lang="de-DE" sz="2400" dirty="0" err="1"/>
              <a:t>the</a:t>
            </a:r>
            <a:r>
              <a:rPr lang="de-DE" sz="2400" dirty="0"/>
              <a:t> </a:t>
            </a:r>
            <a:r>
              <a:rPr lang="de-DE" sz="2400" dirty="0" err="1"/>
              <a:t>basis</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programme’s </a:t>
            </a:r>
            <a:r>
              <a:rPr lang="de-DE" sz="2400" dirty="0" err="1"/>
              <a:t>objectives</a:t>
            </a:r>
            <a:r>
              <a:rPr lang="de-DE" sz="2400" dirty="0"/>
              <a:t>. The </a:t>
            </a:r>
            <a:r>
              <a:rPr lang="de-DE" sz="2400" dirty="0" err="1"/>
              <a:t>procedure</a:t>
            </a:r>
            <a:r>
              <a:rPr lang="de-DE" sz="2400" dirty="0"/>
              <a:t> </a:t>
            </a:r>
            <a:r>
              <a:rPr lang="de-DE" sz="2400" dirty="0" err="1"/>
              <a:t>is</a:t>
            </a:r>
            <a:r>
              <a:rPr lang="de-DE" sz="2400" dirty="0"/>
              <a:t> </a:t>
            </a:r>
            <a:r>
              <a:rPr lang="de-DE" sz="2400" dirty="0" err="1"/>
              <a:t>periodically</a:t>
            </a:r>
            <a:r>
              <a:rPr lang="de-DE" sz="2400" dirty="0"/>
              <a:t> </a:t>
            </a:r>
            <a:r>
              <a:rPr lang="de-DE" sz="2400" dirty="0" err="1"/>
              <a:t>reviewed</a:t>
            </a:r>
            <a:r>
              <a:rPr lang="de-DE" sz="2400" dirty="0"/>
              <a:t> </a:t>
            </a:r>
            <a:r>
              <a:rPr lang="de-DE" sz="2400" dirty="0" err="1"/>
              <a:t>for</a:t>
            </a:r>
            <a:r>
              <a:rPr lang="de-DE" sz="2400" dirty="0"/>
              <a:t> </a:t>
            </a:r>
            <a:r>
              <a:rPr lang="de-DE" sz="2400" dirty="0" err="1"/>
              <a:t>its</a:t>
            </a:r>
            <a:r>
              <a:rPr lang="de-DE" sz="2400" dirty="0"/>
              <a:t> </a:t>
            </a:r>
            <a:r>
              <a:rPr lang="de-DE" sz="2400" dirty="0" err="1"/>
              <a:t>effectiveness</a:t>
            </a:r>
            <a:r>
              <a:rPr lang="de-DE" sz="2400" dirty="0"/>
              <a:t> </a:t>
            </a:r>
            <a:r>
              <a:rPr lang="de-DE" sz="2400" dirty="0" err="1"/>
              <a:t>and</a:t>
            </a:r>
            <a:r>
              <a:rPr lang="de-DE" sz="2400" dirty="0"/>
              <a:t> </a:t>
            </a:r>
            <a:r>
              <a:rPr lang="de-DE" sz="2400" dirty="0" err="1"/>
              <a:t>adapted</a:t>
            </a:r>
            <a:r>
              <a:rPr lang="de-DE" sz="2400" dirty="0"/>
              <a:t> in </a:t>
            </a:r>
            <a:r>
              <a:rPr lang="de-DE" sz="2400" dirty="0" err="1"/>
              <a:t>accordance</a:t>
            </a:r>
            <a:r>
              <a:rPr lang="de-DE" sz="2400" dirty="0"/>
              <a:t> </a:t>
            </a:r>
            <a:r>
              <a:rPr lang="de-DE" sz="2400" dirty="0" err="1"/>
              <a:t>with</a:t>
            </a:r>
            <a:r>
              <a:rPr lang="de-DE" sz="2400" dirty="0"/>
              <a:t> </a:t>
            </a:r>
            <a:r>
              <a:rPr lang="de-DE" sz="2400" dirty="0" err="1"/>
              <a:t>the</a:t>
            </a:r>
            <a:r>
              <a:rPr lang="de-DE" sz="2400" dirty="0"/>
              <a:t> </a:t>
            </a:r>
            <a:r>
              <a:rPr lang="de-DE" sz="2400" dirty="0" err="1"/>
              <a:t>obtained</a:t>
            </a:r>
            <a:r>
              <a:rPr lang="de-DE" sz="2400" dirty="0"/>
              <a:t> </a:t>
            </a:r>
            <a:r>
              <a:rPr lang="de-DE" sz="2400" dirty="0" err="1"/>
              <a:t>results</a:t>
            </a:r>
            <a:r>
              <a:rPr lang="de-DE" sz="2400" dirty="0"/>
              <a:t>. </a:t>
            </a:r>
          </a:p>
          <a:p>
            <a:endParaRPr lang="de-DE" dirty="0"/>
          </a:p>
        </p:txBody>
      </p:sp>
      <p:sp>
        <p:nvSpPr>
          <p:cNvPr id="4" name="Datumsplatzhalter 3">
            <a:extLst>
              <a:ext uri="{FF2B5EF4-FFF2-40B4-BE49-F238E27FC236}">
                <a16:creationId xmlns:a16="http://schemas.microsoft.com/office/drawing/2014/main" xmlns="" id="{B6BFF4C2-9690-E24C-9FEE-CAE1CEE7F0FA}"/>
              </a:ext>
            </a:extLst>
          </p:cNvPr>
          <p:cNvSpPr>
            <a:spLocks noGrp="1"/>
          </p:cNvSpPr>
          <p:nvPr>
            <p:ph type="dt" sz="half" idx="10"/>
          </p:nvPr>
        </p:nvSpPr>
        <p:spPr/>
        <p:txBody>
          <a:bodyPr/>
          <a:lstStyle/>
          <a:p>
            <a:fld id="{0BFC51D9-31AA-B14C-8EB0-BE01727D67DC}" type="datetime1">
              <a:rPr lang="de-DE" smtClean="0"/>
              <a:t>17.09.2018</a:t>
            </a:fld>
            <a:endParaRPr lang="de-DE"/>
          </a:p>
        </p:txBody>
      </p:sp>
      <p:sp>
        <p:nvSpPr>
          <p:cNvPr id="5" name="Fußzeilenplatzhalter 4">
            <a:extLst>
              <a:ext uri="{FF2B5EF4-FFF2-40B4-BE49-F238E27FC236}">
                <a16:creationId xmlns:a16="http://schemas.microsoft.com/office/drawing/2014/main" xmlns="" id="{946C8AB0-EA66-324D-B64E-F45CF6FEB2D0}"/>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C34D2B08-9C50-EC44-AFE9-9F99E343F480}"/>
              </a:ext>
            </a:extLst>
          </p:cNvPr>
          <p:cNvSpPr>
            <a:spLocks noGrp="1"/>
          </p:cNvSpPr>
          <p:nvPr>
            <p:ph type="sldNum" sz="quarter" idx="12"/>
          </p:nvPr>
        </p:nvSpPr>
        <p:spPr/>
        <p:txBody>
          <a:bodyPr/>
          <a:lstStyle/>
          <a:p>
            <a:fld id="{93BC7EB4-ADAF-3D45-8E3E-A06BACF5AB1C}" type="slidenum">
              <a:rPr lang="de-DE" smtClean="0"/>
              <a:t>19</a:t>
            </a:fld>
            <a:endParaRPr lang="de-DE"/>
          </a:p>
        </p:txBody>
      </p:sp>
      <p:pic>
        <p:nvPicPr>
          <p:cNvPr id="7" name="Picture 3" descr="page1image560">
            <a:extLst>
              <a:ext uri="{FF2B5EF4-FFF2-40B4-BE49-F238E27FC236}">
                <a16:creationId xmlns:a16="http://schemas.microsoft.com/office/drawing/2014/main" xmlns="" id="{16BC864C-EF8C-E54D-A6C4-7D2F08B96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77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D2BB64D-A793-B54A-AFDC-D4DE1BF186A7}"/>
              </a:ext>
            </a:extLst>
          </p:cNvPr>
          <p:cNvSpPr>
            <a:spLocks noGrp="1"/>
          </p:cNvSpPr>
          <p:nvPr>
            <p:ph type="title"/>
          </p:nvPr>
        </p:nvSpPr>
        <p:spPr/>
        <p:txBody>
          <a:bodyPr>
            <a:normAutofit/>
          </a:bodyPr>
          <a:lstStyle/>
          <a:p>
            <a:r>
              <a:rPr lang="de-DE" sz="2800" dirty="0" err="1"/>
              <a:t>Two</a:t>
            </a:r>
            <a:r>
              <a:rPr lang="de-DE" sz="2800" dirty="0"/>
              <a:t> International </a:t>
            </a:r>
            <a:r>
              <a:rPr lang="de-DE" sz="2800" dirty="0" err="1"/>
              <a:t>Principles</a:t>
            </a:r>
            <a:r>
              <a:rPr lang="de-DE" sz="2800" dirty="0"/>
              <a:t> </a:t>
            </a:r>
            <a:r>
              <a:rPr lang="de-DE" sz="2800" dirty="0" err="1"/>
              <a:t>of</a:t>
            </a:r>
            <a:r>
              <a:rPr lang="de-DE" sz="2800" dirty="0"/>
              <a:t> Quality Assurance</a:t>
            </a:r>
          </a:p>
        </p:txBody>
      </p:sp>
      <p:sp>
        <p:nvSpPr>
          <p:cNvPr id="3" name="Inhaltsplatzhalter 2">
            <a:extLst>
              <a:ext uri="{FF2B5EF4-FFF2-40B4-BE49-F238E27FC236}">
                <a16:creationId xmlns:a16="http://schemas.microsoft.com/office/drawing/2014/main" xmlns="" id="{63FC700E-0368-F843-81AB-95DCAB5D9FA6}"/>
              </a:ext>
            </a:extLst>
          </p:cNvPr>
          <p:cNvSpPr>
            <a:spLocks noGrp="1"/>
          </p:cNvSpPr>
          <p:nvPr>
            <p:ph idx="1"/>
          </p:nvPr>
        </p:nvSpPr>
        <p:spPr/>
        <p:txBody>
          <a:bodyPr>
            <a:normAutofit/>
          </a:bodyPr>
          <a:lstStyle/>
          <a:p>
            <a:endParaRPr lang="de-DE" sz="2400" dirty="0"/>
          </a:p>
          <a:p>
            <a:r>
              <a:rPr lang="de-DE" sz="2400" dirty="0"/>
              <a:t>Fitness </a:t>
            </a:r>
            <a:r>
              <a:rPr lang="de-DE" sz="2400" dirty="0" err="1"/>
              <a:t>of</a:t>
            </a:r>
            <a:r>
              <a:rPr lang="de-DE" sz="2400" dirty="0"/>
              <a:t> </a:t>
            </a:r>
            <a:r>
              <a:rPr lang="de-DE" sz="2400" dirty="0" err="1"/>
              <a:t>purpose</a:t>
            </a:r>
            <a:r>
              <a:rPr lang="de-DE" sz="2400" dirty="0"/>
              <a:t>: </a:t>
            </a:r>
          </a:p>
          <a:p>
            <a:pPr marL="0" indent="0">
              <a:buNone/>
            </a:pPr>
            <a:r>
              <a:rPr lang="de-DE" sz="2400" dirty="0"/>
              <a:t>   </a:t>
            </a:r>
            <a:r>
              <a:rPr lang="de-DE" sz="2400" dirty="0" err="1"/>
              <a:t>Please</a:t>
            </a:r>
            <a:r>
              <a:rPr lang="de-DE" sz="2400" dirty="0"/>
              <a:t>, </a:t>
            </a:r>
            <a:r>
              <a:rPr lang="de-DE" sz="2400" dirty="0" err="1"/>
              <a:t>explain</a:t>
            </a:r>
            <a:r>
              <a:rPr lang="de-DE" sz="2400" dirty="0"/>
              <a:t>: </a:t>
            </a:r>
            <a:r>
              <a:rPr lang="de-DE" sz="2400" dirty="0" err="1"/>
              <a:t>Why</a:t>
            </a:r>
            <a:r>
              <a:rPr lang="de-DE" sz="2400" dirty="0"/>
              <a:t> </a:t>
            </a:r>
            <a:r>
              <a:rPr lang="de-DE" sz="2400" dirty="0" err="1"/>
              <a:t>does</a:t>
            </a:r>
            <a:r>
              <a:rPr lang="de-DE" sz="2400" dirty="0"/>
              <a:t> HEI </a:t>
            </a:r>
            <a:r>
              <a:rPr lang="de-DE" sz="2400" dirty="0" err="1"/>
              <a:t>offer</a:t>
            </a:r>
            <a:r>
              <a:rPr lang="de-DE" sz="2400" dirty="0"/>
              <a:t> </a:t>
            </a:r>
            <a:r>
              <a:rPr lang="de-DE" sz="2400" dirty="0" err="1"/>
              <a:t>this</a:t>
            </a:r>
            <a:r>
              <a:rPr lang="de-DE" sz="2400" dirty="0"/>
              <a:t> </a:t>
            </a:r>
            <a:r>
              <a:rPr lang="de-DE" sz="2400" dirty="0" err="1"/>
              <a:t>study</a:t>
            </a:r>
            <a:r>
              <a:rPr lang="de-DE" sz="2400" dirty="0"/>
              <a:t> programme?</a:t>
            </a:r>
          </a:p>
          <a:p>
            <a:endParaRPr lang="de-DE" sz="2400" dirty="0"/>
          </a:p>
          <a:p>
            <a:r>
              <a:rPr lang="de-DE" sz="2400" dirty="0"/>
              <a:t>Fitness </a:t>
            </a:r>
            <a:r>
              <a:rPr lang="de-DE" sz="2400" dirty="0" err="1"/>
              <a:t>for</a:t>
            </a:r>
            <a:r>
              <a:rPr lang="de-DE" sz="2400" dirty="0"/>
              <a:t>  </a:t>
            </a:r>
            <a:r>
              <a:rPr lang="de-DE" sz="2400" dirty="0" err="1"/>
              <a:t>purpose</a:t>
            </a:r>
            <a:r>
              <a:rPr lang="de-DE" sz="2400" dirty="0"/>
              <a:t>: </a:t>
            </a:r>
          </a:p>
          <a:p>
            <a:pPr marL="0" indent="0">
              <a:buNone/>
            </a:pPr>
            <a:r>
              <a:rPr lang="de-DE" sz="2400" dirty="0"/>
              <a:t>   </a:t>
            </a:r>
            <a:r>
              <a:rPr lang="de-DE" sz="2400" dirty="0" err="1"/>
              <a:t>Please</a:t>
            </a:r>
            <a:r>
              <a:rPr lang="de-DE" sz="2400" dirty="0"/>
              <a:t>, </a:t>
            </a:r>
            <a:r>
              <a:rPr lang="de-DE" sz="2400" dirty="0" err="1"/>
              <a:t>explain</a:t>
            </a:r>
            <a:r>
              <a:rPr lang="de-DE" sz="2400" dirty="0"/>
              <a:t>: </a:t>
            </a:r>
            <a:r>
              <a:rPr lang="de-DE" sz="2400" dirty="0" err="1"/>
              <a:t>How</a:t>
            </a:r>
            <a:r>
              <a:rPr lang="de-DE" sz="2400" dirty="0"/>
              <a:t> </a:t>
            </a:r>
            <a:r>
              <a:rPr lang="de-DE" sz="2400" dirty="0" err="1"/>
              <a:t>does</a:t>
            </a:r>
            <a:r>
              <a:rPr lang="de-DE" sz="2400" dirty="0"/>
              <a:t> HEI </a:t>
            </a:r>
            <a:r>
              <a:rPr lang="de-DE" sz="2400" dirty="0" err="1"/>
              <a:t>implement</a:t>
            </a:r>
            <a:r>
              <a:rPr lang="de-DE" sz="2400" dirty="0"/>
              <a:t> </a:t>
            </a:r>
            <a:r>
              <a:rPr lang="de-DE" sz="2400" dirty="0" err="1"/>
              <a:t>the</a:t>
            </a:r>
            <a:r>
              <a:rPr lang="de-DE" sz="2400" dirty="0"/>
              <a:t> </a:t>
            </a:r>
            <a:r>
              <a:rPr lang="de-DE" sz="2400" dirty="0" err="1"/>
              <a:t>study</a:t>
            </a:r>
            <a:r>
              <a:rPr lang="de-DE" sz="2400" dirty="0"/>
              <a:t> programme?</a:t>
            </a:r>
          </a:p>
          <a:p>
            <a:pPr marL="0" indent="0">
              <a:buNone/>
            </a:pPr>
            <a:endParaRPr lang="de-DE" sz="2400" dirty="0"/>
          </a:p>
          <a:p>
            <a:pPr marL="0" indent="0">
              <a:buNone/>
            </a:pPr>
            <a:r>
              <a:rPr lang="de-DE" sz="2400" dirty="0" err="1"/>
              <a:t>Where</a:t>
            </a:r>
            <a:r>
              <a:rPr lang="de-DE" sz="2400" dirty="0"/>
              <a:t> </a:t>
            </a:r>
            <a:r>
              <a:rPr lang="de-DE" sz="2400" dirty="0" err="1"/>
              <a:t>to</a:t>
            </a:r>
            <a:r>
              <a:rPr lang="de-DE" sz="2400" dirty="0"/>
              <a:t> </a:t>
            </a:r>
            <a:r>
              <a:rPr lang="de-DE" sz="2400" dirty="0" err="1"/>
              <a:t>explain</a:t>
            </a:r>
            <a:r>
              <a:rPr lang="de-DE" sz="2400" dirty="0"/>
              <a:t>: In </a:t>
            </a:r>
            <a:r>
              <a:rPr lang="de-DE" sz="2400" dirty="0" err="1"/>
              <a:t>the</a:t>
            </a:r>
            <a:r>
              <a:rPr lang="de-DE" sz="2400" dirty="0"/>
              <a:t> Self-Assessment Report, </a:t>
            </a:r>
            <a:r>
              <a:rPr lang="de-DE" sz="2400" dirty="0" err="1"/>
              <a:t>which</a:t>
            </a:r>
            <a:r>
              <a:rPr lang="de-DE" sz="2400" dirty="0"/>
              <a:t> </a:t>
            </a:r>
            <a:r>
              <a:rPr lang="de-DE" sz="2400" dirty="0" err="1"/>
              <a:t>follows</a:t>
            </a:r>
            <a:r>
              <a:rPr lang="de-DE" sz="2400" dirty="0"/>
              <a:t> </a:t>
            </a:r>
            <a:r>
              <a:rPr lang="de-DE" sz="2400" dirty="0" err="1"/>
              <a:t>the</a:t>
            </a:r>
            <a:r>
              <a:rPr lang="de-DE" sz="2400" dirty="0"/>
              <a:t> FIBAA </a:t>
            </a:r>
            <a:r>
              <a:rPr lang="de-DE" sz="2400" dirty="0" err="1"/>
              <a:t>assessment</a:t>
            </a:r>
            <a:r>
              <a:rPr lang="de-DE" sz="2400" dirty="0"/>
              <a:t> </a:t>
            </a:r>
            <a:r>
              <a:rPr lang="de-DE" sz="2400" dirty="0" err="1"/>
              <a:t>guide</a:t>
            </a:r>
            <a:r>
              <a:rPr lang="de-DE" sz="2400" dirty="0"/>
              <a:t> </a:t>
            </a:r>
            <a:r>
              <a:rPr lang="de-DE" sz="2400" dirty="0" err="1"/>
              <a:t>for</a:t>
            </a:r>
            <a:r>
              <a:rPr lang="de-DE" sz="2400" dirty="0"/>
              <a:t> programme accreditation</a:t>
            </a:r>
          </a:p>
        </p:txBody>
      </p:sp>
      <p:sp>
        <p:nvSpPr>
          <p:cNvPr id="4" name="Datumsplatzhalter 3">
            <a:extLst>
              <a:ext uri="{FF2B5EF4-FFF2-40B4-BE49-F238E27FC236}">
                <a16:creationId xmlns:a16="http://schemas.microsoft.com/office/drawing/2014/main" xmlns="" id="{8853D389-8E83-3141-8F7E-B40D415812D5}"/>
              </a:ext>
            </a:extLst>
          </p:cNvPr>
          <p:cNvSpPr>
            <a:spLocks noGrp="1"/>
          </p:cNvSpPr>
          <p:nvPr>
            <p:ph type="dt" sz="half" idx="10"/>
          </p:nvPr>
        </p:nvSpPr>
        <p:spPr/>
        <p:txBody>
          <a:bodyPr/>
          <a:lstStyle/>
          <a:p>
            <a:fld id="{5414E1DE-ACED-1642-8757-F0A70FC529AB}" type="datetime1">
              <a:rPr lang="de-DE" smtClean="0"/>
              <a:t>17.09.2018</a:t>
            </a:fld>
            <a:endParaRPr lang="de-DE"/>
          </a:p>
        </p:txBody>
      </p:sp>
      <p:sp>
        <p:nvSpPr>
          <p:cNvPr id="5" name="Fußzeilenplatzhalter 4">
            <a:extLst>
              <a:ext uri="{FF2B5EF4-FFF2-40B4-BE49-F238E27FC236}">
                <a16:creationId xmlns:a16="http://schemas.microsoft.com/office/drawing/2014/main" xmlns="" id="{A8D2CAE1-1EDC-744E-A1F6-4D3C3BB83E9C}"/>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12A94EEB-34CE-B24B-829F-731947DCA859}"/>
              </a:ext>
            </a:extLst>
          </p:cNvPr>
          <p:cNvSpPr>
            <a:spLocks noGrp="1"/>
          </p:cNvSpPr>
          <p:nvPr>
            <p:ph type="sldNum" sz="quarter" idx="12"/>
          </p:nvPr>
        </p:nvSpPr>
        <p:spPr/>
        <p:txBody>
          <a:bodyPr/>
          <a:lstStyle/>
          <a:p>
            <a:fld id="{93BC7EB4-ADAF-3D45-8E3E-A06BACF5AB1C}" type="slidenum">
              <a:rPr lang="de-DE" smtClean="0"/>
              <a:t>2</a:t>
            </a:fld>
            <a:endParaRPr lang="de-DE"/>
          </a:p>
        </p:txBody>
      </p:sp>
      <p:pic>
        <p:nvPicPr>
          <p:cNvPr id="7" name="Picture 3" descr="page1image560">
            <a:extLst>
              <a:ext uri="{FF2B5EF4-FFF2-40B4-BE49-F238E27FC236}">
                <a16:creationId xmlns:a16="http://schemas.microsoft.com/office/drawing/2014/main" xmlns="" id="{F76FF8CC-94CA-654E-B36F-3528FEA9F8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8392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C111F94-2B1A-324C-9446-7E5709F4A8DA}"/>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Chapter2: Admission (</a:t>
            </a:r>
            <a:r>
              <a:rPr lang="de-DE" sz="2800" dirty="0" err="1"/>
              <a:t>why</a:t>
            </a:r>
            <a:r>
              <a:rPr lang="de-DE" sz="2800" dirty="0"/>
              <a:t> </a:t>
            </a:r>
            <a:r>
              <a:rPr lang="de-DE" sz="2800" dirty="0" err="1"/>
              <a:t>and</a:t>
            </a:r>
            <a:r>
              <a:rPr lang="de-DE" sz="2800" dirty="0"/>
              <a:t> </a:t>
            </a:r>
            <a:r>
              <a:rPr lang="de-DE" sz="2800" dirty="0" err="1"/>
              <a:t>how</a:t>
            </a:r>
            <a:r>
              <a:rPr lang="de-DE" sz="2800" dirty="0"/>
              <a:t>)</a:t>
            </a:r>
          </a:p>
        </p:txBody>
      </p:sp>
      <p:sp>
        <p:nvSpPr>
          <p:cNvPr id="3" name="Inhaltsplatzhalter 2">
            <a:extLst>
              <a:ext uri="{FF2B5EF4-FFF2-40B4-BE49-F238E27FC236}">
                <a16:creationId xmlns:a16="http://schemas.microsoft.com/office/drawing/2014/main" xmlns="" id="{F345A5D9-FBEF-EB45-B751-F40FAC79CC31}"/>
              </a:ext>
            </a:extLst>
          </p:cNvPr>
          <p:cNvSpPr>
            <a:spLocks noGrp="1"/>
          </p:cNvSpPr>
          <p:nvPr>
            <p:ph idx="1"/>
          </p:nvPr>
        </p:nvSpPr>
        <p:spPr/>
        <p:txBody>
          <a:bodyPr/>
          <a:lstStyle/>
          <a:p>
            <a:endParaRPr lang="de-DE" sz="2400" dirty="0"/>
          </a:p>
          <a:p>
            <a:r>
              <a:rPr lang="de-DE" sz="2400" dirty="0"/>
              <a:t>2.4 Professional </a:t>
            </a:r>
            <a:r>
              <a:rPr lang="de-DE" sz="2400" dirty="0" err="1"/>
              <a:t>experience</a:t>
            </a:r>
            <a:r>
              <a:rPr lang="de-DE" sz="2400" dirty="0"/>
              <a:t> (</a:t>
            </a:r>
            <a:r>
              <a:rPr lang="de-DE" sz="2400" dirty="0" err="1"/>
              <a:t>if</a:t>
            </a:r>
            <a:r>
              <a:rPr lang="de-DE" sz="2400" dirty="0"/>
              <a:t> relevant; </a:t>
            </a:r>
            <a:r>
              <a:rPr lang="de-DE" sz="2400" dirty="0" err="1"/>
              <a:t>Asterisk</a:t>
            </a:r>
            <a:r>
              <a:rPr lang="de-DE" sz="2400" dirty="0"/>
              <a:t> </a:t>
            </a:r>
            <a:r>
              <a:rPr lang="de-DE" sz="2400" dirty="0" err="1"/>
              <a:t>Criterion</a:t>
            </a:r>
            <a:r>
              <a:rPr lang="de-DE" sz="2400" dirty="0"/>
              <a:t> </a:t>
            </a:r>
            <a:r>
              <a:rPr lang="de-DE" sz="2400" dirty="0" err="1"/>
              <a:t>for</a:t>
            </a:r>
            <a:r>
              <a:rPr lang="de-DE" sz="2400" dirty="0"/>
              <a:t> </a:t>
            </a:r>
            <a:r>
              <a:rPr lang="de-DE" sz="2400" dirty="0" err="1"/>
              <a:t>master</a:t>
            </a:r>
            <a:r>
              <a:rPr lang="de-DE" sz="2400" dirty="0"/>
              <a:t> programmes </a:t>
            </a:r>
            <a:r>
              <a:rPr lang="de-DE" sz="2400" dirty="0" err="1"/>
              <a:t>that</a:t>
            </a:r>
            <a:r>
              <a:rPr lang="de-DE" sz="2400" dirty="0"/>
              <a:t> </a:t>
            </a:r>
            <a:r>
              <a:rPr lang="de-DE" sz="2400" dirty="0" err="1"/>
              <a:t>require</a:t>
            </a:r>
            <a:r>
              <a:rPr lang="de-DE" sz="2400" dirty="0"/>
              <a:t> professional </a:t>
            </a:r>
            <a:r>
              <a:rPr lang="de-DE" sz="2400" dirty="0" err="1"/>
              <a:t>experience</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and</a:t>
            </a:r>
            <a:r>
              <a:rPr lang="de-DE" sz="2400" dirty="0"/>
              <a:t> </a:t>
            </a:r>
            <a:r>
              <a:rPr lang="de-DE" sz="2400" dirty="0" err="1"/>
              <a:t>state</a:t>
            </a:r>
            <a:r>
              <a:rPr lang="de-DE" sz="2400" dirty="0"/>
              <a:t> </a:t>
            </a:r>
            <a:r>
              <a:rPr lang="de-DE" sz="2400" dirty="0" err="1"/>
              <a:t>reasons</a:t>
            </a:r>
            <a:r>
              <a:rPr lang="de-DE" sz="2400" dirty="0"/>
              <a:t> </a:t>
            </a:r>
            <a:r>
              <a:rPr lang="de-DE" sz="2400" dirty="0" err="1"/>
              <a:t>for</a:t>
            </a:r>
            <a:r>
              <a:rPr lang="de-DE" sz="2400" dirty="0"/>
              <a:t> </a:t>
            </a:r>
            <a:r>
              <a:rPr lang="de-DE" sz="2400" dirty="0" err="1"/>
              <a:t>the</a:t>
            </a:r>
            <a:r>
              <a:rPr lang="de-DE" sz="2400" dirty="0"/>
              <a:t> professional 	</a:t>
            </a:r>
            <a:r>
              <a:rPr lang="de-DE" sz="2400" dirty="0" err="1"/>
              <a:t>experience</a:t>
            </a:r>
            <a:r>
              <a:rPr lang="de-DE" sz="2400" dirty="0"/>
              <a:t> </a:t>
            </a:r>
            <a:r>
              <a:rPr lang="de-DE" sz="2400" dirty="0" err="1"/>
              <a:t>required</a:t>
            </a:r>
            <a:r>
              <a:rPr lang="de-DE" sz="2400" dirty="0"/>
              <a:t> </a:t>
            </a:r>
            <a:r>
              <a:rPr lang="de-DE" sz="2400" dirty="0" err="1"/>
              <a:t>for</a:t>
            </a:r>
            <a:r>
              <a:rPr lang="de-DE" sz="2400" dirty="0"/>
              <a:t> </a:t>
            </a:r>
            <a:r>
              <a:rPr lang="de-DE" sz="2400" dirty="0" err="1"/>
              <a:t>this</a:t>
            </a:r>
            <a:r>
              <a:rPr lang="de-DE" sz="2400" dirty="0"/>
              <a:t> </a:t>
            </a:r>
            <a:r>
              <a:rPr lang="de-DE" sz="2400" dirty="0" err="1"/>
              <a:t>study</a:t>
            </a:r>
            <a:r>
              <a:rPr lang="de-DE" sz="2400" dirty="0"/>
              <a:t> programme.</a:t>
            </a:r>
          </a:p>
          <a:p>
            <a:r>
              <a:rPr lang="de-DE" sz="2400" dirty="0" err="1"/>
              <a:t>If</a:t>
            </a:r>
            <a:r>
              <a:rPr lang="de-DE" sz="2400" dirty="0"/>
              <a:t> relevant, </a:t>
            </a:r>
            <a:r>
              <a:rPr lang="de-DE" sz="2400" dirty="0" err="1"/>
              <a:t>the</a:t>
            </a:r>
            <a:r>
              <a:rPr lang="de-DE" sz="2400" dirty="0"/>
              <a:t>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a:t> </a:t>
            </a:r>
            <a:r>
              <a:rPr lang="de-DE" dirty="0" err="1"/>
              <a:t>Any</a:t>
            </a:r>
            <a:r>
              <a:rPr lang="de-DE" dirty="0"/>
              <a:t> </a:t>
            </a:r>
            <a:r>
              <a:rPr lang="de-DE" dirty="0" err="1"/>
              <a:t>connection</a:t>
            </a:r>
            <a:r>
              <a:rPr lang="de-DE" dirty="0"/>
              <a:t> </a:t>
            </a:r>
            <a:r>
              <a:rPr lang="de-DE" dirty="0" err="1"/>
              <a:t>between</a:t>
            </a:r>
            <a:r>
              <a:rPr lang="de-DE" dirty="0"/>
              <a:t> </a:t>
            </a:r>
            <a:r>
              <a:rPr lang="de-DE" dirty="0" err="1"/>
              <a:t>the</a:t>
            </a:r>
            <a:r>
              <a:rPr lang="de-DE" dirty="0"/>
              <a:t> </a:t>
            </a:r>
            <a:r>
              <a:rPr lang="de-DE" dirty="0" err="1"/>
              <a:t>required</a:t>
            </a:r>
            <a:r>
              <a:rPr lang="de-DE" dirty="0"/>
              <a:t> professional </a:t>
            </a:r>
            <a:r>
              <a:rPr lang="de-DE" dirty="0" err="1"/>
              <a:t>experience</a:t>
            </a:r>
            <a:r>
              <a:rPr lang="de-DE" dirty="0"/>
              <a:t> </a:t>
            </a:r>
            <a:r>
              <a:rPr lang="de-DE" dirty="0" err="1"/>
              <a:t>and</a:t>
            </a:r>
            <a:r>
              <a:rPr lang="de-DE" dirty="0"/>
              <a:t> </a:t>
            </a:r>
            <a:r>
              <a:rPr lang="de-DE" dirty="0" err="1"/>
              <a:t>study</a:t>
            </a:r>
            <a:r>
              <a:rPr lang="de-DE" dirty="0"/>
              <a:t> programme </a:t>
            </a:r>
            <a:r>
              <a:rPr lang="de-DE" dirty="0" err="1"/>
              <a:t>objectives</a:t>
            </a:r>
            <a:r>
              <a:rPr lang="de-DE" dirty="0"/>
              <a:t>?</a:t>
            </a:r>
          </a:p>
          <a:p>
            <a:pPr marL="0" indent="0">
              <a:buNone/>
            </a:pPr>
            <a:endParaRPr lang="de-DE" dirty="0"/>
          </a:p>
        </p:txBody>
      </p:sp>
      <p:sp>
        <p:nvSpPr>
          <p:cNvPr id="4" name="Datumsplatzhalter 3">
            <a:extLst>
              <a:ext uri="{FF2B5EF4-FFF2-40B4-BE49-F238E27FC236}">
                <a16:creationId xmlns:a16="http://schemas.microsoft.com/office/drawing/2014/main" xmlns="" id="{645E3443-4A54-F24E-8AC0-262ECB76DAB2}"/>
              </a:ext>
            </a:extLst>
          </p:cNvPr>
          <p:cNvSpPr>
            <a:spLocks noGrp="1"/>
          </p:cNvSpPr>
          <p:nvPr>
            <p:ph type="dt" sz="half" idx="10"/>
          </p:nvPr>
        </p:nvSpPr>
        <p:spPr/>
        <p:txBody>
          <a:bodyPr/>
          <a:lstStyle/>
          <a:p>
            <a:fld id="{9E017BEF-E53A-2D46-8B29-0498774ADD88}" type="datetime1">
              <a:rPr lang="de-DE" smtClean="0"/>
              <a:t>17.09.2018</a:t>
            </a:fld>
            <a:endParaRPr lang="de-DE"/>
          </a:p>
        </p:txBody>
      </p:sp>
      <p:sp>
        <p:nvSpPr>
          <p:cNvPr id="5" name="Fußzeilenplatzhalter 4">
            <a:extLst>
              <a:ext uri="{FF2B5EF4-FFF2-40B4-BE49-F238E27FC236}">
                <a16:creationId xmlns:a16="http://schemas.microsoft.com/office/drawing/2014/main" xmlns="" id="{BA0DA961-B431-F844-8115-4C1AF0CE655D}"/>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AE8547C8-F02D-FF42-A7D4-6B34440B3C04}"/>
              </a:ext>
            </a:extLst>
          </p:cNvPr>
          <p:cNvSpPr>
            <a:spLocks noGrp="1"/>
          </p:cNvSpPr>
          <p:nvPr>
            <p:ph type="sldNum" sz="quarter" idx="12"/>
          </p:nvPr>
        </p:nvSpPr>
        <p:spPr/>
        <p:txBody>
          <a:bodyPr/>
          <a:lstStyle/>
          <a:p>
            <a:fld id="{93BC7EB4-ADAF-3D45-8E3E-A06BACF5AB1C}" type="slidenum">
              <a:rPr lang="de-DE" smtClean="0"/>
              <a:t>20</a:t>
            </a:fld>
            <a:endParaRPr lang="de-DE"/>
          </a:p>
        </p:txBody>
      </p:sp>
      <p:pic>
        <p:nvPicPr>
          <p:cNvPr id="7" name="Picture 3" descr="page1image560">
            <a:extLst>
              <a:ext uri="{FF2B5EF4-FFF2-40B4-BE49-F238E27FC236}">
                <a16:creationId xmlns:a16="http://schemas.microsoft.com/office/drawing/2014/main" xmlns="" id="{8588ACC6-E909-514F-9D65-472143BC3C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235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A9C34F1-FB9D-AD4A-ABC1-78562C808438}"/>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Chapter2: Admission (</a:t>
            </a:r>
            <a:r>
              <a:rPr lang="de-DE" sz="2800" dirty="0" err="1"/>
              <a:t>why</a:t>
            </a:r>
            <a:r>
              <a:rPr lang="de-DE" sz="2800" dirty="0"/>
              <a:t> </a:t>
            </a:r>
            <a:r>
              <a:rPr lang="de-DE" sz="2800" dirty="0" err="1"/>
              <a:t>and</a:t>
            </a:r>
            <a:r>
              <a:rPr lang="de-DE" sz="2800" dirty="0"/>
              <a:t> </a:t>
            </a:r>
            <a:r>
              <a:rPr lang="de-DE" sz="2800" dirty="0" err="1"/>
              <a:t>how</a:t>
            </a:r>
            <a:r>
              <a:rPr lang="de-DE" sz="2800" dirty="0"/>
              <a:t>)</a:t>
            </a:r>
          </a:p>
        </p:txBody>
      </p:sp>
      <p:sp>
        <p:nvSpPr>
          <p:cNvPr id="3" name="Inhaltsplatzhalter 2">
            <a:extLst>
              <a:ext uri="{FF2B5EF4-FFF2-40B4-BE49-F238E27FC236}">
                <a16:creationId xmlns:a16="http://schemas.microsoft.com/office/drawing/2014/main" xmlns="" id="{8FD70F6C-0CF4-1B45-926F-289284B41A2A}"/>
              </a:ext>
            </a:extLst>
          </p:cNvPr>
          <p:cNvSpPr>
            <a:spLocks noGrp="1"/>
          </p:cNvSpPr>
          <p:nvPr>
            <p:ph idx="1"/>
          </p:nvPr>
        </p:nvSpPr>
        <p:spPr>
          <a:xfrm>
            <a:off x="308919" y="1825625"/>
            <a:ext cx="11553567" cy="4895850"/>
          </a:xfrm>
        </p:spPr>
        <p:txBody>
          <a:bodyPr>
            <a:normAutofit fontScale="92500" lnSpcReduction="10000"/>
          </a:bodyPr>
          <a:lstStyle/>
          <a:p>
            <a:pPr marL="0" indent="0">
              <a:buNone/>
            </a:pPr>
            <a:r>
              <a:rPr lang="de-DE" sz="2600" b="1" dirty="0"/>
              <a:t>Benchmarks:</a:t>
            </a:r>
          </a:p>
          <a:p>
            <a:pPr marL="0" indent="0">
              <a:buNone/>
            </a:pPr>
            <a:r>
              <a:rPr lang="de-DE" sz="2600" i="1" dirty="0" err="1"/>
              <a:t>Meets</a:t>
            </a:r>
            <a:r>
              <a:rPr lang="de-DE" sz="2600" i="1" dirty="0"/>
              <a:t> </a:t>
            </a:r>
            <a:r>
              <a:rPr lang="de-DE" sz="2600" i="1" dirty="0" err="1"/>
              <a:t>quality</a:t>
            </a:r>
            <a:r>
              <a:rPr lang="de-DE" sz="2600" i="1" dirty="0"/>
              <a:t> requirements </a:t>
            </a:r>
          </a:p>
          <a:p>
            <a:r>
              <a:rPr lang="de-DE" sz="2600" dirty="0"/>
              <a:t>The </a:t>
            </a:r>
            <a:r>
              <a:rPr lang="de-DE" sz="2600" dirty="0" err="1"/>
              <a:t>required</a:t>
            </a:r>
            <a:r>
              <a:rPr lang="de-DE" sz="2600" dirty="0"/>
              <a:t> professional </a:t>
            </a:r>
            <a:r>
              <a:rPr lang="de-DE" sz="2600" dirty="0" err="1"/>
              <a:t>experience</a:t>
            </a:r>
            <a:r>
              <a:rPr lang="de-DE" sz="2600" dirty="0"/>
              <a:t> must </a:t>
            </a:r>
            <a:r>
              <a:rPr lang="de-DE" sz="2600" dirty="0" err="1"/>
              <a:t>correspond</a:t>
            </a:r>
            <a:r>
              <a:rPr lang="de-DE" sz="2600" dirty="0"/>
              <a:t> </a:t>
            </a:r>
            <a:r>
              <a:rPr lang="de-DE" sz="2600" dirty="0" err="1"/>
              <a:t>to</a:t>
            </a:r>
            <a:r>
              <a:rPr lang="de-DE" sz="2600" dirty="0"/>
              <a:t> </a:t>
            </a:r>
            <a:r>
              <a:rPr lang="de-DE" sz="2600" dirty="0" err="1"/>
              <a:t>the</a:t>
            </a:r>
            <a:r>
              <a:rPr lang="de-DE" sz="2600" dirty="0"/>
              <a:t> </a:t>
            </a:r>
            <a:r>
              <a:rPr lang="de-DE" sz="2600" dirty="0" err="1"/>
              <a:t>defined</a:t>
            </a:r>
            <a:r>
              <a:rPr lang="de-DE" sz="2600" dirty="0"/>
              <a:t> </a:t>
            </a:r>
            <a:r>
              <a:rPr lang="de-DE" sz="2600" dirty="0" err="1"/>
              <a:t>qualification</a:t>
            </a:r>
            <a:r>
              <a:rPr lang="de-DE" sz="2600" dirty="0"/>
              <a:t> </a:t>
            </a:r>
            <a:r>
              <a:rPr lang="de-DE" sz="2600" dirty="0" err="1"/>
              <a:t>profile</a:t>
            </a:r>
            <a:r>
              <a:rPr lang="de-DE" sz="2600" dirty="0"/>
              <a:t> </a:t>
            </a:r>
            <a:r>
              <a:rPr lang="de-DE" sz="2600" dirty="0" err="1"/>
              <a:t>of</a:t>
            </a:r>
            <a:r>
              <a:rPr lang="de-DE" sz="2600" dirty="0"/>
              <a:t> </a:t>
            </a:r>
            <a:r>
              <a:rPr lang="de-DE" sz="2600" dirty="0" err="1"/>
              <a:t>entrants</a:t>
            </a:r>
            <a:r>
              <a:rPr lang="de-DE" sz="2600" dirty="0"/>
              <a:t> </a:t>
            </a:r>
            <a:r>
              <a:rPr lang="de-DE" sz="2600" dirty="0" err="1"/>
              <a:t>and</a:t>
            </a:r>
            <a:r>
              <a:rPr lang="de-DE" sz="2600" dirty="0"/>
              <a:t> </a:t>
            </a:r>
            <a:r>
              <a:rPr lang="de-DE" sz="2600" dirty="0" err="1"/>
              <a:t>the</a:t>
            </a:r>
            <a:r>
              <a:rPr lang="de-DE" sz="2600" dirty="0"/>
              <a:t> </a:t>
            </a:r>
            <a:r>
              <a:rPr lang="de-DE" sz="2600" dirty="0" err="1"/>
              <a:t>study</a:t>
            </a:r>
            <a:r>
              <a:rPr lang="de-DE" sz="2600" dirty="0"/>
              <a:t> programme’s </a:t>
            </a:r>
            <a:r>
              <a:rPr lang="de-DE" sz="2600" dirty="0" err="1"/>
              <a:t>objectives</a:t>
            </a:r>
            <a:r>
              <a:rPr lang="de-DE" sz="2600" dirty="0"/>
              <a:t>. Certified </a:t>
            </a:r>
            <a:r>
              <a:rPr lang="de-DE" sz="2600" dirty="0" err="1"/>
              <a:t>proof</a:t>
            </a:r>
            <a:r>
              <a:rPr lang="de-DE" sz="2600" dirty="0"/>
              <a:t> </a:t>
            </a:r>
            <a:r>
              <a:rPr lang="de-DE" sz="2600" dirty="0" err="1"/>
              <a:t>of</a:t>
            </a:r>
            <a:r>
              <a:rPr lang="de-DE" sz="2600" dirty="0"/>
              <a:t> </a:t>
            </a:r>
            <a:r>
              <a:rPr lang="de-DE" sz="2600" dirty="0" err="1"/>
              <a:t>this</a:t>
            </a:r>
            <a:r>
              <a:rPr lang="de-DE" sz="2600" dirty="0"/>
              <a:t> </a:t>
            </a:r>
            <a:r>
              <a:rPr lang="de-DE" sz="2600" dirty="0" err="1"/>
              <a:t>experience</a:t>
            </a:r>
            <a:r>
              <a:rPr lang="de-DE" sz="2600" dirty="0"/>
              <a:t> must </a:t>
            </a:r>
            <a:r>
              <a:rPr lang="de-DE" sz="2600" dirty="0" err="1"/>
              <a:t>be</a:t>
            </a:r>
            <a:r>
              <a:rPr lang="de-DE" sz="2600" dirty="0"/>
              <a:t> </a:t>
            </a:r>
            <a:r>
              <a:rPr lang="de-DE" sz="2600" dirty="0" err="1"/>
              <a:t>shown</a:t>
            </a:r>
            <a:r>
              <a:rPr lang="de-DE" sz="2600" dirty="0"/>
              <a:t> at </a:t>
            </a:r>
            <a:r>
              <a:rPr lang="de-DE" sz="2600" dirty="0" err="1"/>
              <a:t>the</a:t>
            </a:r>
            <a:r>
              <a:rPr lang="de-DE" sz="2600" dirty="0"/>
              <a:t> time </a:t>
            </a:r>
            <a:r>
              <a:rPr lang="de-DE" sz="2600" dirty="0" err="1"/>
              <a:t>of</a:t>
            </a:r>
            <a:r>
              <a:rPr lang="de-DE" sz="2600" dirty="0"/>
              <a:t> </a:t>
            </a:r>
            <a:r>
              <a:rPr lang="de-DE" sz="2600" dirty="0" err="1"/>
              <a:t>the</a:t>
            </a:r>
            <a:r>
              <a:rPr lang="de-DE" sz="2600" dirty="0"/>
              <a:t> </a:t>
            </a:r>
            <a:r>
              <a:rPr lang="de-DE" sz="2600" dirty="0" err="1"/>
              <a:t>admission</a:t>
            </a:r>
            <a:r>
              <a:rPr lang="de-DE" sz="2600" dirty="0"/>
              <a:t>. </a:t>
            </a:r>
          </a:p>
          <a:p>
            <a:r>
              <a:rPr lang="de-DE" sz="2600" dirty="0" err="1"/>
              <a:t>For</a:t>
            </a:r>
            <a:r>
              <a:rPr lang="de-DE" sz="2600" dirty="0"/>
              <a:t> an MBA programme: </a:t>
            </a:r>
            <a:r>
              <a:rPr lang="de-DE" sz="2600" dirty="0" err="1"/>
              <a:t>it</a:t>
            </a:r>
            <a:r>
              <a:rPr lang="de-DE" sz="2600" dirty="0"/>
              <a:t> </a:t>
            </a:r>
            <a:r>
              <a:rPr lang="de-DE" sz="2600" dirty="0" err="1"/>
              <a:t>means</a:t>
            </a:r>
            <a:r>
              <a:rPr lang="de-DE" sz="2600" dirty="0"/>
              <a:t> at least 2 </a:t>
            </a:r>
            <a:r>
              <a:rPr lang="de-DE" sz="2600" dirty="0" err="1"/>
              <a:t>years</a:t>
            </a:r>
            <a:r>
              <a:rPr lang="de-DE" sz="2600" dirty="0"/>
              <a:t> </a:t>
            </a:r>
            <a:r>
              <a:rPr lang="de-DE" sz="2600" dirty="0" err="1"/>
              <a:t>of</a:t>
            </a:r>
            <a:r>
              <a:rPr lang="de-DE" sz="2600" dirty="0"/>
              <a:t> professional </a:t>
            </a:r>
            <a:r>
              <a:rPr lang="de-DE" sz="2600" dirty="0" err="1"/>
              <a:t>experience</a:t>
            </a:r>
            <a:r>
              <a:rPr lang="de-DE" sz="2600" dirty="0"/>
              <a:t> after </a:t>
            </a:r>
            <a:r>
              <a:rPr lang="de-DE" sz="2600" dirty="0" err="1"/>
              <a:t>the</a:t>
            </a:r>
            <a:r>
              <a:rPr lang="de-DE" sz="2600" dirty="0"/>
              <a:t> </a:t>
            </a:r>
            <a:r>
              <a:rPr lang="de-DE" sz="2600" dirty="0" err="1"/>
              <a:t>first</a:t>
            </a:r>
            <a:r>
              <a:rPr lang="de-DE" sz="2600" dirty="0"/>
              <a:t> </a:t>
            </a:r>
            <a:r>
              <a:rPr lang="de-DE" sz="2600" dirty="0" err="1"/>
              <a:t>higher</a:t>
            </a:r>
            <a:r>
              <a:rPr lang="de-DE" sz="2600" dirty="0"/>
              <a:t> </a:t>
            </a:r>
            <a:r>
              <a:rPr lang="de-DE" sz="2600" dirty="0" err="1"/>
              <a:t>education</a:t>
            </a:r>
            <a:r>
              <a:rPr lang="de-DE" sz="2600" dirty="0"/>
              <a:t> </a:t>
            </a:r>
            <a:r>
              <a:rPr lang="de-DE" sz="2600" dirty="0" err="1"/>
              <a:t>qualification</a:t>
            </a:r>
            <a:r>
              <a:rPr lang="de-DE" sz="2600" dirty="0"/>
              <a:t>. </a:t>
            </a:r>
          </a:p>
          <a:p>
            <a:r>
              <a:rPr lang="de-DE" sz="2600" dirty="0" err="1"/>
              <a:t>For</a:t>
            </a:r>
            <a:r>
              <a:rPr lang="de-DE" sz="2600" dirty="0"/>
              <a:t> an Executive MBA programme: </a:t>
            </a:r>
            <a:r>
              <a:rPr lang="de-DE" sz="2600" dirty="0" err="1"/>
              <a:t>it</a:t>
            </a:r>
            <a:r>
              <a:rPr lang="de-DE" sz="2600" dirty="0"/>
              <a:t> </a:t>
            </a:r>
            <a:r>
              <a:rPr lang="de-DE" sz="2600" dirty="0" err="1"/>
              <a:t>means</a:t>
            </a:r>
            <a:r>
              <a:rPr lang="de-DE" sz="2600" dirty="0"/>
              <a:t> at least 7 </a:t>
            </a:r>
            <a:r>
              <a:rPr lang="de-DE" sz="2600" dirty="0" err="1"/>
              <a:t>years</a:t>
            </a:r>
            <a:r>
              <a:rPr lang="de-DE" sz="2600" dirty="0"/>
              <a:t> </a:t>
            </a:r>
            <a:r>
              <a:rPr lang="de-DE" sz="2600" dirty="0" err="1"/>
              <a:t>of</a:t>
            </a:r>
            <a:r>
              <a:rPr lang="de-DE" sz="2600" dirty="0"/>
              <a:t> professional </a:t>
            </a:r>
            <a:r>
              <a:rPr lang="de-DE" sz="2600" dirty="0" err="1"/>
              <a:t>experience</a:t>
            </a:r>
            <a:r>
              <a:rPr lang="de-DE" sz="2600" dirty="0"/>
              <a:t> after </a:t>
            </a:r>
            <a:r>
              <a:rPr lang="de-DE" sz="2600" dirty="0" err="1"/>
              <a:t>the</a:t>
            </a:r>
            <a:r>
              <a:rPr lang="de-DE" sz="2600" dirty="0"/>
              <a:t> </a:t>
            </a:r>
            <a:r>
              <a:rPr lang="de-DE" sz="2600" dirty="0" err="1"/>
              <a:t>first</a:t>
            </a:r>
            <a:r>
              <a:rPr lang="de-DE" sz="2600" dirty="0"/>
              <a:t> </a:t>
            </a:r>
            <a:r>
              <a:rPr lang="de-DE" sz="2600" dirty="0" err="1"/>
              <a:t>higher</a:t>
            </a:r>
            <a:r>
              <a:rPr lang="de-DE" sz="2600" dirty="0"/>
              <a:t> </a:t>
            </a:r>
            <a:r>
              <a:rPr lang="de-DE" sz="2600" dirty="0" err="1"/>
              <a:t>education</a:t>
            </a:r>
            <a:r>
              <a:rPr lang="de-DE" sz="2600" dirty="0"/>
              <a:t> </a:t>
            </a:r>
            <a:r>
              <a:rPr lang="de-DE" sz="2600" dirty="0" err="1"/>
              <a:t>qualification</a:t>
            </a:r>
            <a:r>
              <a:rPr lang="de-DE" sz="2600" dirty="0"/>
              <a:t>, </a:t>
            </a:r>
            <a:r>
              <a:rPr lang="de-DE" sz="2600" dirty="0" err="1"/>
              <a:t>with</a:t>
            </a:r>
            <a:r>
              <a:rPr lang="de-DE" sz="2600" dirty="0"/>
              <a:t> </a:t>
            </a:r>
            <a:r>
              <a:rPr lang="de-DE" sz="2600" dirty="0" err="1"/>
              <a:t>some</a:t>
            </a:r>
            <a:r>
              <a:rPr lang="de-DE" sz="2600" dirty="0"/>
              <a:t> at a </a:t>
            </a:r>
            <a:r>
              <a:rPr lang="de-DE" sz="2600" dirty="0" err="1"/>
              <a:t>leadership</a:t>
            </a:r>
            <a:r>
              <a:rPr lang="de-DE" sz="2600" dirty="0"/>
              <a:t> </a:t>
            </a:r>
            <a:r>
              <a:rPr lang="de-DE" sz="2600" dirty="0" err="1"/>
              <a:t>level</a:t>
            </a:r>
            <a:r>
              <a:rPr lang="de-DE" sz="2600" dirty="0"/>
              <a:t>. </a:t>
            </a:r>
          </a:p>
          <a:p>
            <a:pPr marL="0" indent="0">
              <a:buNone/>
            </a:pPr>
            <a:r>
              <a:rPr lang="de-DE" sz="2600" i="1" dirty="0" err="1"/>
              <a:t>Exceeds</a:t>
            </a:r>
            <a:r>
              <a:rPr lang="de-DE" sz="2600" i="1" dirty="0"/>
              <a:t> </a:t>
            </a:r>
            <a:r>
              <a:rPr lang="de-DE" sz="2600" i="1" dirty="0" err="1"/>
              <a:t>quality</a:t>
            </a:r>
            <a:r>
              <a:rPr lang="de-DE" sz="2600" i="1" dirty="0"/>
              <a:t> requirements </a:t>
            </a:r>
          </a:p>
          <a:p>
            <a:r>
              <a:rPr lang="de-DE" sz="2600" dirty="0"/>
              <a:t>The </a:t>
            </a:r>
            <a:r>
              <a:rPr lang="de-DE" sz="2600" dirty="0" err="1"/>
              <a:t>quality</a:t>
            </a:r>
            <a:r>
              <a:rPr lang="de-DE" sz="2600" dirty="0"/>
              <a:t> </a:t>
            </a:r>
            <a:r>
              <a:rPr lang="de-DE" sz="2600" dirty="0" err="1"/>
              <a:t>and</a:t>
            </a:r>
            <a:r>
              <a:rPr lang="de-DE" sz="2600" dirty="0"/>
              <a:t>/</a:t>
            </a:r>
            <a:r>
              <a:rPr lang="de-DE" sz="2600" dirty="0" err="1"/>
              <a:t>or</a:t>
            </a:r>
            <a:r>
              <a:rPr lang="de-DE" sz="2600" dirty="0"/>
              <a:t> </a:t>
            </a:r>
            <a:r>
              <a:rPr lang="de-DE" sz="2600" dirty="0" err="1"/>
              <a:t>duration</a:t>
            </a:r>
            <a:r>
              <a:rPr lang="de-DE" sz="2600" dirty="0"/>
              <a:t> </a:t>
            </a:r>
            <a:r>
              <a:rPr lang="de-DE" sz="2600" dirty="0" err="1"/>
              <a:t>of</a:t>
            </a:r>
            <a:r>
              <a:rPr lang="de-DE" sz="2600" dirty="0"/>
              <a:t> </a:t>
            </a:r>
            <a:r>
              <a:rPr lang="de-DE" sz="2600" dirty="0" err="1"/>
              <a:t>the</a:t>
            </a:r>
            <a:r>
              <a:rPr lang="de-DE" sz="2600" dirty="0"/>
              <a:t> professional </a:t>
            </a:r>
            <a:r>
              <a:rPr lang="de-DE" sz="2600" dirty="0" err="1"/>
              <a:t>experience</a:t>
            </a:r>
            <a:r>
              <a:rPr lang="de-DE" sz="2600" dirty="0"/>
              <a:t> </a:t>
            </a:r>
            <a:r>
              <a:rPr lang="de-DE" sz="2600" dirty="0" err="1"/>
              <a:t>required</a:t>
            </a:r>
            <a:r>
              <a:rPr lang="de-DE" sz="2600" dirty="0"/>
              <a:t> </a:t>
            </a:r>
            <a:r>
              <a:rPr lang="de-DE" sz="2600" dirty="0" err="1"/>
              <a:t>is</a:t>
            </a:r>
            <a:r>
              <a:rPr lang="de-DE" sz="2600" dirty="0"/>
              <a:t> </a:t>
            </a:r>
            <a:r>
              <a:rPr lang="de-DE" sz="2600" dirty="0" err="1"/>
              <a:t>systematically</a:t>
            </a:r>
            <a:r>
              <a:rPr lang="de-DE" sz="2600" dirty="0"/>
              <a:t> </a:t>
            </a:r>
            <a:r>
              <a:rPr lang="de-DE" sz="2600" dirty="0" err="1"/>
              <a:t>derived</a:t>
            </a:r>
            <a:r>
              <a:rPr lang="de-DE" sz="2600" dirty="0"/>
              <a:t> </a:t>
            </a:r>
            <a:r>
              <a:rPr lang="de-DE" sz="2600" dirty="0" err="1"/>
              <a:t>from</a:t>
            </a:r>
            <a:r>
              <a:rPr lang="de-DE" sz="2600" dirty="0"/>
              <a:t> </a:t>
            </a:r>
            <a:r>
              <a:rPr lang="de-DE" sz="2600" dirty="0" err="1"/>
              <a:t>the</a:t>
            </a:r>
            <a:r>
              <a:rPr lang="de-DE" sz="2600" dirty="0"/>
              <a:t> </a:t>
            </a:r>
            <a:r>
              <a:rPr lang="de-DE" sz="2600" dirty="0" err="1"/>
              <a:t>study</a:t>
            </a:r>
            <a:r>
              <a:rPr lang="de-DE" sz="2600" dirty="0"/>
              <a:t> programme’s </a:t>
            </a:r>
            <a:r>
              <a:rPr lang="de-DE" sz="2600" dirty="0" err="1"/>
              <a:t>objectives</a:t>
            </a:r>
            <a:r>
              <a:rPr lang="de-DE" sz="2600" dirty="0"/>
              <a:t>. </a:t>
            </a:r>
            <a:r>
              <a:rPr lang="de-DE" sz="2600" dirty="0" err="1"/>
              <a:t>They</a:t>
            </a:r>
            <a:r>
              <a:rPr lang="de-DE" sz="2600" dirty="0"/>
              <a:t> </a:t>
            </a:r>
            <a:r>
              <a:rPr lang="de-DE" sz="2600" dirty="0" err="1"/>
              <a:t>go</a:t>
            </a:r>
            <a:r>
              <a:rPr lang="de-DE" sz="2600" dirty="0"/>
              <a:t> </a:t>
            </a:r>
            <a:r>
              <a:rPr lang="de-DE" sz="2600" dirty="0" err="1"/>
              <a:t>beyond</a:t>
            </a:r>
            <a:r>
              <a:rPr lang="de-DE" sz="2600" dirty="0"/>
              <a:t> </a:t>
            </a:r>
            <a:r>
              <a:rPr lang="de-DE" sz="2600" dirty="0" err="1"/>
              <a:t>the</a:t>
            </a:r>
            <a:r>
              <a:rPr lang="de-DE" sz="2600" dirty="0"/>
              <a:t> </a:t>
            </a:r>
            <a:r>
              <a:rPr lang="de-DE" sz="2600" dirty="0" err="1"/>
              <a:t>level</a:t>
            </a:r>
            <a:r>
              <a:rPr lang="de-DE" sz="2600" dirty="0"/>
              <a:t> </a:t>
            </a:r>
            <a:r>
              <a:rPr lang="de-DE" sz="2600" dirty="0" err="1"/>
              <a:t>normally</a:t>
            </a:r>
            <a:r>
              <a:rPr lang="de-DE" sz="2600" dirty="0"/>
              <a:t> </a:t>
            </a:r>
            <a:r>
              <a:rPr lang="de-DE" sz="2600" dirty="0" err="1"/>
              <a:t>required</a:t>
            </a:r>
            <a:r>
              <a:rPr lang="de-DE" sz="2600" dirty="0"/>
              <a:t>. </a:t>
            </a:r>
          </a:p>
          <a:p>
            <a:endParaRPr lang="de-DE" dirty="0"/>
          </a:p>
        </p:txBody>
      </p:sp>
      <p:sp>
        <p:nvSpPr>
          <p:cNvPr id="4" name="Datumsplatzhalter 3">
            <a:extLst>
              <a:ext uri="{FF2B5EF4-FFF2-40B4-BE49-F238E27FC236}">
                <a16:creationId xmlns:a16="http://schemas.microsoft.com/office/drawing/2014/main" xmlns="" id="{FCBC80A5-E154-0148-A759-0681F715885C}"/>
              </a:ext>
            </a:extLst>
          </p:cNvPr>
          <p:cNvSpPr>
            <a:spLocks noGrp="1"/>
          </p:cNvSpPr>
          <p:nvPr>
            <p:ph type="dt" sz="half" idx="10"/>
          </p:nvPr>
        </p:nvSpPr>
        <p:spPr/>
        <p:txBody>
          <a:bodyPr/>
          <a:lstStyle/>
          <a:p>
            <a:fld id="{15271753-A001-CC4C-908B-E358E5792011}" type="datetime1">
              <a:rPr lang="de-DE" smtClean="0"/>
              <a:t>17.09.2018</a:t>
            </a:fld>
            <a:endParaRPr lang="de-DE"/>
          </a:p>
        </p:txBody>
      </p:sp>
      <p:sp>
        <p:nvSpPr>
          <p:cNvPr id="5" name="Fußzeilenplatzhalter 4">
            <a:extLst>
              <a:ext uri="{FF2B5EF4-FFF2-40B4-BE49-F238E27FC236}">
                <a16:creationId xmlns:a16="http://schemas.microsoft.com/office/drawing/2014/main" xmlns="" id="{E9528674-E025-3447-9E16-76EEC62A9D9A}"/>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4307792D-BCD0-0844-8F2A-3A3DA6EB2DCE}"/>
              </a:ext>
            </a:extLst>
          </p:cNvPr>
          <p:cNvSpPr>
            <a:spLocks noGrp="1"/>
          </p:cNvSpPr>
          <p:nvPr>
            <p:ph type="sldNum" sz="quarter" idx="12"/>
          </p:nvPr>
        </p:nvSpPr>
        <p:spPr/>
        <p:txBody>
          <a:bodyPr/>
          <a:lstStyle/>
          <a:p>
            <a:fld id="{93BC7EB4-ADAF-3D45-8E3E-A06BACF5AB1C}" type="slidenum">
              <a:rPr lang="de-DE" smtClean="0"/>
              <a:t>21</a:t>
            </a:fld>
            <a:endParaRPr lang="de-DE"/>
          </a:p>
        </p:txBody>
      </p:sp>
      <p:pic>
        <p:nvPicPr>
          <p:cNvPr id="7" name="Picture 3" descr="page1image560">
            <a:extLst>
              <a:ext uri="{FF2B5EF4-FFF2-40B4-BE49-F238E27FC236}">
                <a16:creationId xmlns:a16="http://schemas.microsoft.com/office/drawing/2014/main" xmlns="" id="{04F3833B-5935-494D-B100-EFA0854904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423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4D60455-1100-5E49-AB1C-F4D2973E1CD6}"/>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Chapter2: Admission (</a:t>
            </a:r>
            <a:r>
              <a:rPr lang="de-DE" sz="2800" dirty="0" err="1"/>
              <a:t>why</a:t>
            </a:r>
            <a:r>
              <a:rPr lang="de-DE" sz="2800" dirty="0"/>
              <a:t> </a:t>
            </a:r>
            <a:r>
              <a:rPr lang="de-DE" sz="2800" dirty="0" err="1"/>
              <a:t>and</a:t>
            </a:r>
            <a:r>
              <a:rPr lang="de-DE" sz="2800" dirty="0"/>
              <a:t> </a:t>
            </a:r>
            <a:r>
              <a:rPr lang="de-DE" sz="2800" dirty="0" err="1"/>
              <a:t>how</a:t>
            </a:r>
            <a:r>
              <a:rPr lang="de-DE" sz="2800" dirty="0"/>
              <a:t>)</a:t>
            </a:r>
          </a:p>
        </p:txBody>
      </p:sp>
      <p:sp>
        <p:nvSpPr>
          <p:cNvPr id="3" name="Inhaltsplatzhalter 2">
            <a:extLst>
              <a:ext uri="{FF2B5EF4-FFF2-40B4-BE49-F238E27FC236}">
                <a16:creationId xmlns:a16="http://schemas.microsoft.com/office/drawing/2014/main" xmlns="" id="{B11AF718-A399-C94D-B88B-D046451B83BC}"/>
              </a:ext>
            </a:extLst>
          </p:cNvPr>
          <p:cNvSpPr>
            <a:spLocks noGrp="1"/>
          </p:cNvSpPr>
          <p:nvPr>
            <p:ph idx="1"/>
          </p:nvPr>
        </p:nvSpPr>
        <p:spPr/>
        <p:txBody>
          <a:bodyPr/>
          <a:lstStyle/>
          <a:p>
            <a:endParaRPr lang="de-DE" sz="2400" dirty="0"/>
          </a:p>
          <a:p>
            <a:r>
              <a:rPr lang="de-DE" sz="2400" dirty="0"/>
              <a:t>2.5 </a:t>
            </a:r>
            <a:r>
              <a:rPr lang="de-DE" sz="2400" dirty="0" err="1"/>
              <a:t>Ensuring</a:t>
            </a:r>
            <a:r>
              <a:rPr lang="de-DE" sz="2400" dirty="0"/>
              <a:t> </a:t>
            </a:r>
            <a:r>
              <a:rPr lang="de-DE" sz="2400" dirty="0" err="1"/>
              <a:t>foreign</a:t>
            </a:r>
            <a:r>
              <a:rPr lang="de-DE" sz="2400" dirty="0"/>
              <a:t> </a:t>
            </a:r>
            <a:r>
              <a:rPr lang="de-DE" sz="2400" dirty="0" err="1"/>
              <a:t>language</a:t>
            </a:r>
            <a:r>
              <a:rPr lang="de-DE" sz="2400" dirty="0"/>
              <a:t> </a:t>
            </a:r>
            <a:r>
              <a:rPr lang="de-DE" sz="2400" dirty="0" err="1"/>
              <a:t>proficiency</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which</a:t>
            </a:r>
            <a:r>
              <a:rPr lang="de-DE" sz="2400" dirty="0"/>
              <a:t> </a:t>
            </a:r>
            <a:r>
              <a:rPr lang="de-DE" sz="2400" dirty="0" err="1"/>
              <a:t>measures</a:t>
            </a:r>
            <a:r>
              <a:rPr lang="de-DE" sz="2400" dirty="0"/>
              <a:t> </a:t>
            </a:r>
            <a:r>
              <a:rPr lang="de-DE" sz="2400" dirty="0" err="1"/>
              <a:t>are</a:t>
            </a:r>
            <a:r>
              <a:rPr lang="de-DE" sz="2400" dirty="0"/>
              <a:t> </a:t>
            </a:r>
            <a:r>
              <a:rPr lang="de-DE" sz="2400" dirty="0" err="1"/>
              <a:t>taken</a:t>
            </a:r>
            <a:r>
              <a:rPr lang="de-DE" sz="2400" dirty="0"/>
              <a:t> in </a:t>
            </a:r>
            <a:r>
              <a:rPr lang="de-DE" sz="2400" dirty="0" err="1"/>
              <a:t>order</a:t>
            </a:r>
            <a:r>
              <a:rPr lang="de-DE" sz="2400" dirty="0"/>
              <a:t> </a:t>
            </a:r>
            <a:r>
              <a:rPr lang="de-DE" sz="2400" dirty="0" err="1"/>
              <a:t>to</a:t>
            </a:r>
            <a:r>
              <a:rPr lang="de-DE" sz="2400" dirty="0"/>
              <a:t> </a:t>
            </a:r>
            <a:r>
              <a:rPr lang="de-DE" sz="2400" dirty="0" err="1"/>
              <a:t>ensure</a:t>
            </a:r>
            <a:r>
              <a:rPr lang="de-DE" sz="2400" dirty="0"/>
              <a:t> 	</a:t>
            </a:r>
            <a:r>
              <a:rPr lang="de-DE" sz="2400" dirty="0" err="1"/>
              <a:t>that</a:t>
            </a:r>
            <a:r>
              <a:rPr lang="de-DE" sz="2400" dirty="0"/>
              <a:t> </a:t>
            </a:r>
            <a:r>
              <a:rPr lang="de-DE" sz="2400" dirty="0" err="1"/>
              <a:t>students</a:t>
            </a:r>
            <a:r>
              <a:rPr lang="de-DE" sz="2400" dirty="0"/>
              <a:t> </a:t>
            </a:r>
            <a:r>
              <a:rPr lang="de-DE" sz="2400" dirty="0" err="1"/>
              <a:t>successfully</a:t>
            </a:r>
            <a:r>
              <a:rPr lang="de-DE" sz="2400" dirty="0"/>
              <a:t> </a:t>
            </a:r>
            <a:r>
              <a:rPr lang="de-DE" sz="2400" dirty="0" err="1"/>
              <a:t>complete</a:t>
            </a:r>
            <a:r>
              <a:rPr lang="de-DE" sz="2400" dirty="0"/>
              <a:t> </a:t>
            </a:r>
            <a:r>
              <a:rPr lang="de-DE" sz="2400" dirty="0" err="1"/>
              <a:t>courses</a:t>
            </a:r>
            <a:r>
              <a:rPr lang="de-DE" sz="2400" dirty="0"/>
              <a:t> </a:t>
            </a:r>
            <a:r>
              <a:rPr lang="de-DE" sz="2400" dirty="0" err="1"/>
              <a:t>taught</a:t>
            </a:r>
            <a:r>
              <a:rPr lang="de-DE" sz="2400" dirty="0"/>
              <a:t> in a </a:t>
            </a:r>
            <a:r>
              <a:rPr lang="de-DE" sz="2400" dirty="0" err="1"/>
              <a:t>foreign</a:t>
            </a:r>
            <a:r>
              <a:rPr lang="de-DE" sz="2400" dirty="0"/>
              <a:t> 	</a:t>
            </a:r>
            <a:r>
              <a:rPr lang="de-DE" sz="2400" dirty="0" err="1"/>
              <a:t>language</a:t>
            </a:r>
            <a:r>
              <a:rPr lang="de-DE" sz="2400" dirty="0"/>
              <a:t>. </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What</a:t>
            </a:r>
            <a:r>
              <a:rPr lang="de-DE" dirty="0"/>
              <a:t> </a:t>
            </a:r>
            <a:r>
              <a:rPr lang="de-DE" dirty="0" err="1"/>
              <a:t>kind</a:t>
            </a:r>
            <a:r>
              <a:rPr lang="de-DE" dirty="0"/>
              <a:t> </a:t>
            </a:r>
            <a:r>
              <a:rPr lang="de-DE" dirty="0" err="1"/>
              <a:t>of</a:t>
            </a:r>
            <a:r>
              <a:rPr lang="de-DE" dirty="0"/>
              <a:t> </a:t>
            </a:r>
            <a:r>
              <a:rPr lang="de-DE" dirty="0" err="1"/>
              <a:t>language</a:t>
            </a:r>
            <a:r>
              <a:rPr lang="de-DE" dirty="0"/>
              <a:t> </a:t>
            </a:r>
            <a:r>
              <a:rPr lang="de-DE" dirty="0" err="1"/>
              <a:t>test</a:t>
            </a:r>
            <a:r>
              <a:rPr lang="de-DE" dirty="0"/>
              <a:t> do </a:t>
            </a:r>
            <a:r>
              <a:rPr lang="de-DE" dirty="0" err="1"/>
              <a:t>you</a:t>
            </a:r>
            <a:r>
              <a:rPr lang="de-DE" dirty="0"/>
              <a:t> </a:t>
            </a:r>
            <a:r>
              <a:rPr lang="de-DE" dirty="0" err="1"/>
              <a:t>require</a:t>
            </a:r>
            <a:r>
              <a:rPr lang="de-DE" dirty="0"/>
              <a:t>?</a:t>
            </a:r>
          </a:p>
          <a:p>
            <a:pPr lvl="1"/>
            <a:r>
              <a:rPr lang="de-DE" dirty="0"/>
              <a:t>Are </a:t>
            </a:r>
            <a:r>
              <a:rPr lang="de-DE" dirty="0" err="1"/>
              <a:t>there</a:t>
            </a:r>
            <a:r>
              <a:rPr lang="de-DE" dirty="0"/>
              <a:t> </a:t>
            </a:r>
            <a:r>
              <a:rPr lang="de-DE" dirty="0" err="1"/>
              <a:t>any</a:t>
            </a:r>
            <a:r>
              <a:rPr lang="de-DE" dirty="0"/>
              <a:t> </a:t>
            </a:r>
            <a:r>
              <a:rPr lang="de-DE" dirty="0" err="1"/>
              <a:t>preparatory</a:t>
            </a:r>
            <a:r>
              <a:rPr lang="de-DE" dirty="0"/>
              <a:t> </a:t>
            </a:r>
            <a:r>
              <a:rPr lang="de-DE" dirty="0" err="1"/>
              <a:t>language</a:t>
            </a:r>
            <a:r>
              <a:rPr lang="de-DE" dirty="0"/>
              <a:t> </a:t>
            </a:r>
            <a:r>
              <a:rPr lang="de-DE" dirty="0" err="1"/>
              <a:t>courses</a:t>
            </a:r>
            <a:r>
              <a:rPr lang="de-DE" dirty="0"/>
              <a:t> </a:t>
            </a:r>
            <a:r>
              <a:rPr lang="de-DE" dirty="0" err="1"/>
              <a:t>offered</a:t>
            </a:r>
            <a:r>
              <a:rPr lang="de-DE" dirty="0"/>
              <a:t>?</a:t>
            </a:r>
          </a:p>
          <a:p>
            <a:pPr marL="457200" lvl="1" indent="0">
              <a:buNone/>
            </a:pPr>
            <a:endParaRPr lang="de-DE" dirty="0"/>
          </a:p>
          <a:p>
            <a:pPr marL="457200" lvl="1" indent="0">
              <a:buNone/>
            </a:pPr>
            <a:endParaRPr lang="de-DE" dirty="0"/>
          </a:p>
          <a:p>
            <a:endParaRPr lang="de-DE" dirty="0"/>
          </a:p>
        </p:txBody>
      </p:sp>
      <p:sp>
        <p:nvSpPr>
          <p:cNvPr id="4" name="Datumsplatzhalter 3">
            <a:extLst>
              <a:ext uri="{FF2B5EF4-FFF2-40B4-BE49-F238E27FC236}">
                <a16:creationId xmlns:a16="http://schemas.microsoft.com/office/drawing/2014/main" xmlns="" id="{01B56F1E-BAFD-9443-8E05-13BB49FA69D9}"/>
              </a:ext>
            </a:extLst>
          </p:cNvPr>
          <p:cNvSpPr>
            <a:spLocks noGrp="1"/>
          </p:cNvSpPr>
          <p:nvPr>
            <p:ph type="dt" sz="half" idx="10"/>
          </p:nvPr>
        </p:nvSpPr>
        <p:spPr/>
        <p:txBody>
          <a:bodyPr/>
          <a:lstStyle/>
          <a:p>
            <a:fld id="{B6B9BCA0-33B7-8A47-A336-94396DE691A4}" type="datetime1">
              <a:rPr lang="de-DE" smtClean="0"/>
              <a:t>17.09.2018</a:t>
            </a:fld>
            <a:endParaRPr lang="de-DE"/>
          </a:p>
        </p:txBody>
      </p:sp>
      <p:sp>
        <p:nvSpPr>
          <p:cNvPr id="5" name="Fußzeilenplatzhalter 4">
            <a:extLst>
              <a:ext uri="{FF2B5EF4-FFF2-40B4-BE49-F238E27FC236}">
                <a16:creationId xmlns:a16="http://schemas.microsoft.com/office/drawing/2014/main" xmlns="" id="{2404F9F2-9FB7-D54A-AC99-C56A389F5CDC}"/>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BBDBFA28-C1C3-754E-B0A0-BE7D3B8E21D1}"/>
              </a:ext>
            </a:extLst>
          </p:cNvPr>
          <p:cNvSpPr>
            <a:spLocks noGrp="1"/>
          </p:cNvSpPr>
          <p:nvPr>
            <p:ph type="sldNum" sz="quarter" idx="12"/>
          </p:nvPr>
        </p:nvSpPr>
        <p:spPr/>
        <p:txBody>
          <a:bodyPr/>
          <a:lstStyle/>
          <a:p>
            <a:fld id="{93BC7EB4-ADAF-3D45-8E3E-A06BACF5AB1C}" type="slidenum">
              <a:rPr lang="de-DE" smtClean="0"/>
              <a:t>22</a:t>
            </a:fld>
            <a:endParaRPr lang="de-DE"/>
          </a:p>
        </p:txBody>
      </p:sp>
      <p:pic>
        <p:nvPicPr>
          <p:cNvPr id="7" name="Picture 3" descr="page1image560">
            <a:extLst>
              <a:ext uri="{FF2B5EF4-FFF2-40B4-BE49-F238E27FC236}">
                <a16:creationId xmlns:a16="http://schemas.microsoft.com/office/drawing/2014/main" xmlns="" id="{673C5EB7-3DC8-1745-899B-A660352F5F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328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D4C0365-3F74-784E-B170-36B52EEB2AB0}"/>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Chapter2: Admission (</a:t>
            </a:r>
            <a:r>
              <a:rPr lang="de-DE" sz="2800" dirty="0" err="1"/>
              <a:t>why</a:t>
            </a:r>
            <a:r>
              <a:rPr lang="de-DE" sz="2800" dirty="0"/>
              <a:t> </a:t>
            </a:r>
            <a:r>
              <a:rPr lang="de-DE" sz="2800" dirty="0" err="1"/>
              <a:t>and</a:t>
            </a:r>
            <a:r>
              <a:rPr lang="de-DE" sz="2800" dirty="0"/>
              <a:t> </a:t>
            </a:r>
            <a:r>
              <a:rPr lang="de-DE" sz="2800" dirty="0" err="1"/>
              <a:t>how</a:t>
            </a:r>
            <a:r>
              <a:rPr lang="de-DE" sz="2800" dirty="0"/>
              <a:t>)</a:t>
            </a:r>
          </a:p>
        </p:txBody>
      </p:sp>
      <p:sp>
        <p:nvSpPr>
          <p:cNvPr id="3" name="Inhaltsplatzhalter 2">
            <a:extLst>
              <a:ext uri="{FF2B5EF4-FFF2-40B4-BE49-F238E27FC236}">
                <a16:creationId xmlns:a16="http://schemas.microsoft.com/office/drawing/2014/main" xmlns="" id="{EC32887D-618E-8D4F-AA05-31127A524D1E}"/>
              </a:ext>
            </a:extLst>
          </p:cNvPr>
          <p:cNvSpPr>
            <a:spLocks noGrp="1"/>
          </p:cNvSpPr>
          <p:nvPr>
            <p:ph idx="1"/>
          </p:nvPr>
        </p:nvSpPr>
        <p:spPr/>
        <p:txBody>
          <a:bodyPr/>
          <a:lstStyle/>
          <a:p>
            <a:pPr marL="0" indent="0">
              <a:buNone/>
            </a:pPr>
            <a:endParaRPr lang="de-DE" sz="2400" b="1" dirty="0"/>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a:t>
            </a:r>
            <a:r>
              <a:rPr lang="de-DE" sz="2400" dirty="0"/>
              <a:t> </a:t>
            </a:r>
          </a:p>
          <a:p>
            <a:r>
              <a:rPr lang="de-DE" sz="2400" dirty="0"/>
              <a:t>The </a:t>
            </a:r>
            <a:r>
              <a:rPr lang="de-DE" sz="2400" dirty="0" err="1"/>
              <a:t>admission</a:t>
            </a:r>
            <a:r>
              <a:rPr lang="de-DE" sz="2400" dirty="0"/>
              <a:t> requirements (</a:t>
            </a:r>
            <a:r>
              <a:rPr lang="de-DE" sz="2400" dirty="0" err="1"/>
              <a:t>required</a:t>
            </a:r>
            <a:r>
              <a:rPr lang="de-DE" sz="2400" dirty="0"/>
              <a:t> </a:t>
            </a:r>
            <a:r>
              <a:rPr lang="de-DE" sz="2400" dirty="0" err="1"/>
              <a:t>language</a:t>
            </a:r>
            <a:r>
              <a:rPr lang="de-DE" sz="2400" dirty="0"/>
              <a:t> </a:t>
            </a:r>
            <a:r>
              <a:rPr lang="de-DE" sz="2400" dirty="0" err="1"/>
              <a:t>proficiency</a:t>
            </a:r>
            <a:r>
              <a:rPr lang="de-DE" sz="2400" dirty="0"/>
              <a:t> </a:t>
            </a:r>
            <a:r>
              <a:rPr lang="de-DE" sz="2400" dirty="0" err="1"/>
              <a:t>level</a:t>
            </a:r>
            <a:r>
              <a:rPr lang="de-DE" sz="2400" dirty="0"/>
              <a:t> </a:t>
            </a:r>
            <a:r>
              <a:rPr lang="de-DE" sz="2400" dirty="0" err="1"/>
              <a:t>or</a:t>
            </a:r>
            <a:r>
              <a:rPr lang="de-DE" sz="2400" dirty="0"/>
              <a:t> </a:t>
            </a:r>
            <a:r>
              <a:rPr lang="de-DE" sz="2400" dirty="0" err="1"/>
              <a:t>required</a:t>
            </a:r>
            <a:r>
              <a:rPr lang="de-DE" sz="2400" dirty="0"/>
              <a:t> </a:t>
            </a:r>
            <a:r>
              <a:rPr lang="de-DE" sz="2400" dirty="0" err="1"/>
              <a:t>result</a:t>
            </a:r>
            <a:r>
              <a:rPr lang="de-DE" sz="2400" dirty="0"/>
              <a:t> in a </a:t>
            </a:r>
            <a:r>
              <a:rPr lang="de-DE" sz="2400" dirty="0" err="1"/>
              <a:t>concrete</a:t>
            </a:r>
            <a:r>
              <a:rPr lang="de-DE" sz="2400" dirty="0"/>
              <a:t> </a:t>
            </a:r>
            <a:r>
              <a:rPr lang="de-DE" sz="2400" dirty="0" err="1"/>
              <a:t>language</a:t>
            </a:r>
            <a:r>
              <a:rPr lang="de-DE" sz="2400" dirty="0"/>
              <a:t> </a:t>
            </a:r>
            <a:r>
              <a:rPr lang="de-DE" sz="2400" dirty="0" err="1"/>
              <a:t>test</a:t>
            </a:r>
            <a:r>
              <a:rPr lang="de-DE" sz="2400" dirty="0"/>
              <a:t>) </a:t>
            </a:r>
            <a:r>
              <a:rPr lang="de-DE" sz="2400" dirty="0" err="1"/>
              <a:t>or</a:t>
            </a:r>
            <a:r>
              <a:rPr lang="de-DE" sz="2400" dirty="0"/>
              <a:t> </a:t>
            </a:r>
            <a:r>
              <a:rPr lang="de-DE" sz="2400" dirty="0" err="1"/>
              <a:t>preparatory</a:t>
            </a:r>
            <a:r>
              <a:rPr lang="de-DE" sz="2400" dirty="0"/>
              <a:t> </a:t>
            </a:r>
            <a:r>
              <a:rPr lang="de-DE" sz="2400" dirty="0" err="1"/>
              <a:t>language</a:t>
            </a:r>
            <a:r>
              <a:rPr lang="de-DE" sz="2400" dirty="0"/>
              <a:t> </a:t>
            </a:r>
            <a:r>
              <a:rPr lang="de-DE" sz="2400" dirty="0" err="1"/>
              <a:t>courses</a:t>
            </a:r>
            <a:r>
              <a:rPr lang="de-DE" sz="2400" dirty="0"/>
              <a:t> </a:t>
            </a:r>
            <a:r>
              <a:rPr lang="de-DE" sz="2400" dirty="0" err="1"/>
              <a:t>ensure</a:t>
            </a:r>
            <a:r>
              <a:rPr lang="de-DE" sz="2400" dirty="0"/>
              <a:t> </a:t>
            </a:r>
            <a:r>
              <a:rPr lang="de-DE" sz="2400" dirty="0" err="1"/>
              <a:t>that</a:t>
            </a:r>
            <a:r>
              <a:rPr lang="de-DE" sz="2400" dirty="0"/>
              <a:t> </a:t>
            </a:r>
            <a:r>
              <a:rPr lang="de-DE" sz="2400" dirty="0" err="1"/>
              <a:t>students</a:t>
            </a:r>
            <a:r>
              <a:rPr lang="de-DE" sz="2400" dirty="0"/>
              <a:t> </a:t>
            </a:r>
            <a:r>
              <a:rPr lang="de-DE" sz="2400" dirty="0" err="1"/>
              <a:t>are</a:t>
            </a:r>
            <a:r>
              <a:rPr lang="de-DE" sz="2400" dirty="0"/>
              <a:t> </a:t>
            </a:r>
            <a:r>
              <a:rPr lang="de-DE" sz="2400" dirty="0" err="1"/>
              <a:t>able</a:t>
            </a:r>
            <a:r>
              <a:rPr lang="de-DE" sz="2400" dirty="0"/>
              <a:t> </a:t>
            </a:r>
            <a:r>
              <a:rPr lang="de-DE" sz="2400" dirty="0" err="1"/>
              <a:t>to</a:t>
            </a:r>
            <a:r>
              <a:rPr lang="de-DE" sz="2400" dirty="0"/>
              <a:t> </a:t>
            </a:r>
            <a:r>
              <a:rPr lang="de-DE" sz="2400" dirty="0" err="1"/>
              <a:t>successfully</a:t>
            </a:r>
            <a:r>
              <a:rPr lang="de-DE" sz="2400" dirty="0"/>
              <a:t> </a:t>
            </a:r>
            <a:r>
              <a:rPr lang="de-DE" sz="2400" dirty="0" err="1"/>
              <a:t>complete</a:t>
            </a:r>
            <a:r>
              <a:rPr lang="de-DE" sz="2400" dirty="0"/>
              <a:t> </a:t>
            </a:r>
            <a:r>
              <a:rPr lang="de-DE" sz="2400" dirty="0" err="1"/>
              <a:t>the</a:t>
            </a:r>
            <a:r>
              <a:rPr lang="de-DE" sz="2400" dirty="0"/>
              <a:t> </a:t>
            </a:r>
            <a:r>
              <a:rPr lang="de-DE" sz="2400" dirty="0" err="1"/>
              <a:t>study</a:t>
            </a:r>
            <a:r>
              <a:rPr lang="de-DE" sz="2400" dirty="0"/>
              <a:t> programme (</a:t>
            </a:r>
            <a:r>
              <a:rPr lang="de-DE" sz="2400" dirty="0" err="1"/>
              <a:t>courses</a:t>
            </a:r>
            <a:r>
              <a:rPr lang="de-DE" sz="2400" dirty="0"/>
              <a:t>, additional </a:t>
            </a:r>
            <a:r>
              <a:rPr lang="de-DE" sz="2400" dirty="0" err="1"/>
              <a:t>literature</a:t>
            </a:r>
            <a:r>
              <a:rPr lang="de-DE" sz="2400" dirty="0"/>
              <a:t>, </a:t>
            </a:r>
            <a:r>
              <a:rPr lang="de-DE" sz="2400" dirty="0" err="1"/>
              <a:t>utilisation</a:t>
            </a:r>
            <a:r>
              <a:rPr lang="de-DE" sz="2400" dirty="0"/>
              <a:t> </a:t>
            </a:r>
            <a:r>
              <a:rPr lang="de-DE" sz="2400" dirty="0" err="1"/>
              <a:t>of</a:t>
            </a:r>
            <a:r>
              <a:rPr lang="de-DE" sz="2400" dirty="0"/>
              <a:t> </a:t>
            </a:r>
            <a:r>
              <a:rPr lang="de-DE" sz="2400" dirty="0" err="1"/>
              <a:t>counselling</a:t>
            </a:r>
            <a:r>
              <a:rPr lang="de-DE" sz="2400" dirty="0"/>
              <a:t> </a:t>
            </a:r>
            <a:r>
              <a:rPr lang="de-DE" sz="2400" dirty="0" err="1"/>
              <a:t>services</a:t>
            </a:r>
            <a:r>
              <a:rPr lang="de-DE" sz="2400" dirty="0"/>
              <a:t> </a:t>
            </a:r>
            <a:r>
              <a:rPr lang="de-DE" sz="2400" dirty="0" err="1"/>
              <a:t>and</a:t>
            </a:r>
            <a:r>
              <a:rPr lang="de-DE" sz="2400" dirty="0"/>
              <a:t> extracurricular </a:t>
            </a:r>
            <a:r>
              <a:rPr lang="de-DE" sz="2400" dirty="0" err="1"/>
              <a:t>activities</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err="1"/>
              <a:t>n</a:t>
            </a:r>
            <a:r>
              <a:rPr lang="de-DE" sz="2400" dirty="0"/>
              <a:t>/a </a:t>
            </a:r>
          </a:p>
          <a:p>
            <a:endParaRPr lang="de-DE" dirty="0"/>
          </a:p>
        </p:txBody>
      </p:sp>
      <p:sp>
        <p:nvSpPr>
          <p:cNvPr id="4" name="Datumsplatzhalter 3">
            <a:extLst>
              <a:ext uri="{FF2B5EF4-FFF2-40B4-BE49-F238E27FC236}">
                <a16:creationId xmlns:a16="http://schemas.microsoft.com/office/drawing/2014/main" xmlns="" id="{0168E41E-8A8E-034A-AD7A-5B8B495C0BAB}"/>
              </a:ext>
            </a:extLst>
          </p:cNvPr>
          <p:cNvSpPr>
            <a:spLocks noGrp="1"/>
          </p:cNvSpPr>
          <p:nvPr>
            <p:ph type="dt" sz="half" idx="10"/>
          </p:nvPr>
        </p:nvSpPr>
        <p:spPr/>
        <p:txBody>
          <a:bodyPr/>
          <a:lstStyle/>
          <a:p>
            <a:fld id="{5C38DD14-73B4-BA43-976C-A0E30CA42C0C}" type="datetime1">
              <a:rPr lang="de-DE" smtClean="0"/>
              <a:t>17.09.2018</a:t>
            </a:fld>
            <a:endParaRPr lang="de-DE"/>
          </a:p>
        </p:txBody>
      </p:sp>
      <p:sp>
        <p:nvSpPr>
          <p:cNvPr id="5" name="Fußzeilenplatzhalter 4">
            <a:extLst>
              <a:ext uri="{FF2B5EF4-FFF2-40B4-BE49-F238E27FC236}">
                <a16:creationId xmlns:a16="http://schemas.microsoft.com/office/drawing/2014/main" xmlns="" id="{9A8CEB26-DE61-1746-8167-F8FCF0DB64BD}"/>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D3B33F85-6992-C441-880F-8CF4758826DD}"/>
              </a:ext>
            </a:extLst>
          </p:cNvPr>
          <p:cNvSpPr>
            <a:spLocks noGrp="1"/>
          </p:cNvSpPr>
          <p:nvPr>
            <p:ph type="sldNum" sz="quarter" idx="12"/>
          </p:nvPr>
        </p:nvSpPr>
        <p:spPr/>
        <p:txBody>
          <a:bodyPr/>
          <a:lstStyle/>
          <a:p>
            <a:fld id="{93BC7EB4-ADAF-3D45-8E3E-A06BACF5AB1C}" type="slidenum">
              <a:rPr lang="de-DE" smtClean="0"/>
              <a:t>23</a:t>
            </a:fld>
            <a:endParaRPr lang="de-DE"/>
          </a:p>
        </p:txBody>
      </p:sp>
      <p:pic>
        <p:nvPicPr>
          <p:cNvPr id="7" name="Picture 3" descr="page1image560">
            <a:extLst>
              <a:ext uri="{FF2B5EF4-FFF2-40B4-BE49-F238E27FC236}">
                <a16:creationId xmlns:a16="http://schemas.microsoft.com/office/drawing/2014/main" xmlns="" id="{67EB899E-FE79-E54D-B941-1619DC948F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566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1340320-0C06-8941-BBC4-D026908FE059}"/>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Chapter2: Admission (</a:t>
            </a:r>
            <a:r>
              <a:rPr lang="de-DE" sz="2800" dirty="0" err="1"/>
              <a:t>why</a:t>
            </a:r>
            <a:r>
              <a:rPr lang="de-DE" sz="2800" dirty="0"/>
              <a:t> </a:t>
            </a:r>
            <a:r>
              <a:rPr lang="de-DE" sz="2800" dirty="0" err="1"/>
              <a:t>and</a:t>
            </a:r>
            <a:r>
              <a:rPr lang="de-DE" sz="2800" dirty="0"/>
              <a:t> </a:t>
            </a:r>
            <a:r>
              <a:rPr lang="de-DE" sz="2800" dirty="0" err="1"/>
              <a:t>how</a:t>
            </a:r>
            <a:r>
              <a:rPr lang="de-DE" sz="2800" dirty="0"/>
              <a:t>)</a:t>
            </a:r>
          </a:p>
        </p:txBody>
      </p:sp>
      <p:sp>
        <p:nvSpPr>
          <p:cNvPr id="3" name="Inhaltsplatzhalter 2">
            <a:extLst>
              <a:ext uri="{FF2B5EF4-FFF2-40B4-BE49-F238E27FC236}">
                <a16:creationId xmlns:a16="http://schemas.microsoft.com/office/drawing/2014/main" xmlns="" id="{CB71C502-9E2D-BE4E-A34E-9115B5697EAA}"/>
              </a:ext>
            </a:extLst>
          </p:cNvPr>
          <p:cNvSpPr>
            <a:spLocks noGrp="1"/>
          </p:cNvSpPr>
          <p:nvPr>
            <p:ph idx="1"/>
          </p:nvPr>
        </p:nvSpPr>
        <p:spPr/>
        <p:txBody>
          <a:bodyPr/>
          <a:lstStyle/>
          <a:p>
            <a:endParaRPr lang="de-DE" sz="2400" dirty="0"/>
          </a:p>
          <a:p>
            <a:r>
              <a:rPr lang="de-DE" sz="2400" dirty="0"/>
              <a:t>2.6 </a:t>
            </a:r>
            <a:r>
              <a:rPr lang="de-DE" sz="2400" dirty="0" err="1"/>
              <a:t>Transparency</a:t>
            </a:r>
            <a:r>
              <a:rPr lang="de-DE" sz="2400" dirty="0"/>
              <a:t> </a:t>
            </a:r>
            <a:r>
              <a:rPr lang="de-DE" sz="2400" dirty="0" err="1"/>
              <a:t>and</a:t>
            </a:r>
            <a:r>
              <a:rPr lang="de-DE" sz="2400" dirty="0"/>
              <a:t> </a:t>
            </a:r>
            <a:r>
              <a:rPr lang="de-DE" sz="2400" dirty="0" err="1"/>
              <a:t>documentation</a:t>
            </a:r>
            <a:r>
              <a:rPr lang="de-DE" sz="2400" dirty="0"/>
              <a:t> </a:t>
            </a:r>
            <a:r>
              <a:rPr lang="de-DE" sz="2400" dirty="0" err="1"/>
              <a:t>of</a:t>
            </a:r>
            <a:r>
              <a:rPr lang="de-DE" sz="2400" dirty="0"/>
              <a:t> </a:t>
            </a:r>
            <a:r>
              <a:rPr lang="de-DE" sz="2400" dirty="0" err="1"/>
              <a:t>admission</a:t>
            </a:r>
            <a:r>
              <a:rPr lang="de-DE" sz="2400" dirty="0"/>
              <a:t> </a:t>
            </a:r>
            <a:r>
              <a:rPr lang="de-DE" sz="2400" dirty="0" err="1"/>
              <a:t>procedure</a:t>
            </a:r>
            <a:r>
              <a:rPr lang="de-DE" sz="2400" dirty="0"/>
              <a:t> </a:t>
            </a:r>
            <a:r>
              <a:rPr lang="de-DE" sz="2400" dirty="0" err="1"/>
              <a:t>and</a:t>
            </a:r>
            <a:r>
              <a:rPr lang="de-DE" sz="2400" dirty="0"/>
              <a:t> </a:t>
            </a:r>
            <a:r>
              <a:rPr lang="de-DE" sz="2400" dirty="0" err="1"/>
              <a:t>decision</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the</a:t>
            </a:r>
            <a:r>
              <a:rPr lang="de-DE" sz="2400" dirty="0"/>
              <a:t> </a:t>
            </a:r>
            <a:r>
              <a:rPr lang="de-DE" sz="2400" dirty="0" err="1"/>
              <a:t>way</a:t>
            </a:r>
            <a:r>
              <a:rPr lang="de-DE" sz="2400" dirty="0"/>
              <a:t> in </a:t>
            </a:r>
            <a:r>
              <a:rPr lang="de-DE" sz="2400" dirty="0" err="1"/>
              <a:t>which</a:t>
            </a:r>
            <a:r>
              <a:rPr lang="de-DE" sz="2400" dirty="0"/>
              <a:t> </a:t>
            </a:r>
            <a:r>
              <a:rPr lang="de-DE" sz="2400" dirty="0" err="1"/>
              <a:t>the</a:t>
            </a:r>
            <a:r>
              <a:rPr lang="de-DE" sz="2400" dirty="0"/>
              <a:t> </a:t>
            </a:r>
            <a:r>
              <a:rPr lang="de-DE" sz="2400" dirty="0" err="1"/>
              <a:t>admission</a:t>
            </a:r>
            <a:r>
              <a:rPr lang="de-DE" sz="2400" dirty="0"/>
              <a:t> </a:t>
            </a:r>
            <a:r>
              <a:rPr lang="de-DE" sz="2400" dirty="0" err="1"/>
              <a:t>procedure</a:t>
            </a:r>
            <a:r>
              <a:rPr lang="de-DE" sz="2400" dirty="0"/>
              <a:t> </a:t>
            </a:r>
            <a:r>
              <a:rPr lang="de-DE" sz="2400" dirty="0" err="1"/>
              <a:t>and</a:t>
            </a:r>
            <a:r>
              <a:rPr lang="de-DE" sz="2400" dirty="0"/>
              <a:t> 	</a:t>
            </a:r>
            <a:r>
              <a:rPr lang="de-DE" sz="2400" dirty="0" err="1"/>
              <a:t>admission</a:t>
            </a:r>
            <a:r>
              <a:rPr lang="de-DE" sz="2400" dirty="0"/>
              <a:t> </a:t>
            </a:r>
            <a:r>
              <a:rPr lang="de-DE" sz="2400" dirty="0" err="1"/>
              <a:t>decision</a:t>
            </a:r>
            <a:r>
              <a:rPr lang="de-DE" sz="2400" dirty="0"/>
              <a:t> </a:t>
            </a:r>
            <a:r>
              <a:rPr lang="de-DE" sz="2400" dirty="0" err="1"/>
              <a:t>are</a:t>
            </a:r>
            <a:r>
              <a:rPr lang="de-DE" sz="2400" dirty="0"/>
              <a:t> </a:t>
            </a:r>
            <a:r>
              <a:rPr lang="de-DE" sz="2400" dirty="0" err="1"/>
              <a:t>communicated</a:t>
            </a:r>
            <a:r>
              <a:rPr lang="de-DE" sz="2400" dirty="0"/>
              <a:t> </a:t>
            </a:r>
            <a:r>
              <a:rPr lang="de-DE" sz="2400" dirty="0" err="1"/>
              <a:t>within</a:t>
            </a:r>
            <a:r>
              <a:rPr lang="de-DE" sz="2400" dirty="0"/>
              <a:t> </a:t>
            </a:r>
            <a:r>
              <a:rPr lang="de-DE" sz="2400" dirty="0" err="1"/>
              <a:t>the</a:t>
            </a:r>
            <a:r>
              <a:rPr lang="de-DE" sz="2400" dirty="0"/>
              <a:t> HEI </a:t>
            </a:r>
            <a:r>
              <a:rPr lang="de-DE" sz="2400" dirty="0" err="1"/>
              <a:t>and</a:t>
            </a:r>
            <a:r>
              <a:rPr lang="de-DE" sz="2400" dirty="0"/>
              <a:t> </a:t>
            </a:r>
            <a:r>
              <a:rPr lang="de-DE" sz="2400" dirty="0" err="1"/>
              <a:t>to</a:t>
            </a:r>
            <a:r>
              <a:rPr lang="de-DE" sz="2400" dirty="0"/>
              <a:t> </a:t>
            </a:r>
            <a:r>
              <a:rPr lang="de-DE" sz="2400" dirty="0" err="1"/>
              <a:t>the</a:t>
            </a:r>
            <a:r>
              <a:rPr lang="de-DE" sz="2400" dirty="0"/>
              <a:t> </a:t>
            </a:r>
            <a:r>
              <a:rPr lang="de-DE" sz="2400" dirty="0" err="1"/>
              <a:t>public</a:t>
            </a:r>
            <a:r>
              <a:rPr lang="de-DE" sz="2400" dirty="0"/>
              <a:t>.</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What</a:t>
            </a:r>
            <a:r>
              <a:rPr lang="de-DE" dirty="0"/>
              <a:t> </a:t>
            </a:r>
            <a:r>
              <a:rPr lang="de-DE" dirty="0" err="1"/>
              <a:t>are</a:t>
            </a:r>
            <a:r>
              <a:rPr lang="de-DE" dirty="0"/>
              <a:t> </a:t>
            </a:r>
            <a:r>
              <a:rPr lang="de-DE" dirty="0" err="1"/>
              <a:t>the</a:t>
            </a:r>
            <a:r>
              <a:rPr lang="de-DE" dirty="0"/>
              <a:t> </a:t>
            </a:r>
            <a:r>
              <a:rPr lang="de-DE" dirty="0" err="1"/>
              <a:t>citeria</a:t>
            </a:r>
            <a:r>
              <a:rPr lang="de-DE" dirty="0"/>
              <a:t> </a:t>
            </a:r>
            <a:r>
              <a:rPr lang="de-DE" dirty="0" err="1"/>
              <a:t>for</a:t>
            </a:r>
            <a:r>
              <a:rPr lang="de-DE" dirty="0"/>
              <a:t> </a:t>
            </a:r>
            <a:r>
              <a:rPr lang="de-DE" dirty="0" err="1"/>
              <a:t>admission</a:t>
            </a:r>
            <a:r>
              <a:rPr lang="de-DE" dirty="0"/>
              <a:t> </a:t>
            </a:r>
            <a:r>
              <a:rPr lang="de-DE" dirty="0" err="1"/>
              <a:t>decision</a:t>
            </a:r>
            <a:r>
              <a:rPr lang="de-DE" dirty="0"/>
              <a:t>? Are </a:t>
            </a:r>
            <a:r>
              <a:rPr lang="de-DE" dirty="0" err="1"/>
              <a:t>they</a:t>
            </a:r>
            <a:r>
              <a:rPr lang="de-DE" dirty="0"/>
              <a:t> transparent </a:t>
            </a:r>
            <a:r>
              <a:rPr lang="de-DE" dirty="0" err="1"/>
              <a:t>to</a:t>
            </a:r>
            <a:r>
              <a:rPr lang="de-DE" dirty="0"/>
              <a:t> </a:t>
            </a:r>
            <a:r>
              <a:rPr lang="de-DE" dirty="0" err="1"/>
              <a:t>the</a:t>
            </a:r>
            <a:r>
              <a:rPr lang="de-DE" dirty="0"/>
              <a:t> </a:t>
            </a:r>
            <a:r>
              <a:rPr lang="de-DE" dirty="0" err="1"/>
              <a:t>applicants</a:t>
            </a:r>
            <a:r>
              <a:rPr lang="de-DE" dirty="0"/>
              <a:t>?</a:t>
            </a:r>
          </a:p>
          <a:p>
            <a:pPr lvl="1"/>
            <a:r>
              <a:rPr lang="de-DE" dirty="0"/>
              <a:t>Are all </a:t>
            </a:r>
            <a:r>
              <a:rPr lang="de-DE" dirty="0" err="1"/>
              <a:t>admission</a:t>
            </a:r>
            <a:r>
              <a:rPr lang="de-DE" dirty="0"/>
              <a:t> </a:t>
            </a:r>
            <a:r>
              <a:rPr lang="de-DE" dirty="0" err="1"/>
              <a:t>decisions</a:t>
            </a:r>
            <a:r>
              <a:rPr lang="de-DE" dirty="0"/>
              <a:t> </a:t>
            </a:r>
            <a:r>
              <a:rPr lang="de-DE" dirty="0" err="1"/>
              <a:t>communicated</a:t>
            </a:r>
            <a:r>
              <a:rPr lang="de-DE" dirty="0"/>
              <a:t> in </a:t>
            </a:r>
            <a:r>
              <a:rPr lang="de-DE" dirty="0" err="1"/>
              <a:t>writing</a:t>
            </a:r>
            <a:r>
              <a:rPr lang="de-DE" dirty="0"/>
              <a:t>?</a:t>
            </a:r>
          </a:p>
          <a:p>
            <a:pPr marL="0" indent="0">
              <a:buNone/>
            </a:pPr>
            <a:r>
              <a:rPr lang="de-DE" dirty="0"/>
              <a:t> </a:t>
            </a:r>
          </a:p>
          <a:p>
            <a:endParaRPr lang="de-DE" dirty="0"/>
          </a:p>
        </p:txBody>
      </p:sp>
      <p:sp>
        <p:nvSpPr>
          <p:cNvPr id="4" name="Datumsplatzhalter 3">
            <a:extLst>
              <a:ext uri="{FF2B5EF4-FFF2-40B4-BE49-F238E27FC236}">
                <a16:creationId xmlns:a16="http://schemas.microsoft.com/office/drawing/2014/main" xmlns="" id="{EC2A1D11-BE8A-4F46-9E21-4568A0C27792}"/>
              </a:ext>
            </a:extLst>
          </p:cNvPr>
          <p:cNvSpPr>
            <a:spLocks noGrp="1"/>
          </p:cNvSpPr>
          <p:nvPr>
            <p:ph type="dt" sz="half" idx="10"/>
          </p:nvPr>
        </p:nvSpPr>
        <p:spPr/>
        <p:txBody>
          <a:bodyPr/>
          <a:lstStyle/>
          <a:p>
            <a:fld id="{A807D1CD-B309-7E4D-A554-2ECE39DA5DBE}" type="datetime1">
              <a:rPr lang="de-DE" smtClean="0"/>
              <a:t>17.09.2018</a:t>
            </a:fld>
            <a:endParaRPr lang="de-DE"/>
          </a:p>
        </p:txBody>
      </p:sp>
      <p:sp>
        <p:nvSpPr>
          <p:cNvPr id="5" name="Fußzeilenplatzhalter 4">
            <a:extLst>
              <a:ext uri="{FF2B5EF4-FFF2-40B4-BE49-F238E27FC236}">
                <a16:creationId xmlns:a16="http://schemas.microsoft.com/office/drawing/2014/main" xmlns="" id="{534936F3-E1C4-F047-80C9-9CDB154621D4}"/>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7CCC1B27-CC24-924E-A7B6-23D2ED6325DE}"/>
              </a:ext>
            </a:extLst>
          </p:cNvPr>
          <p:cNvSpPr>
            <a:spLocks noGrp="1"/>
          </p:cNvSpPr>
          <p:nvPr>
            <p:ph type="sldNum" sz="quarter" idx="12"/>
          </p:nvPr>
        </p:nvSpPr>
        <p:spPr/>
        <p:txBody>
          <a:bodyPr/>
          <a:lstStyle/>
          <a:p>
            <a:fld id="{93BC7EB4-ADAF-3D45-8E3E-A06BACF5AB1C}" type="slidenum">
              <a:rPr lang="de-DE" smtClean="0"/>
              <a:t>24</a:t>
            </a:fld>
            <a:endParaRPr lang="de-DE"/>
          </a:p>
        </p:txBody>
      </p:sp>
      <p:pic>
        <p:nvPicPr>
          <p:cNvPr id="7" name="Picture 3" descr="page1image560">
            <a:extLst>
              <a:ext uri="{FF2B5EF4-FFF2-40B4-BE49-F238E27FC236}">
                <a16:creationId xmlns:a16="http://schemas.microsoft.com/office/drawing/2014/main" xmlns="" id="{EE750200-2AA5-904C-8D70-E7DF010E7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80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37FB87A-2715-564F-8AEF-D7799D473482}"/>
              </a:ext>
            </a:extLst>
          </p:cNvPr>
          <p:cNvSpPr>
            <a:spLocks noGrp="1"/>
          </p:cNvSpPr>
          <p:nvPr>
            <p:ph type="title"/>
          </p:nvPr>
        </p:nvSpPr>
        <p:spPr>
          <a:xfrm>
            <a:off x="838200" y="127819"/>
            <a:ext cx="10515600" cy="1562869"/>
          </a:xfrm>
        </p:spPr>
        <p:txBody>
          <a:bodyPr>
            <a:normAutofit fontScale="90000"/>
          </a:bodyPr>
          <a:lstStyle/>
          <a:p>
            <a:r>
              <a:rPr lang="de-DE" sz="3100" dirty="0"/>
              <a:t>FIBAA Assessment Guide </a:t>
            </a:r>
            <a:r>
              <a:rPr lang="de-DE" sz="3100" dirty="0" err="1"/>
              <a:t>for</a:t>
            </a:r>
            <a:r>
              <a:rPr lang="de-DE" sz="3100" dirty="0"/>
              <a:t> Programme Accreditation</a:t>
            </a:r>
            <a:br>
              <a:rPr lang="de-DE" sz="3100" dirty="0"/>
            </a:br>
            <a:r>
              <a:rPr lang="de-DE" sz="3100" dirty="0"/>
              <a:t>Chapter 3: Contents, </a:t>
            </a:r>
            <a:r>
              <a:rPr lang="de-DE" sz="3100" dirty="0" err="1"/>
              <a:t>Structure</a:t>
            </a:r>
            <a:r>
              <a:rPr lang="de-DE" sz="3100" dirty="0"/>
              <a:t> </a:t>
            </a:r>
            <a:r>
              <a:rPr lang="de-DE" sz="3100" dirty="0" err="1"/>
              <a:t>and</a:t>
            </a:r>
            <a:r>
              <a:rPr lang="de-DE" sz="3100" dirty="0"/>
              <a:t> </a:t>
            </a:r>
            <a:r>
              <a:rPr lang="de-DE" sz="3100" dirty="0" err="1"/>
              <a:t>Didactic</a:t>
            </a:r>
            <a:r>
              <a:rPr lang="de-DE" sz="3100" dirty="0"/>
              <a:t> </a:t>
            </a:r>
            <a:r>
              <a:rPr lang="de-DE" sz="3100" dirty="0" err="1"/>
              <a:t>Concept</a:t>
            </a:r>
            <a:r>
              <a:rPr lang="de-DE" sz="3100" dirty="0"/>
              <a:t> </a:t>
            </a:r>
            <a:br>
              <a:rPr lang="de-DE" sz="3100" dirty="0"/>
            </a:br>
            <a:r>
              <a:rPr lang="de-DE" sz="3100" dirty="0"/>
              <a:t>(This </a:t>
            </a:r>
            <a:r>
              <a:rPr lang="de-DE" sz="3100" dirty="0" err="1"/>
              <a:t>chapter</a:t>
            </a:r>
            <a:r>
              <a:rPr lang="de-DE" sz="3100" dirty="0"/>
              <a:t> </a:t>
            </a:r>
            <a:r>
              <a:rPr lang="de-DE" sz="3100" dirty="0" err="1"/>
              <a:t>is</a:t>
            </a:r>
            <a:r>
              <a:rPr lang="de-DE" sz="3100" dirty="0"/>
              <a:t> </a:t>
            </a:r>
            <a:r>
              <a:rPr lang="de-DE" sz="3100" dirty="0" err="1"/>
              <a:t>about</a:t>
            </a:r>
            <a:r>
              <a:rPr lang="de-DE" sz="3100" dirty="0"/>
              <a:t> </a:t>
            </a:r>
            <a:r>
              <a:rPr lang="de-DE" sz="3100" dirty="0" err="1"/>
              <a:t>how</a:t>
            </a:r>
            <a:r>
              <a:rPr lang="de-DE" sz="3100" dirty="0"/>
              <a:t> </a:t>
            </a:r>
            <a:r>
              <a:rPr lang="de-DE" sz="3100" dirty="0" err="1"/>
              <a:t>the</a:t>
            </a:r>
            <a:r>
              <a:rPr lang="de-DE" sz="3100" dirty="0"/>
              <a:t> </a:t>
            </a:r>
            <a:r>
              <a:rPr lang="de-DE" sz="3100" dirty="0" err="1"/>
              <a:t>study</a:t>
            </a:r>
            <a:r>
              <a:rPr lang="de-DE" sz="3100" dirty="0"/>
              <a:t> programme </a:t>
            </a:r>
            <a:r>
              <a:rPr lang="de-DE" sz="3100" dirty="0" err="1"/>
              <a:t>objectives</a:t>
            </a:r>
            <a:r>
              <a:rPr lang="de-DE" sz="3100" dirty="0"/>
              <a:t> </a:t>
            </a:r>
            <a:r>
              <a:rPr lang="de-DE" sz="3100" dirty="0" err="1"/>
              <a:t>are</a:t>
            </a:r>
            <a:r>
              <a:rPr lang="de-DE" sz="3100" dirty="0"/>
              <a:t> </a:t>
            </a:r>
            <a:r>
              <a:rPr lang="de-DE" sz="3100" dirty="0" err="1"/>
              <a:t>implemented</a:t>
            </a:r>
            <a:r>
              <a:rPr lang="de-DE" sz="3100" dirty="0"/>
              <a:t>- </a:t>
            </a:r>
            <a:r>
              <a:rPr lang="de-DE" sz="3100" dirty="0" err="1"/>
              <a:t>fitness</a:t>
            </a:r>
            <a:r>
              <a:rPr lang="de-DE" sz="3100" dirty="0"/>
              <a:t> </a:t>
            </a:r>
            <a:r>
              <a:rPr lang="de-DE" sz="3100" dirty="0" err="1"/>
              <a:t>for</a:t>
            </a:r>
            <a:r>
              <a:rPr lang="de-DE" sz="3100" dirty="0"/>
              <a:t> </a:t>
            </a:r>
            <a:r>
              <a:rPr lang="de-DE" sz="3100" dirty="0" err="1"/>
              <a:t>purpose</a:t>
            </a:r>
            <a:r>
              <a:rPr lang="de-DE" sz="3100" dirty="0"/>
              <a:t>). </a:t>
            </a:r>
            <a:r>
              <a:rPr lang="de-DE" sz="2800" dirty="0"/>
              <a:t/>
            </a:r>
            <a:br>
              <a:rPr lang="de-DE" sz="2800" dirty="0"/>
            </a:br>
            <a:endParaRPr lang="de-DE" sz="2800" dirty="0"/>
          </a:p>
        </p:txBody>
      </p:sp>
      <p:sp>
        <p:nvSpPr>
          <p:cNvPr id="3" name="Inhaltsplatzhalter 2">
            <a:extLst>
              <a:ext uri="{FF2B5EF4-FFF2-40B4-BE49-F238E27FC236}">
                <a16:creationId xmlns:a16="http://schemas.microsoft.com/office/drawing/2014/main" xmlns="" id="{8FF8A008-A8EE-B64F-A9BA-13368D66EC45}"/>
              </a:ext>
            </a:extLst>
          </p:cNvPr>
          <p:cNvSpPr>
            <a:spLocks noGrp="1"/>
          </p:cNvSpPr>
          <p:nvPr>
            <p:ph idx="1"/>
          </p:nvPr>
        </p:nvSpPr>
        <p:spPr/>
        <p:txBody>
          <a:bodyPr>
            <a:normAutofit/>
          </a:bodyPr>
          <a:lstStyle/>
          <a:p>
            <a:pPr marL="0" indent="0">
              <a:buNone/>
            </a:pPr>
            <a:r>
              <a:rPr lang="de-DE" sz="2400" dirty="0"/>
              <a:t>3.1 Contents</a:t>
            </a:r>
          </a:p>
          <a:p>
            <a:pPr marL="0" indent="0">
              <a:buNone/>
            </a:pPr>
            <a:r>
              <a:rPr lang="de-DE" sz="2400" dirty="0"/>
              <a:t>3.1.1  </a:t>
            </a:r>
            <a:r>
              <a:rPr lang="de-DE" sz="2400" dirty="0" err="1"/>
              <a:t>Logic</a:t>
            </a:r>
            <a:r>
              <a:rPr lang="de-DE" sz="2400" dirty="0"/>
              <a:t> </a:t>
            </a:r>
            <a:r>
              <a:rPr lang="de-DE" sz="2400" dirty="0" err="1"/>
              <a:t>and</a:t>
            </a:r>
            <a:r>
              <a:rPr lang="de-DE" sz="2400" dirty="0"/>
              <a:t> </a:t>
            </a:r>
            <a:r>
              <a:rPr lang="de-DE" sz="2400" dirty="0" err="1"/>
              <a:t>conceptual</a:t>
            </a:r>
            <a:r>
              <a:rPr lang="de-DE" sz="2400" dirty="0"/>
              <a:t> </a:t>
            </a:r>
            <a:r>
              <a:rPr lang="de-DE" sz="2400" dirty="0" err="1"/>
              <a:t>coherence</a:t>
            </a:r>
            <a:r>
              <a:rPr lang="de-DE" sz="2400" dirty="0"/>
              <a:t> (</a:t>
            </a:r>
            <a:r>
              <a:rPr lang="de-DE" sz="2400" dirty="0" err="1"/>
              <a:t>Asterisk</a:t>
            </a:r>
            <a:r>
              <a:rPr lang="de-DE" sz="2400" dirty="0"/>
              <a:t> </a:t>
            </a:r>
            <a:r>
              <a:rPr lang="de-DE" sz="2400" dirty="0" err="1"/>
              <a:t>Criterion</a:t>
            </a:r>
            <a:r>
              <a:rPr lang="de-DE" sz="2400" dirty="0"/>
              <a:t>)</a:t>
            </a:r>
          </a:p>
          <a:p>
            <a:pPr marL="0" indent="0">
              <a:buNone/>
            </a:pPr>
            <a:r>
              <a:rPr lang="de-DE" sz="2400" dirty="0"/>
              <a:t>3.1.2  Rationale </a:t>
            </a:r>
            <a:r>
              <a:rPr lang="de-DE" sz="2400" dirty="0" err="1"/>
              <a:t>for</a:t>
            </a:r>
            <a:r>
              <a:rPr lang="de-DE" sz="2400" dirty="0"/>
              <a:t> </a:t>
            </a:r>
            <a:r>
              <a:rPr lang="de-DE" sz="2400" dirty="0" err="1"/>
              <a:t>degree</a:t>
            </a:r>
            <a:r>
              <a:rPr lang="de-DE" sz="2400" dirty="0"/>
              <a:t> </a:t>
            </a:r>
            <a:r>
              <a:rPr lang="de-DE" sz="2400" dirty="0" err="1"/>
              <a:t>and</a:t>
            </a:r>
            <a:r>
              <a:rPr lang="de-DE" sz="2400" dirty="0"/>
              <a:t> programme </a:t>
            </a:r>
            <a:r>
              <a:rPr lang="de-DE" sz="2400" dirty="0" err="1"/>
              <a:t>name</a:t>
            </a:r>
            <a:r>
              <a:rPr lang="de-DE" sz="2400" dirty="0"/>
              <a:t> (</a:t>
            </a:r>
            <a:r>
              <a:rPr lang="de-DE" sz="2400" dirty="0" err="1"/>
              <a:t>Asterisk</a:t>
            </a:r>
            <a:r>
              <a:rPr lang="de-DE" sz="2400" dirty="0"/>
              <a:t> </a:t>
            </a:r>
            <a:r>
              <a:rPr lang="de-DE" sz="2400" dirty="0" err="1"/>
              <a:t>Criterion</a:t>
            </a:r>
            <a:r>
              <a:rPr lang="de-DE" sz="2400" dirty="0"/>
              <a:t>)</a:t>
            </a:r>
          </a:p>
          <a:p>
            <a:pPr marL="0" indent="0">
              <a:buNone/>
            </a:pPr>
            <a:r>
              <a:rPr lang="de-DE" sz="2400" dirty="0"/>
              <a:t>3.1.3  Integration </a:t>
            </a:r>
            <a:r>
              <a:rPr lang="de-DE" sz="2400" dirty="0" err="1"/>
              <a:t>of</a:t>
            </a:r>
            <a:r>
              <a:rPr lang="de-DE" sz="2400" dirty="0"/>
              <a:t> </a:t>
            </a:r>
            <a:r>
              <a:rPr lang="de-DE" sz="2400" dirty="0" err="1"/>
              <a:t>theory</a:t>
            </a:r>
            <a:r>
              <a:rPr lang="de-DE" sz="2400" dirty="0"/>
              <a:t> </a:t>
            </a:r>
            <a:r>
              <a:rPr lang="de-DE" sz="2400" dirty="0" err="1"/>
              <a:t>and</a:t>
            </a:r>
            <a:r>
              <a:rPr lang="de-DE" sz="2400" dirty="0"/>
              <a:t> </a:t>
            </a:r>
            <a:r>
              <a:rPr lang="de-DE" sz="2400" dirty="0" err="1"/>
              <a:t>practice</a:t>
            </a:r>
            <a:r>
              <a:rPr lang="de-DE" sz="2400" dirty="0"/>
              <a:t> (</a:t>
            </a:r>
            <a:r>
              <a:rPr lang="de-DE" sz="2400" dirty="0" err="1"/>
              <a:t>Asterisk</a:t>
            </a:r>
            <a:r>
              <a:rPr lang="de-DE" sz="2400" dirty="0"/>
              <a:t> </a:t>
            </a:r>
            <a:r>
              <a:rPr lang="de-DE" sz="2400" dirty="0" err="1"/>
              <a:t>Criterion</a:t>
            </a:r>
            <a:r>
              <a:rPr lang="de-DE" sz="2400" dirty="0"/>
              <a:t>)</a:t>
            </a:r>
          </a:p>
          <a:p>
            <a:pPr marL="0" indent="0">
              <a:buNone/>
            </a:pPr>
            <a:r>
              <a:rPr lang="de-DE" sz="2400" dirty="0"/>
              <a:t>3.1.4  </a:t>
            </a:r>
            <a:r>
              <a:rPr lang="de-DE" sz="2400" dirty="0" err="1"/>
              <a:t>Interdisciplinary</a:t>
            </a:r>
            <a:r>
              <a:rPr lang="de-DE" sz="2400" dirty="0"/>
              <a:t> </a:t>
            </a:r>
            <a:r>
              <a:rPr lang="de-DE" sz="2400" dirty="0" err="1"/>
              <a:t>thinking</a:t>
            </a:r>
            <a:endParaRPr lang="de-DE" sz="2400" dirty="0"/>
          </a:p>
          <a:p>
            <a:pPr marL="0" indent="0">
              <a:buNone/>
            </a:pPr>
            <a:r>
              <a:rPr lang="de-DE" sz="2400" dirty="0"/>
              <a:t>3.1.5  </a:t>
            </a:r>
            <a:r>
              <a:rPr lang="de-DE" sz="2400" dirty="0" err="1"/>
              <a:t>Ethical</a:t>
            </a:r>
            <a:r>
              <a:rPr lang="de-DE" sz="2400" dirty="0"/>
              <a:t> </a:t>
            </a:r>
            <a:r>
              <a:rPr lang="de-DE" sz="2400" dirty="0" err="1"/>
              <a:t>aspects</a:t>
            </a:r>
            <a:endParaRPr lang="de-DE" sz="2400" dirty="0"/>
          </a:p>
          <a:p>
            <a:pPr marL="0" indent="0">
              <a:buNone/>
            </a:pPr>
            <a:r>
              <a:rPr lang="de-DE" sz="2400" dirty="0"/>
              <a:t>3.1.6  </a:t>
            </a:r>
            <a:r>
              <a:rPr lang="de-DE" sz="2400" dirty="0" err="1"/>
              <a:t>Methods</a:t>
            </a:r>
            <a:r>
              <a:rPr lang="de-DE" sz="2400" dirty="0"/>
              <a:t> </a:t>
            </a:r>
            <a:r>
              <a:rPr lang="de-DE" sz="2400" dirty="0" err="1"/>
              <a:t>and</a:t>
            </a:r>
            <a:r>
              <a:rPr lang="de-DE" sz="2400" dirty="0"/>
              <a:t> </a:t>
            </a:r>
            <a:r>
              <a:rPr lang="de-DE" sz="2400" dirty="0" err="1"/>
              <a:t>scientific</a:t>
            </a:r>
            <a:r>
              <a:rPr lang="de-DE" sz="2400" dirty="0"/>
              <a:t> </a:t>
            </a:r>
            <a:r>
              <a:rPr lang="de-DE" sz="2400" dirty="0" err="1"/>
              <a:t>practice</a:t>
            </a:r>
            <a:r>
              <a:rPr lang="de-DE" sz="2400" dirty="0"/>
              <a:t> (</a:t>
            </a:r>
            <a:r>
              <a:rPr lang="de-DE" sz="2400" dirty="0" err="1"/>
              <a:t>Asterisk</a:t>
            </a:r>
            <a:r>
              <a:rPr lang="de-DE" sz="2400" dirty="0"/>
              <a:t> </a:t>
            </a:r>
            <a:r>
              <a:rPr lang="de-DE" sz="2400" dirty="0" err="1"/>
              <a:t>Criterion</a:t>
            </a:r>
            <a:r>
              <a:rPr lang="de-DE" sz="2400" dirty="0"/>
              <a:t>)</a:t>
            </a:r>
          </a:p>
          <a:p>
            <a:pPr marL="0" indent="0">
              <a:buNone/>
            </a:pPr>
            <a:r>
              <a:rPr lang="de-DE" sz="2400" dirty="0"/>
              <a:t>3.1.7  </a:t>
            </a:r>
            <a:r>
              <a:rPr lang="de-DE" sz="2400" dirty="0" err="1"/>
              <a:t>Examination</a:t>
            </a:r>
            <a:r>
              <a:rPr lang="de-DE" sz="2400" dirty="0"/>
              <a:t> </a:t>
            </a:r>
            <a:r>
              <a:rPr lang="de-DE" sz="2400" dirty="0" err="1"/>
              <a:t>and</a:t>
            </a:r>
            <a:r>
              <a:rPr lang="de-DE" sz="2400" dirty="0"/>
              <a:t> final </a:t>
            </a:r>
            <a:r>
              <a:rPr lang="de-DE" sz="2400" dirty="0" err="1"/>
              <a:t>thesis</a:t>
            </a:r>
            <a:r>
              <a:rPr lang="de-DE" sz="2400" dirty="0"/>
              <a:t> (</a:t>
            </a:r>
            <a:r>
              <a:rPr lang="de-DE" sz="2400" dirty="0" err="1"/>
              <a:t>Asterisk</a:t>
            </a:r>
            <a:r>
              <a:rPr lang="de-DE" sz="2400" dirty="0"/>
              <a:t> </a:t>
            </a:r>
            <a:r>
              <a:rPr lang="de-DE" sz="2400" dirty="0" err="1"/>
              <a:t>Criterion</a:t>
            </a:r>
            <a:r>
              <a:rPr lang="de-DE" sz="2400" dirty="0"/>
              <a:t>)</a:t>
            </a:r>
            <a:endParaRPr lang="de-DE" sz="2400" dirty="0">
              <a:effectLst/>
            </a:endParaRPr>
          </a:p>
        </p:txBody>
      </p:sp>
      <p:sp>
        <p:nvSpPr>
          <p:cNvPr id="4" name="Datumsplatzhalter 3">
            <a:extLst>
              <a:ext uri="{FF2B5EF4-FFF2-40B4-BE49-F238E27FC236}">
                <a16:creationId xmlns:a16="http://schemas.microsoft.com/office/drawing/2014/main" xmlns="" id="{539FBB72-CA82-0C4A-AE05-95737136AE2B}"/>
              </a:ext>
            </a:extLst>
          </p:cNvPr>
          <p:cNvSpPr>
            <a:spLocks noGrp="1"/>
          </p:cNvSpPr>
          <p:nvPr>
            <p:ph type="dt" sz="half" idx="10"/>
          </p:nvPr>
        </p:nvSpPr>
        <p:spPr/>
        <p:txBody>
          <a:bodyPr/>
          <a:lstStyle/>
          <a:p>
            <a:fld id="{AA5B994A-855D-9345-B5C2-007138C6427E}" type="datetime1">
              <a:rPr lang="de-DE" smtClean="0"/>
              <a:t>17.09.2018</a:t>
            </a:fld>
            <a:endParaRPr lang="de-DE"/>
          </a:p>
        </p:txBody>
      </p:sp>
      <p:sp>
        <p:nvSpPr>
          <p:cNvPr id="5" name="Fußzeilenplatzhalter 4">
            <a:extLst>
              <a:ext uri="{FF2B5EF4-FFF2-40B4-BE49-F238E27FC236}">
                <a16:creationId xmlns:a16="http://schemas.microsoft.com/office/drawing/2014/main" xmlns="" id="{03D09A75-8A2B-174C-95DA-89ED27E189E2}"/>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486DF336-484E-F941-B88C-2386B77D334A}"/>
              </a:ext>
            </a:extLst>
          </p:cNvPr>
          <p:cNvSpPr>
            <a:spLocks noGrp="1"/>
          </p:cNvSpPr>
          <p:nvPr>
            <p:ph type="sldNum" sz="quarter" idx="12"/>
          </p:nvPr>
        </p:nvSpPr>
        <p:spPr/>
        <p:txBody>
          <a:bodyPr/>
          <a:lstStyle/>
          <a:p>
            <a:fld id="{93BC7EB4-ADAF-3D45-8E3E-A06BACF5AB1C}" type="slidenum">
              <a:rPr lang="de-DE" smtClean="0"/>
              <a:t>25</a:t>
            </a:fld>
            <a:endParaRPr lang="de-DE"/>
          </a:p>
        </p:txBody>
      </p:sp>
      <p:pic>
        <p:nvPicPr>
          <p:cNvPr id="7" name="Picture 3" descr="page1image560">
            <a:extLst>
              <a:ext uri="{FF2B5EF4-FFF2-40B4-BE49-F238E27FC236}">
                <a16:creationId xmlns:a16="http://schemas.microsoft.com/office/drawing/2014/main" xmlns="" id="{B72F014A-DBD1-D44C-A57C-6671D6FE6E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4648" y="11456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529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FC90908-91C8-B24C-9B79-F9B1E96D13A3}"/>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(This </a:t>
            </a:r>
            <a:r>
              <a:rPr lang="de-DE" sz="2800" dirty="0" err="1"/>
              <a:t>chapter</a:t>
            </a:r>
            <a:r>
              <a:rPr lang="de-DE" sz="2800" dirty="0"/>
              <a:t/>
            </a:r>
            <a:br>
              <a:rPr lang="de-DE" sz="2800" dirty="0"/>
            </a:b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a:t>
            </a:r>
            <a:br>
              <a:rPr lang="de-DE" sz="2800" dirty="0"/>
            </a:b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2F4183B2-1B49-6545-843F-60E44E725C3B}"/>
              </a:ext>
            </a:extLst>
          </p:cNvPr>
          <p:cNvSpPr>
            <a:spLocks noGrp="1"/>
          </p:cNvSpPr>
          <p:nvPr>
            <p:ph idx="1"/>
          </p:nvPr>
        </p:nvSpPr>
        <p:spPr/>
        <p:txBody>
          <a:bodyPr/>
          <a:lstStyle/>
          <a:p>
            <a:pPr marL="0" indent="0">
              <a:buNone/>
            </a:pPr>
            <a:r>
              <a:rPr lang="de-DE" sz="2400" dirty="0"/>
              <a:t>3.1 Contents</a:t>
            </a:r>
          </a:p>
          <a:p>
            <a:r>
              <a:rPr lang="de-DE" sz="2400" dirty="0"/>
              <a:t>3.1.1 </a:t>
            </a:r>
            <a:r>
              <a:rPr lang="de-DE" sz="2400" dirty="0" err="1"/>
              <a:t>Logic</a:t>
            </a:r>
            <a:r>
              <a:rPr lang="de-DE" sz="2400" dirty="0"/>
              <a:t> </a:t>
            </a:r>
            <a:r>
              <a:rPr lang="de-DE" sz="2400" dirty="0" err="1"/>
              <a:t>and</a:t>
            </a:r>
            <a:r>
              <a:rPr lang="de-DE" sz="2400" dirty="0"/>
              <a:t> </a:t>
            </a:r>
            <a:r>
              <a:rPr lang="de-DE" sz="2400" dirty="0" err="1"/>
              <a:t>conceptual</a:t>
            </a:r>
            <a:r>
              <a:rPr lang="de-DE" sz="2400" dirty="0"/>
              <a:t> </a:t>
            </a:r>
            <a:r>
              <a:rPr lang="de-DE" sz="2400" dirty="0" err="1"/>
              <a:t>coherence</a:t>
            </a:r>
            <a:r>
              <a:rPr lang="de-DE" sz="2400" dirty="0"/>
              <a:t> (</a:t>
            </a:r>
            <a:r>
              <a:rPr lang="de-DE" sz="2400" dirty="0" err="1"/>
              <a:t>Asterisk</a:t>
            </a:r>
            <a:r>
              <a:rPr lang="de-DE" sz="2400" dirty="0"/>
              <a:t> </a:t>
            </a:r>
            <a:r>
              <a:rPr lang="de-DE" sz="2400" dirty="0" err="1"/>
              <a:t>Criterion</a:t>
            </a:r>
            <a:endParaRPr lang="de-DE" sz="2400" dirty="0"/>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how</a:t>
            </a:r>
            <a:r>
              <a:rPr lang="de-DE" sz="2400" dirty="0"/>
              <a:t> </a:t>
            </a:r>
            <a:r>
              <a:rPr lang="de-DE" sz="2400" dirty="0" err="1"/>
              <a:t>the</a:t>
            </a:r>
            <a:r>
              <a:rPr lang="de-DE" sz="2400" dirty="0"/>
              <a:t> </a:t>
            </a:r>
            <a:r>
              <a:rPr lang="de-DE" sz="2400" dirty="0" err="1"/>
              <a:t>qualification</a:t>
            </a:r>
            <a:r>
              <a:rPr lang="de-DE" sz="2400" dirty="0"/>
              <a:t> </a:t>
            </a:r>
            <a:r>
              <a:rPr lang="de-DE" sz="2400" dirty="0" err="1"/>
              <a:t>objectives</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r>
              <a:rPr lang="de-DE" sz="2400" dirty="0" err="1"/>
              <a:t>are</a:t>
            </a:r>
            <a:r>
              <a:rPr lang="de-DE" sz="2400" dirty="0"/>
              <a:t> </a:t>
            </a:r>
            <a:r>
              <a:rPr lang="de-DE" sz="2400" dirty="0" err="1"/>
              <a:t>implemented</a:t>
            </a:r>
            <a:r>
              <a:rPr lang="de-DE" sz="2400" dirty="0"/>
              <a:t> in </a:t>
            </a:r>
            <a:r>
              <a:rPr lang="de-DE" sz="2400" dirty="0" err="1"/>
              <a:t>the</a:t>
            </a:r>
            <a:r>
              <a:rPr lang="de-DE" sz="2400" dirty="0"/>
              <a:t> </a:t>
            </a:r>
            <a:r>
              <a:rPr lang="de-DE" sz="2400" dirty="0" err="1"/>
              <a:t>curriculum</a:t>
            </a:r>
            <a:r>
              <a:rPr lang="de-DE" sz="2400" dirty="0"/>
              <a:t>.</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Evidence</a:t>
            </a:r>
            <a:r>
              <a:rPr lang="de-DE" dirty="0"/>
              <a:t> </a:t>
            </a:r>
            <a:r>
              <a:rPr lang="de-DE" dirty="0" err="1"/>
              <a:t>how</a:t>
            </a:r>
            <a:r>
              <a:rPr lang="de-DE" dirty="0"/>
              <a:t> </a:t>
            </a:r>
            <a:r>
              <a:rPr lang="de-DE" dirty="0" err="1"/>
              <a:t>the</a:t>
            </a:r>
            <a:r>
              <a:rPr lang="de-DE" dirty="0"/>
              <a:t> </a:t>
            </a:r>
            <a:r>
              <a:rPr lang="de-DE" dirty="0" err="1"/>
              <a:t>intended</a:t>
            </a:r>
            <a:r>
              <a:rPr lang="de-DE" dirty="0"/>
              <a:t> learning outcomes do </a:t>
            </a:r>
            <a:r>
              <a:rPr lang="de-DE" dirty="0" err="1"/>
              <a:t>reflect</a:t>
            </a:r>
            <a:r>
              <a:rPr lang="de-DE" dirty="0"/>
              <a:t> </a:t>
            </a:r>
            <a:r>
              <a:rPr lang="de-DE" dirty="0" err="1"/>
              <a:t>the</a:t>
            </a:r>
            <a:r>
              <a:rPr lang="de-DE" dirty="0"/>
              <a:t> </a:t>
            </a:r>
            <a:r>
              <a:rPr lang="de-DE" dirty="0" err="1"/>
              <a:t>qualification</a:t>
            </a:r>
            <a:r>
              <a:rPr lang="de-DE" dirty="0"/>
              <a:t> </a:t>
            </a:r>
            <a:r>
              <a:rPr lang="de-DE" dirty="0" err="1"/>
              <a:t>objectives</a:t>
            </a:r>
            <a:r>
              <a:rPr lang="de-DE" dirty="0"/>
              <a:t> on programme </a:t>
            </a:r>
            <a:r>
              <a:rPr lang="de-DE" dirty="0" err="1"/>
              <a:t>level</a:t>
            </a:r>
            <a:r>
              <a:rPr lang="de-DE" dirty="0"/>
              <a:t>.</a:t>
            </a:r>
          </a:p>
          <a:p>
            <a:pPr lvl="1"/>
            <a:r>
              <a:rPr lang="de-DE" dirty="0"/>
              <a:t> </a:t>
            </a:r>
            <a:r>
              <a:rPr lang="de-DE" dirty="0" err="1"/>
              <a:t>Evidence</a:t>
            </a:r>
            <a:r>
              <a:rPr lang="de-DE" dirty="0"/>
              <a:t> </a:t>
            </a:r>
            <a:r>
              <a:rPr lang="de-DE" dirty="0" err="1"/>
              <a:t>how</a:t>
            </a:r>
            <a:r>
              <a:rPr lang="de-DE" dirty="0"/>
              <a:t> </a:t>
            </a:r>
            <a:r>
              <a:rPr lang="de-DE" dirty="0" err="1"/>
              <a:t>the</a:t>
            </a:r>
            <a:r>
              <a:rPr lang="de-DE" dirty="0"/>
              <a:t> </a:t>
            </a:r>
            <a:r>
              <a:rPr lang="de-DE" dirty="0" err="1"/>
              <a:t>intended</a:t>
            </a:r>
            <a:r>
              <a:rPr lang="de-DE" dirty="0"/>
              <a:t> learning outcomes do </a:t>
            </a:r>
            <a:r>
              <a:rPr lang="de-DE" dirty="0" err="1"/>
              <a:t>reflect</a:t>
            </a:r>
            <a:r>
              <a:rPr lang="de-DE" dirty="0"/>
              <a:t> </a:t>
            </a:r>
            <a:r>
              <a:rPr lang="de-DE" dirty="0" err="1"/>
              <a:t>the</a:t>
            </a:r>
            <a:r>
              <a:rPr lang="de-DE" dirty="0"/>
              <a:t> </a:t>
            </a:r>
            <a:r>
              <a:rPr lang="de-DE" dirty="0" err="1"/>
              <a:t>qualification</a:t>
            </a:r>
            <a:r>
              <a:rPr lang="de-DE" dirty="0"/>
              <a:t> </a:t>
            </a:r>
            <a:r>
              <a:rPr lang="de-DE" dirty="0" err="1"/>
              <a:t>objectives</a:t>
            </a:r>
            <a:r>
              <a:rPr lang="de-DE" dirty="0"/>
              <a:t> on </a:t>
            </a:r>
            <a:r>
              <a:rPr lang="de-DE" dirty="0" err="1"/>
              <a:t>module</a:t>
            </a:r>
            <a:r>
              <a:rPr lang="de-DE" dirty="0"/>
              <a:t> (</a:t>
            </a:r>
            <a:r>
              <a:rPr lang="de-DE" dirty="0" err="1"/>
              <a:t>course</a:t>
            </a:r>
            <a:r>
              <a:rPr lang="de-DE" dirty="0"/>
              <a:t>/</a:t>
            </a:r>
            <a:r>
              <a:rPr lang="de-DE" dirty="0" err="1"/>
              <a:t>unit</a:t>
            </a:r>
            <a:r>
              <a:rPr lang="de-DE" dirty="0"/>
              <a:t>) </a:t>
            </a:r>
            <a:r>
              <a:rPr lang="de-DE" dirty="0" err="1"/>
              <a:t>level</a:t>
            </a:r>
            <a:r>
              <a:rPr lang="de-DE" dirty="0"/>
              <a:t>.</a:t>
            </a:r>
          </a:p>
          <a:p>
            <a:pPr marL="457200" lvl="1" indent="0">
              <a:buNone/>
            </a:pPr>
            <a:endParaRPr lang="de-DE" dirty="0"/>
          </a:p>
          <a:p>
            <a:endParaRPr lang="de-DE" dirty="0"/>
          </a:p>
        </p:txBody>
      </p:sp>
      <p:sp>
        <p:nvSpPr>
          <p:cNvPr id="4" name="Datumsplatzhalter 3">
            <a:extLst>
              <a:ext uri="{FF2B5EF4-FFF2-40B4-BE49-F238E27FC236}">
                <a16:creationId xmlns:a16="http://schemas.microsoft.com/office/drawing/2014/main" xmlns="" id="{BDC217DF-75DA-AA4C-A9D0-C75933872332}"/>
              </a:ext>
            </a:extLst>
          </p:cNvPr>
          <p:cNvSpPr>
            <a:spLocks noGrp="1"/>
          </p:cNvSpPr>
          <p:nvPr>
            <p:ph type="dt" sz="half" idx="10"/>
          </p:nvPr>
        </p:nvSpPr>
        <p:spPr/>
        <p:txBody>
          <a:bodyPr/>
          <a:lstStyle/>
          <a:p>
            <a:fld id="{D3D46642-0FA5-2947-99AC-94080CE78C8A}" type="datetime1">
              <a:rPr lang="de-DE" smtClean="0"/>
              <a:t>17.09.2018</a:t>
            </a:fld>
            <a:endParaRPr lang="de-DE"/>
          </a:p>
        </p:txBody>
      </p:sp>
      <p:sp>
        <p:nvSpPr>
          <p:cNvPr id="5" name="Fußzeilenplatzhalter 4">
            <a:extLst>
              <a:ext uri="{FF2B5EF4-FFF2-40B4-BE49-F238E27FC236}">
                <a16:creationId xmlns:a16="http://schemas.microsoft.com/office/drawing/2014/main" xmlns="" id="{1F9C5DB5-5EB3-6E47-9614-841CCA9EFAE8}"/>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A123A1C9-9762-CA41-B56E-D0928FE46F10}"/>
              </a:ext>
            </a:extLst>
          </p:cNvPr>
          <p:cNvSpPr>
            <a:spLocks noGrp="1"/>
          </p:cNvSpPr>
          <p:nvPr>
            <p:ph type="sldNum" sz="quarter" idx="12"/>
          </p:nvPr>
        </p:nvSpPr>
        <p:spPr/>
        <p:txBody>
          <a:bodyPr/>
          <a:lstStyle/>
          <a:p>
            <a:fld id="{93BC7EB4-ADAF-3D45-8E3E-A06BACF5AB1C}" type="slidenum">
              <a:rPr lang="de-DE" smtClean="0"/>
              <a:t>26</a:t>
            </a:fld>
            <a:endParaRPr lang="de-DE"/>
          </a:p>
        </p:txBody>
      </p:sp>
      <p:pic>
        <p:nvPicPr>
          <p:cNvPr id="7" name="Picture 3" descr="page1image560">
            <a:extLst>
              <a:ext uri="{FF2B5EF4-FFF2-40B4-BE49-F238E27FC236}">
                <a16:creationId xmlns:a16="http://schemas.microsoft.com/office/drawing/2014/main" xmlns="" id="{94733B2B-3A70-2746-A908-9B0BA444AB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324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A26E87C-8333-F440-BE9D-7FA39D4B011A}"/>
              </a:ext>
            </a:extLst>
          </p:cNvPr>
          <p:cNvSpPr>
            <a:spLocks noGrp="1"/>
          </p:cNvSpPr>
          <p:nvPr>
            <p:ph type="title"/>
          </p:nvPr>
        </p:nvSpPr>
        <p:spPr>
          <a:xfrm>
            <a:off x="838200" y="-84083"/>
            <a:ext cx="10515600" cy="176573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(This </a:t>
            </a:r>
            <a:r>
              <a:rPr lang="de-DE" sz="2800" dirty="0" err="1"/>
              <a:t>chapter</a:t>
            </a:r>
            <a:r>
              <a:rPr lang="de-DE" sz="2800" dirty="0"/>
              <a:t/>
            </a:r>
            <a:br>
              <a:rPr lang="de-DE" sz="2800" dirty="0"/>
            </a:b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br>
              <a:rPr lang="de-DE" sz="2800" dirty="0"/>
            </a:b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1D6D9455-A953-BA42-85D0-26886DD749FC}"/>
              </a:ext>
            </a:extLst>
          </p:cNvPr>
          <p:cNvSpPr>
            <a:spLocks noGrp="1"/>
          </p:cNvSpPr>
          <p:nvPr>
            <p:ph idx="1"/>
          </p:nvPr>
        </p:nvSpPr>
        <p:spPr>
          <a:xfrm>
            <a:off x="127819" y="1592826"/>
            <a:ext cx="11975691" cy="4763523"/>
          </a:xfrm>
        </p:spPr>
        <p:txBody>
          <a:bodyPr>
            <a:normAutofit fontScale="70000" lnSpcReduction="20000"/>
          </a:bodyPr>
          <a:lstStyle/>
          <a:p>
            <a:pPr marL="0" indent="0">
              <a:buNone/>
            </a:pPr>
            <a:r>
              <a:rPr lang="de-DE" sz="3400" b="1" dirty="0"/>
              <a:t>Benchmarks:</a:t>
            </a:r>
          </a:p>
          <a:p>
            <a:pPr marL="0" indent="0">
              <a:buNone/>
            </a:pPr>
            <a:r>
              <a:rPr lang="de-DE" sz="3400" i="1" dirty="0" err="1"/>
              <a:t>Meets</a:t>
            </a:r>
            <a:r>
              <a:rPr lang="de-DE" sz="3400" i="1" dirty="0"/>
              <a:t> </a:t>
            </a:r>
            <a:r>
              <a:rPr lang="de-DE" sz="3400" i="1" dirty="0" err="1"/>
              <a:t>quality</a:t>
            </a:r>
            <a:r>
              <a:rPr lang="de-DE" sz="3400" i="1" dirty="0"/>
              <a:t> requirements </a:t>
            </a:r>
          </a:p>
          <a:p>
            <a:r>
              <a:rPr lang="de-DE" sz="3400" dirty="0"/>
              <a:t>The </a:t>
            </a:r>
            <a:r>
              <a:rPr lang="de-DE" sz="3400" dirty="0" err="1"/>
              <a:t>curriculum</a:t>
            </a:r>
            <a:r>
              <a:rPr lang="de-DE" sz="3400" dirty="0"/>
              <a:t> </a:t>
            </a:r>
            <a:r>
              <a:rPr lang="de-DE" sz="3400" dirty="0" err="1"/>
              <a:t>adequately</a:t>
            </a:r>
            <a:r>
              <a:rPr lang="de-DE" sz="3400" dirty="0"/>
              <a:t> </a:t>
            </a:r>
            <a:r>
              <a:rPr lang="de-DE" sz="3400" dirty="0" err="1"/>
              <a:t>reflects</a:t>
            </a:r>
            <a:r>
              <a:rPr lang="de-DE" sz="3400" dirty="0"/>
              <a:t> </a:t>
            </a:r>
            <a:r>
              <a:rPr lang="de-DE" sz="3400" dirty="0" err="1"/>
              <a:t>the</a:t>
            </a:r>
            <a:r>
              <a:rPr lang="de-DE" sz="3400" dirty="0"/>
              <a:t> </a:t>
            </a:r>
            <a:r>
              <a:rPr lang="de-DE" sz="3400" dirty="0" err="1"/>
              <a:t>qualification</a:t>
            </a:r>
            <a:r>
              <a:rPr lang="de-DE" sz="3400" dirty="0"/>
              <a:t> </a:t>
            </a:r>
            <a:r>
              <a:rPr lang="de-DE" sz="3400" dirty="0" err="1"/>
              <a:t>objectives</a:t>
            </a:r>
            <a:r>
              <a:rPr lang="de-DE" sz="3400" dirty="0"/>
              <a:t> </a:t>
            </a:r>
            <a:r>
              <a:rPr lang="de-DE" sz="3400" dirty="0" err="1"/>
              <a:t>of</a:t>
            </a:r>
            <a:r>
              <a:rPr lang="de-DE" sz="3400" dirty="0"/>
              <a:t> </a:t>
            </a:r>
            <a:r>
              <a:rPr lang="de-DE" sz="3400" dirty="0" err="1"/>
              <a:t>the</a:t>
            </a:r>
            <a:r>
              <a:rPr lang="de-DE" sz="3400" dirty="0"/>
              <a:t> </a:t>
            </a:r>
            <a:r>
              <a:rPr lang="de-DE" sz="3400" dirty="0" err="1"/>
              <a:t>study</a:t>
            </a:r>
            <a:r>
              <a:rPr lang="de-DE" sz="3400" dirty="0"/>
              <a:t> programme. The </a:t>
            </a:r>
            <a:r>
              <a:rPr lang="de-DE" sz="3400" dirty="0" err="1"/>
              <a:t>contents</a:t>
            </a:r>
            <a:r>
              <a:rPr lang="de-DE" sz="3400" dirty="0"/>
              <a:t> </a:t>
            </a:r>
            <a:r>
              <a:rPr lang="de-DE" sz="3400" dirty="0" err="1"/>
              <a:t>of</a:t>
            </a:r>
            <a:r>
              <a:rPr lang="de-DE" sz="3400" dirty="0"/>
              <a:t> </a:t>
            </a:r>
            <a:r>
              <a:rPr lang="de-DE" sz="3400" dirty="0" err="1"/>
              <a:t>the</a:t>
            </a:r>
            <a:r>
              <a:rPr lang="de-DE" sz="3400" dirty="0"/>
              <a:t> </a:t>
            </a:r>
            <a:r>
              <a:rPr lang="de-DE" sz="3400" dirty="0" err="1"/>
              <a:t>modules</a:t>
            </a:r>
            <a:r>
              <a:rPr lang="de-DE" sz="3400" dirty="0"/>
              <a:t> </a:t>
            </a:r>
            <a:r>
              <a:rPr lang="de-DE" sz="3400" dirty="0" err="1"/>
              <a:t>are</a:t>
            </a:r>
            <a:r>
              <a:rPr lang="de-DE" sz="3400" dirty="0"/>
              <a:t> well-</a:t>
            </a:r>
            <a:r>
              <a:rPr lang="de-DE" sz="3400" dirty="0" err="1"/>
              <a:t>balanced</a:t>
            </a:r>
            <a:r>
              <a:rPr lang="de-DE" sz="3400" dirty="0"/>
              <a:t>, </a:t>
            </a:r>
            <a:r>
              <a:rPr lang="de-DE" sz="3400" dirty="0" err="1"/>
              <a:t>logically</a:t>
            </a:r>
            <a:r>
              <a:rPr lang="de-DE" sz="3400" dirty="0"/>
              <a:t> </a:t>
            </a:r>
            <a:r>
              <a:rPr lang="de-DE" sz="3400" dirty="0" err="1"/>
              <a:t>connected</a:t>
            </a:r>
            <a:r>
              <a:rPr lang="de-DE" sz="3400" dirty="0"/>
              <a:t> </a:t>
            </a:r>
            <a:r>
              <a:rPr lang="de-DE" sz="3400" dirty="0" err="1"/>
              <a:t>and</a:t>
            </a:r>
            <a:r>
              <a:rPr lang="de-DE" sz="3400" dirty="0"/>
              <a:t> </a:t>
            </a:r>
            <a:r>
              <a:rPr lang="de-DE" sz="3400" dirty="0" err="1"/>
              <a:t>oriented</a:t>
            </a:r>
            <a:r>
              <a:rPr lang="de-DE" sz="3400" dirty="0"/>
              <a:t> </a:t>
            </a:r>
            <a:r>
              <a:rPr lang="de-DE" sz="3400" dirty="0" err="1"/>
              <a:t>towards</a:t>
            </a:r>
            <a:r>
              <a:rPr lang="de-DE" sz="3400" dirty="0"/>
              <a:t> </a:t>
            </a:r>
            <a:r>
              <a:rPr lang="de-DE" sz="3400" dirty="0" err="1"/>
              <a:t>the</a:t>
            </a:r>
            <a:r>
              <a:rPr lang="de-DE" sz="3400" dirty="0"/>
              <a:t> </a:t>
            </a:r>
            <a:r>
              <a:rPr lang="de-DE" sz="3400" dirty="0" err="1"/>
              <a:t>intended</a:t>
            </a:r>
            <a:r>
              <a:rPr lang="de-DE" sz="3400" dirty="0"/>
              <a:t> learning outcomes. The </a:t>
            </a:r>
            <a:r>
              <a:rPr lang="de-DE" sz="3400" dirty="0" err="1"/>
              <a:t>areas</a:t>
            </a:r>
            <a:r>
              <a:rPr lang="de-DE" sz="3400" dirty="0"/>
              <a:t> </a:t>
            </a:r>
            <a:r>
              <a:rPr lang="de-DE" sz="3400" dirty="0" err="1"/>
              <a:t>of</a:t>
            </a:r>
            <a:r>
              <a:rPr lang="de-DE" sz="3400" dirty="0"/>
              <a:t> specialisation (</a:t>
            </a:r>
            <a:r>
              <a:rPr lang="de-DE" sz="3400" dirty="0" err="1"/>
              <a:t>compulsory</a:t>
            </a:r>
            <a:r>
              <a:rPr lang="de-DE" sz="3400" dirty="0"/>
              <a:t> </a:t>
            </a:r>
            <a:r>
              <a:rPr lang="de-DE" sz="3400" dirty="0" err="1"/>
              <a:t>electives</a:t>
            </a:r>
            <a:r>
              <a:rPr lang="de-DE" sz="3400" dirty="0"/>
              <a:t>) </a:t>
            </a:r>
            <a:r>
              <a:rPr lang="de-DE" sz="3400" dirty="0" err="1"/>
              <a:t>or</a:t>
            </a:r>
            <a:r>
              <a:rPr lang="de-DE" sz="3400" dirty="0"/>
              <a:t> optional </a:t>
            </a:r>
            <a:r>
              <a:rPr lang="de-DE" sz="3400" dirty="0" err="1"/>
              <a:t>electives</a:t>
            </a:r>
            <a:r>
              <a:rPr lang="de-DE" sz="3400" dirty="0"/>
              <a:t> </a:t>
            </a:r>
            <a:r>
              <a:rPr lang="de-DE" sz="3400" dirty="0" err="1"/>
              <a:t>enable</a:t>
            </a:r>
            <a:r>
              <a:rPr lang="de-DE" sz="3400" dirty="0"/>
              <a:t> </a:t>
            </a:r>
            <a:r>
              <a:rPr lang="de-DE" sz="3400" dirty="0" err="1"/>
              <a:t>students</a:t>
            </a:r>
            <a:r>
              <a:rPr lang="de-DE" sz="3400" dirty="0"/>
              <a:t> </a:t>
            </a:r>
            <a:r>
              <a:rPr lang="de-DE" sz="3400" dirty="0" err="1"/>
              <a:t>to</a:t>
            </a:r>
            <a:r>
              <a:rPr lang="de-DE" sz="3400" dirty="0"/>
              <a:t> </a:t>
            </a:r>
            <a:r>
              <a:rPr lang="de-DE" sz="3400" dirty="0" err="1"/>
              <a:t>acquire</a:t>
            </a:r>
            <a:r>
              <a:rPr lang="de-DE" sz="3400" dirty="0"/>
              <a:t> additional </a:t>
            </a:r>
            <a:r>
              <a:rPr lang="de-DE" sz="3400" dirty="0" err="1"/>
              <a:t>competences</a:t>
            </a:r>
            <a:r>
              <a:rPr lang="de-DE" sz="3400" dirty="0"/>
              <a:t> </a:t>
            </a:r>
            <a:r>
              <a:rPr lang="de-DE" sz="3400" dirty="0" err="1"/>
              <a:t>and</a:t>
            </a:r>
            <a:r>
              <a:rPr lang="de-DE" sz="3400" dirty="0"/>
              <a:t> </a:t>
            </a:r>
            <a:r>
              <a:rPr lang="de-DE" sz="3400" dirty="0" err="1"/>
              <a:t>skills</a:t>
            </a:r>
            <a:r>
              <a:rPr lang="de-DE" sz="3400" dirty="0"/>
              <a:t>. </a:t>
            </a:r>
          </a:p>
          <a:p>
            <a:r>
              <a:rPr lang="de-DE" sz="3400" dirty="0" err="1"/>
              <a:t>For</a:t>
            </a:r>
            <a:r>
              <a:rPr lang="de-DE" sz="3400" dirty="0"/>
              <a:t> </a:t>
            </a:r>
            <a:r>
              <a:rPr lang="de-DE" sz="3400" dirty="0" err="1"/>
              <a:t>master</a:t>
            </a:r>
            <a:r>
              <a:rPr lang="de-DE" sz="3400" dirty="0"/>
              <a:t> programme </a:t>
            </a:r>
            <a:r>
              <a:rPr lang="de-DE" sz="3400" dirty="0" err="1"/>
              <a:t>that</a:t>
            </a:r>
            <a:r>
              <a:rPr lang="de-DE" sz="3400" dirty="0"/>
              <a:t> </a:t>
            </a:r>
            <a:r>
              <a:rPr lang="de-DE" sz="3400" dirty="0" err="1"/>
              <a:t>require</a:t>
            </a:r>
            <a:r>
              <a:rPr lang="de-DE" sz="3400" dirty="0"/>
              <a:t> professional </a:t>
            </a:r>
            <a:r>
              <a:rPr lang="de-DE" sz="3400" dirty="0" err="1"/>
              <a:t>experience</a:t>
            </a:r>
            <a:r>
              <a:rPr lang="de-DE" sz="3400" dirty="0"/>
              <a:t>, </a:t>
            </a:r>
            <a:r>
              <a:rPr lang="de-DE" sz="3400" dirty="0" err="1"/>
              <a:t>the</a:t>
            </a:r>
            <a:r>
              <a:rPr lang="de-DE" sz="3400" dirty="0"/>
              <a:t> </a:t>
            </a:r>
            <a:r>
              <a:rPr lang="de-DE" sz="3400" dirty="0" err="1"/>
              <a:t>following</a:t>
            </a:r>
            <a:r>
              <a:rPr lang="de-DE" sz="3400" dirty="0"/>
              <a:t> </a:t>
            </a:r>
            <a:r>
              <a:rPr lang="de-DE" sz="3400" dirty="0" err="1"/>
              <a:t>applies</a:t>
            </a:r>
            <a:r>
              <a:rPr lang="de-DE" sz="3400" dirty="0"/>
              <a:t> </a:t>
            </a:r>
            <a:r>
              <a:rPr lang="de-DE" sz="3400" dirty="0" err="1"/>
              <a:t>additionally</a:t>
            </a:r>
            <a:r>
              <a:rPr lang="de-DE" sz="3400" dirty="0"/>
              <a:t>: </a:t>
            </a:r>
            <a:r>
              <a:rPr lang="de-DE" sz="3400" dirty="0" err="1"/>
              <a:t>the</a:t>
            </a:r>
            <a:r>
              <a:rPr lang="de-DE" sz="3400" dirty="0"/>
              <a:t> </a:t>
            </a:r>
            <a:r>
              <a:rPr lang="de-DE" sz="3400" dirty="0" err="1"/>
              <a:t>contents</a:t>
            </a:r>
            <a:r>
              <a:rPr lang="de-DE" sz="3400" dirty="0"/>
              <a:t> </a:t>
            </a:r>
            <a:r>
              <a:rPr lang="de-DE" sz="3400" dirty="0" err="1"/>
              <a:t>of</a:t>
            </a:r>
            <a:r>
              <a:rPr lang="de-DE" sz="3400" dirty="0"/>
              <a:t> </a:t>
            </a:r>
            <a:r>
              <a:rPr lang="de-DE" sz="3400" dirty="0" err="1"/>
              <a:t>the</a:t>
            </a:r>
            <a:r>
              <a:rPr lang="de-DE" sz="3400" dirty="0"/>
              <a:t> </a:t>
            </a:r>
            <a:r>
              <a:rPr lang="de-DE" sz="3400" dirty="0" err="1"/>
              <a:t>master</a:t>
            </a:r>
            <a:r>
              <a:rPr lang="de-DE" sz="3400" dirty="0"/>
              <a:t> programme </a:t>
            </a:r>
            <a:r>
              <a:rPr lang="de-DE" sz="3400" dirty="0" err="1"/>
              <a:t>take</a:t>
            </a:r>
            <a:r>
              <a:rPr lang="de-DE" sz="3400" dirty="0"/>
              <a:t> </a:t>
            </a:r>
            <a:r>
              <a:rPr lang="de-DE" sz="3400" dirty="0" err="1"/>
              <a:t>into</a:t>
            </a:r>
            <a:r>
              <a:rPr lang="de-DE" sz="3400" dirty="0"/>
              <a:t> </a:t>
            </a:r>
            <a:r>
              <a:rPr lang="de-DE" sz="3400" dirty="0" err="1"/>
              <a:t>account</a:t>
            </a:r>
            <a:r>
              <a:rPr lang="de-DE" sz="3400" dirty="0"/>
              <a:t> </a:t>
            </a:r>
            <a:r>
              <a:rPr lang="de-DE" sz="3400" dirty="0" err="1"/>
              <a:t>the</a:t>
            </a:r>
            <a:r>
              <a:rPr lang="de-DE" sz="3400" dirty="0"/>
              <a:t> </a:t>
            </a:r>
            <a:r>
              <a:rPr lang="de-DE" sz="3400" dirty="0" err="1"/>
              <a:t>students</a:t>
            </a:r>
            <a:r>
              <a:rPr lang="de-DE" sz="3400" dirty="0"/>
              <a:t>’ </a:t>
            </a:r>
            <a:r>
              <a:rPr lang="de-DE" sz="3400" dirty="0" err="1"/>
              <a:t>prior</a:t>
            </a:r>
            <a:r>
              <a:rPr lang="de-DE" sz="3400" dirty="0"/>
              <a:t> professional </a:t>
            </a:r>
            <a:r>
              <a:rPr lang="de-DE" sz="3400" dirty="0" err="1"/>
              <a:t>experience</a:t>
            </a:r>
            <a:r>
              <a:rPr lang="de-DE" sz="3400" dirty="0"/>
              <a:t> </a:t>
            </a:r>
            <a:r>
              <a:rPr lang="de-DE" sz="3400" dirty="0" err="1"/>
              <a:t>and</a:t>
            </a:r>
            <a:r>
              <a:rPr lang="de-DE" sz="3400" dirty="0"/>
              <a:t> </a:t>
            </a:r>
            <a:r>
              <a:rPr lang="de-DE" sz="3400" dirty="0" err="1"/>
              <a:t>refer</a:t>
            </a:r>
            <a:r>
              <a:rPr lang="de-DE" sz="3400" dirty="0"/>
              <a:t> </a:t>
            </a:r>
            <a:r>
              <a:rPr lang="de-DE" sz="3400" dirty="0" err="1"/>
              <a:t>to</a:t>
            </a:r>
            <a:r>
              <a:rPr lang="de-DE" sz="3400" dirty="0"/>
              <a:t> it. </a:t>
            </a:r>
          </a:p>
          <a:p>
            <a:r>
              <a:rPr lang="de-DE" sz="3400" dirty="0" err="1"/>
              <a:t>For</a:t>
            </a:r>
            <a:r>
              <a:rPr lang="de-DE" sz="3400" dirty="0"/>
              <a:t> an MBA programme, </a:t>
            </a:r>
            <a:r>
              <a:rPr lang="de-DE" sz="3400" dirty="0" err="1"/>
              <a:t>the</a:t>
            </a:r>
            <a:r>
              <a:rPr lang="de-DE" sz="3400" dirty="0"/>
              <a:t> </a:t>
            </a:r>
            <a:r>
              <a:rPr lang="de-DE" sz="3400" dirty="0" err="1"/>
              <a:t>following</a:t>
            </a:r>
            <a:r>
              <a:rPr lang="de-DE" sz="3400" dirty="0"/>
              <a:t> </a:t>
            </a:r>
            <a:r>
              <a:rPr lang="de-DE" sz="3400" dirty="0" err="1"/>
              <a:t>applies</a:t>
            </a:r>
            <a:r>
              <a:rPr lang="de-DE" sz="3400" dirty="0"/>
              <a:t> </a:t>
            </a:r>
            <a:r>
              <a:rPr lang="de-DE" sz="3400" dirty="0" err="1"/>
              <a:t>additionally</a:t>
            </a:r>
            <a:r>
              <a:rPr lang="de-DE" sz="3400" dirty="0"/>
              <a:t>: </a:t>
            </a:r>
            <a:r>
              <a:rPr lang="de-DE" sz="3400" dirty="0" err="1"/>
              <a:t>the</a:t>
            </a:r>
            <a:r>
              <a:rPr lang="de-DE" sz="3400" dirty="0"/>
              <a:t> </a:t>
            </a:r>
            <a:r>
              <a:rPr lang="de-DE" sz="3400" dirty="0" err="1"/>
              <a:t>contents</a:t>
            </a:r>
            <a:r>
              <a:rPr lang="de-DE" sz="3400" dirty="0"/>
              <a:t> </a:t>
            </a:r>
            <a:r>
              <a:rPr lang="de-DE" sz="3400" dirty="0" err="1"/>
              <a:t>of</a:t>
            </a:r>
            <a:r>
              <a:rPr lang="de-DE" sz="3400" dirty="0"/>
              <a:t> </a:t>
            </a:r>
            <a:r>
              <a:rPr lang="de-DE" sz="3400" dirty="0" err="1"/>
              <a:t>the</a:t>
            </a:r>
            <a:r>
              <a:rPr lang="de-DE" sz="3400" dirty="0"/>
              <a:t> programme </a:t>
            </a:r>
            <a:r>
              <a:rPr lang="de-DE" sz="3400" dirty="0" err="1"/>
              <a:t>are</a:t>
            </a:r>
            <a:r>
              <a:rPr lang="de-DE" sz="3400" dirty="0"/>
              <a:t> in </a:t>
            </a:r>
            <a:r>
              <a:rPr lang="de-DE" sz="3400" dirty="0" err="1"/>
              <a:t>line</a:t>
            </a:r>
            <a:r>
              <a:rPr lang="de-DE" sz="3400" dirty="0"/>
              <a:t> </a:t>
            </a:r>
            <a:r>
              <a:rPr lang="de-DE" sz="3400" dirty="0" err="1"/>
              <a:t>with</a:t>
            </a:r>
            <a:r>
              <a:rPr lang="de-DE" sz="3400" dirty="0"/>
              <a:t> </a:t>
            </a:r>
            <a:r>
              <a:rPr lang="de-DE" sz="3400" dirty="0" err="1"/>
              <a:t>the</a:t>
            </a:r>
            <a:r>
              <a:rPr lang="de-DE" sz="3400" dirty="0"/>
              <a:t> EQUAL MBA Guidelines. </a:t>
            </a:r>
          </a:p>
          <a:p>
            <a:pPr marL="0" indent="0">
              <a:buNone/>
            </a:pPr>
            <a:r>
              <a:rPr lang="de-DE" sz="3400" i="1" dirty="0" err="1"/>
              <a:t>Exceeds</a:t>
            </a:r>
            <a:r>
              <a:rPr lang="de-DE" sz="3400" i="1" dirty="0"/>
              <a:t> </a:t>
            </a:r>
            <a:r>
              <a:rPr lang="de-DE" sz="3400" i="1" dirty="0" err="1"/>
              <a:t>quality</a:t>
            </a:r>
            <a:r>
              <a:rPr lang="de-DE" sz="3400" i="1" dirty="0"/>
              <a:t> requirements </a:t>
            </a:r>
          </a:p>
          <a:p>
            <a:r>
              <a:rPr lang="de-DE" sz="3400" dirty="0"/>
              <a:t>The </a:t>
            </a:r>
            <a:r>
              <a:rPr lang="de-DE" sz="3400" dirty="0" err="1"/>
              <a:t>modules</a:t>
            </a:r>
            <a:r>
              <a:rPr lang="de-DE" sz="3400" dirty="0"/>
              <a:t> </a:t>
            </a:r>
            <a:r>
              <a:rPr lang="de-DE" sz="3400" dirty="0" err="1"/>
              <a:t>consistently</a:t>
            </a:r>
            <a:r>
              <a:rPr lang="de-DE" sz="3400" dirty="0"/>
              <a:t> </a:t>
            </a:r>
            <a:r>
              <a:rPr lang="de-DE" sz="3400" dirty="0" err="1"/>
              <a:t>reflect</a:t>
            </a:r>
            <a:r>
              <a:rPr lang="de-DE" sz="3400" dirty="0"/>
              <a:t> </a:t>
            </a:r>
            <a:r>
              <a:rPr lang="de-DE" sz="3400" dirty="0" err="1"/>
              <a:t>the</a:t>
            </a:r>
            <a:r>
              <a:rPr lang="de-DE" sz="3400" dirty="0"/>
              <a:t> </a:t>
            </a:r>
            <a:r>
              <a:rPr lang="de-DE" sz="3400" dirty="0" err="1"/>
              <a:t>strategic</a:t>
            </a:r>
            <a:r>
              <a:rPr lang="de-DE" sz="3400" dirty="0"/>
              <a:t> </a:t>
            </a:r>
            <a:r>
              <a:rPr lang="de-DE" sz="3400" dirty="0" err="1"/>
              <a:t>orientation</a:t>
            </a:r>
            <a:r>
              <a:rPr lang="de-DE" sz="3400" dirty="0"/>
              <a:t> </a:t>
            </a:r>
            <a:r>
              <a:rPr lang="de-DE" sz="3400" dirty="0" err="1"/>
              <a:t>of</a:t>
            </a:r>
            <a:r>
              <a:rPr lang="de-DE" sz="3400" dirty="0"/>
              <a:t> </a:t>
            </a:r>
            <a:r>
              <a:rPr lang="de-DE" sz="3400" dirty="0" err="1"/>
              <a:t>the</a:t>
            </a:r>
            <a:r>
              <a:rPr lang="de-DE" sz="3400" dirty="0"/>
              <a:t> </a:t>
            </a:r>
            <a:r>
              <a:rPr lang="de-DE" sz="3400" dirty="0" err="1"/>
              <a:t>study</a:t>
            </a:r>
            <a:r>
              <a:rPr lang="de-DE" sz="3400" dirty="0"/>
              <a:t> programme. </a:t>
            </a:r>
            <a:r>
              <a:rPr lang="de-DE" sz="3400" dirty="0" err="1"/>
              <a:t>They</a:t>
            </a:r>
            <a:r>
              <a:rPr lang="de-DE" sz="3400" dirty="0"/>
              <a:t> </a:t>
            </a:r>
            <a:r>
              <a:rPr lang="de-DE" sz="3400" dirty="0" err="1"/>
              <a:t>clearly</a:t>
            </a:r>
            <a:r>
              <a:rPr lang="de-DE" sz="3400" dirty="0"/>
              <a:t> </a:t>
            </a:r>
            <a:r>
              <a:rPr lang="de-DE" sz="3400" dirty="0" err="1"/>
              <a:t>meet</a:t>
            </a:r>
            <a:r>
              <a:rPr lang="de-DE" sz="3400" dirty="0"/>
              <a:t> </a:t>
            </a:r>
            <a:r>
              <a:rPr lang="de-DE" sz="3400" dirty="0" err="1"/>
              <a:t>the</a:t>
            </a:r>
            <a:r>
              <a:rPr lang="de-DE" sz="3400" dirty="0"/>
              <a:t> requirements </a:t>
            </a:r>
            <a:r>
              <a:rPr lang="de-DE" sz="3400" dirty="0" err="1"/>
              <a:t>of</a:t>
            </a:r>
            <a:r>
              <a:rPr lang="de-DE" sz="3400" dirty="0"/>
              <a:t> </a:t>
            </a:r>
            <a:r>
              <a:rPr lang="de-DE" sz="3400" dirty="0" err="1"/>
              <a:t>the</a:t>
            </a:r>
            <a:r>
              <a:rPr lang="de-DE" sz="3400" dirty="0"/>
              <a:t> </a:t>
            </a:r>
            <a:r>
              <a:rPr lang="de-DE" sz="3400" dirty="0" err="1"/>
              <a:t>job</a:t>
            </a:r>
            <a:r>
              <a:rPr lang="de-DE" sz="3400" dirty="0"/>
              <a:t> </a:t>
            </a:r>
            <a:r>
              <a:rPr lang="de-DE" sz="3400" dirty="0" err="1"/>
              <a:t>market</a:t>
            </a:r>
            <a:r>
              <a:rPr lang="de-DE" sz="3400" dirty="0"/>
              <a:t>. Additional </a:t>
            </a:r>
            <a:r>
              <a:rPr lang="de-DE" sz="3400" dirty="0" err="1"/>
              <a:t>electives</a:t>
            </a:r>
            <a:r>
              <a:rPr lang="de-DE" sz="3400" dirty="0"/>
              <a:t> </a:t>
            </a:r>
            <a:r>
              <a:rPr lang="de-DE" sz="3400" dirty="0" err="1"/>
              <a:t>enhance</a:t>
            </a:r>
            <a:r>
              <a:rPr lang="de-DE" sz="3400" dirty="0"/>
              <a:t> </a:t>
            </a:r>
            <a:r>
              <a:rPr lang="de-DE" sz="3400" dirty="0" err="1"/>
              <a:t>the</a:t>
            </a:r>
            <a:r>
              <a:rPr lang="de-DE" sz="3400" dirty="0"/>
              <a:t> </a:t>
            </a:r>
            <a:r>
              <a:rPr lang="de-DE" sz="3400" dirty="0" err="1"/>
              <a:t>graduates</a:t>
            </a:r>
            <a:r>
              <a:rPr lang="de-DE" sz="3400" dirty="0"/>
              <a:t>’ </a:t>
            </a:r>
            <a:r>
              <a:rPr lang="de-DE" sz="3400" dirty="0" err="1"/>
              <a:t>employ</a:t>
            </a:r>
            <a:r>
              <a:rPr lang="de-DE" sz="3400" dirty="0"/>
              <a:t>- </a:t>
            </a:r>
            <a:r>
              <a:rPr lang="de-DE" sz="3400" dirty="0" err="1"/>
              <a:t>ability</a:t>
            </a:r>
            <a:r>
              <a:rPr lang="de-DE" sz="3400" dirty="0"/>
              <a:t>. </a:t>
            </a:r>
          </a:p>
          <a:p>
            <a:endParaRPr lang="de-DE" dirty="0"/>
          </a:p>
        </p:txBody>
      </p:sp>
      <p:sp>
        <p:nvSpPr>
          <p:cNvPr id="4" name="Datumsplatzhalter 3">
            <a:extLst>
              <a:ext uri="{FF2B5EF4-FFF2-40B4-BE49-F238E27FC236}">
                <a16:creationId xmlns:a16="http://schemas.microsoft.com/office/drawing/2014/main" xmlns="" id="{2F0E292D-78BC-9341-A12F-9DD088F744A6}"/>
              </a:ext>
            </a:extLst>
          </p:cNvPr>
          <p:cNvSpPr>
            <a:spLocks noGrp="1"/>
          </p:cNvSpPr>
          <p:nvPr>
            <p:ph type="dt" sz="half" idx="10"/>
          </p:nvPr>
        </p:nvSpPr>
        <p:spPr/>
        <p:txBody>
          <a:bodyPr/>
          <a:lstStyle/>
          <a:p>
            <a:fld id="{2B5D6BAE-0B14-E64D-B6A3-E467C202DC0A}" type="datetime1">
              <a:rPr lang="de-DE" smtClean="0"/>
              <a:t>17.09.2018</a:t>
            </a:fld>
            <a:endParaRPr lang="de-DE"/>
          </a:p>
        </p:txBody>
      </p:sp>
      <p:sp>
        <p:nvSpPr>
          <p:cNvPr id="5" name="Fußzeilenplatzhalter 4">
            <a:extLst>
              <a:ext uri="{FF2B5EF4-FFF2-40B4-BE49-F238E27FC236}">
                <a16:creationId xmlns:a16="http://schemas.microsoft.com/office/drawing/2014/main" xmlns="" id="{3E4F4A5C-BDE7-174E-92C3-DFD540B055F7}"/>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3E4FD05A-5EB7-294D-A350-7BC29D8BBAD4}"/>
              </a:ext>
            </a:extLst>
          </p:cNvPr>
          <p:cNvSpPr>
            <a:spLocks noGrp="1"/>
          </p:cNvSpPr>
          <p:nvPr>
            <p:ph type="sldNum" sz="quarter" idx="12"/>
          </p:nvPr>
        </p:nvSpPr>
        <p:spPr/>
        <p:txBody>
          <a:bodyPr/>
          <a:lstStyle/>
          <a:p>
            <a:fld id="{93BC7EB4-ADAF-3D45-8E3E-A06BACF5AB1C}" type="slidenum">
              <a:rPr lang="de-DE" smtClean="0"/>
              <a:t>27</a:t>
            </a:fld>
            <a:endParaRPr lang="de-DE"/>
          </a:p>
        </p:txBody>
      </p:sp>
      <p:pic>
        <p:nvPicPr>
          <p:cNvPr id="7" name="Picture 3" descr="page1image560">
            <a:extLst>
              <a:ext uri="{FF2B5EF4-FFF2-40B4-BE49-F238E27FC236}">
                <a16:creationId xmlns:a16="http://schemas.microsoft.com/office/drawing/2014/main" xmlns="" id="{FE35BE61-9112-A34A-BBE6-4AECB38311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19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581CDE5-83AD-C549-A1DB-FA0F009A5601}"/>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(This </a:t>
            </a:r>
            <a:r>
              <a:rPr lang="de-DE" sz="2800" dirty="0" err="1"/>
              <a:t>chapter</a:t>
            </a:r>
            <a:r>
              <a:rPr lang="de-DE" sz="2800" dirty="0"/>
              <a:t/>
            </a:r>
            <a:br>
              <a:rPr lang="de-DE" sz="2800" dirty="0"/>
            </a:b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br>
              <a:rPr lang="de-DE" sz="2800" dirty="0"/>
            </a:b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501CB0E5-102C-064C-BBE8-F6067D7246CB}"/>
              </a:ext>
            </a:extLst>
          </p:cNvPr>
          <p:cNvSpPr>
            <a:spLocks noGrp="1"/>
          </p:cNvSpPr>
          <p:nvPr>
            <p:ph idx="1"/>
          </p:nvPr>
        </p:nvSpPr>
        <p:spPr/>
        <p:txBody>
          <a:bodyPr/>
          <a:lstStyle/>
          <a:p>
            <a:endParaRPr lang="de-DE" sz="2400" dirty="0"/>
          </a:p>
          <a:p>
            <a:r>
              <a:rPr lang="de-DE" sz="2400" dirty="0"/>
              <a:t>3.1.2 Rationale </a:t>
            </a:r>
            <a:r>
              <a:rPr lang="de-DE" sz="2400" dirty="0" err="1"/>
              <a:t>for</a:t>
            </a:r>
            <a:r>
              <a:rPr lang="de-DE" sz="2400" dirty="0"/>
              <a:t> </a:t>
            </a:r>
            <a:r>
              <a:rPr lang="de-DE" sz="2400" dirty="0" err="1"/>
              <a:t>degree</a:t>
            </a:r>
            <a:r>
              <a:rPr lang="de-DE" sz="2400" dirty="0"/>
              <a:t> </a:t>
            </a:r>
            <a:r>
              <a:rPr lang="de-DE" sz="2400" dirty="0" err="1"/>
              <a:t>and</a:t>
            </a:r>
            <a:r>
              <a:rPr lang="de-DE" sz="2400" dirty="0"/>
              <a:t> programme </a:t>
            </a:r>
            <a:r>
              <a:rPr lang="de-DE" sz="2400" dirty="0" err="1"/>
              <a:t>name</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HEI: </a:t>
            </a:r>
            <a:r>
              <a:rPr lang="de-DE" sz="2400" dirty="0" err="1"/>
              <a:t>Please</a:t>
            </a:r>
            <a:r>
              <a:rPr lang="de-DE" sz="2400" dirty="0"/>
              <a:t>, </a:t>
            </a:r>
            <a:r>
              <a:rPr lang="de-DE" sz="2400" dirty="0" err="1"/>
              <a:t>give</a:t>
            </a:r>
            <a:r>
              <a:rPr lang="de-DE" sz="2400" dirty="0"/>
              <a:t> </a:t>
            </a:r>
            <a:r>
              <a:rPr lang="de-DE" sz="2400" dirty="0" err="1"/>
              <a:t>the</a:t>
            </a:r>
            <a:r>
              <a:rPr lang="de-DE" sz="2400" dirty="0"/>
              <a:t> </a:t>
            </a:r>
            <a:r>
              <a:rPr lang="de-DE" sz="2400" dirty="0" err="1"/>
              <a:t>reasons</a:t>
            </a:r>
            <a:r>
              <a:rPr lang="de-DE" sz="2400" dirty="0"/>
              <a:t> </a:t>
            </a:r>
            <a:r>
              <a:rPr lang="de-DE" sz="2400" dirty="0" err="1"/>
              <a:t>for</a:t>
            </a:r>
            <a:r>
              <a:rPr lang="de-DE" sz="2400" dirty="0"/>
              <a:t> </a:t>
            </a:r>
            <a:r>
              <a:rPr lang="de-DE" sz="2400" dirty="0" err="1"/>
              <a:t>choosing</a:t>
            </a:r>
            <a:r>
              <a:rPr lang="de-DE" sz="2400" dirty="0"/>
              <a:t> </a:t>
            </a:r>
            <a:r>
              <a:rPr lang="de-DE" sz="2400" dirty="0" err="1"/>
              <a:t>the</a:t>
            </a:r>
            <a:r>
              <a:rPr lang="de-DE" sz="2400" dirty="0"/>
              <a:t> </a:t>
            </a:r>
            <a:r>
              <a:rPr lang="de-DE" sz="2400" dirty="0" err="1"/>
              <a:t>name</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r>
              <a:rPr lang="de-DE" sz="2400" dirty="0" err="1"/>
              <a:t>and</a:t>
            </a:r>
            <a:r>
              <a:rPr lang="de-DE" sz="2400" dirty="0"/>
              <a:t> </a:t>
            </a:r>
            <a:r>
              <a:rPr lang="de-DE" sz="2400" dirty="0" err="1"/>
              <a:t>the</a:t>
            </a:r>
            <a:r>
              <a:rPr lang="de-DE" sz="2400" dirty="0"/>
              <a:t> </a:t>
            </a:r>
            <a:r>
              <a:rPr lang="de-DE" sz="2400" dirty="0" err="1"/>
              <a:t>awarded</a:t>
            </a:r>
            <a:r>
              <a:rPr lang="de-DE" sz="2400" dirty="0"/>
              <a:t> </a:t>
            </a:r>
            <a:r>
              <a:rPr lang="de-DE" sz="2400" dirty="0" err="1"/>
              <a:t>degree</a:t>
            </a:r>
            <a:r>
              <a:rPr lang="de-DE" sz="2400" dirty="0"/>
              <a:t>.</a:t>
            </a:r>
          </a:p>
          <a:p>
            <a:pPr marL="0" indent="0">
              <a:buNone/>
            </a:pPr>
            <a:endParaRPr lang="de-DE" sz="2400" dirty="0"/>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To</a:t>
            </a:r>
            <a:r>
              <a:rPr lang="de-DE" dirty="0"/>
              <a:t> </a:t>
            </a:r>
            <a:r>
              <a:rPr lang="de-DE" dirty="0" err="1"/>
              <a:t>what</a:t>
            </a:r>
            <a:r>
              <a:rPr lang="de-DE" dirty="0"/>
              <a:t> </a:t>
            </a:r>
            <a:r>
              <a:rPr lang="de-DE" dirty="0" err="1"/>
              <a:t>extent</a:t>
            </a:r>
            <a:r>
              <a:rPr lang="de-DE" dirty="0"/>
              <a:t> </a:t>
            </a:r>
            <a:r>
              <a:rPr lang="de-DE" dirty="0" err="1"/>
              <a:t>it</a:t>
            </a:r>
            <a:r>
              <a:rPr lang="de-DE" dirty="0"/>
              <a:t> </a:t>
            </a:r>
            <a:r>
              <a:rPr lang="de-DE" dirty="0" err="1"/>
              <a:t>is</a:t>
            </a:r>
            <a:r>
              <a:rPr lang="de-DE" dirty="0"/>
              <a:t> in </a:t>
            </a:r>
            <a:r>
              <a:rPr lang="de-DE" dirty="0" err="1"/>
              <a:t>line</a:t>
            </a:r>
            <a:r>
              <a:rPr lang="de-DE" dirty="0"/>
              <a:t> </a:t>
            </a:r>
            <a:r>
              <a:rPr lang="de-DE" dirty="0" err="1"/>
              <a:t>with</a:t>
            </a:r>
            <a:r>
              <a:rPr lang="de-DE" dirty="0"/>
              <a:t> </a:t>
            </a:r>
            <a:r>
              <a:rPr lang="de-DE" dirty="0" err="1"/>
              <a:t>the</a:t>
            </a:r>
            <a:r>
              <a:rPr lang="de-DE" dirty="0"/>
              <a:t> </a:t>
            </a:r>
            <a:r>
              <a:rPr lang="de-DE" dirty="0" err="1"/>
              <a:t>respective</a:t>
            </a:r>
            <a:r>
              <a:rPr lang="de-DE" dirty="0"/>
              <a:t> national </a:t>
            </a:r>
            <a:r>
              <a:rPr lang="de-DE" dirty="0" err="1"/>
              <a:t>regulations</a:t>
            </a:r>
            <a:r>
              <a:rPr lang="de-DE" dirty="0"/>
              <a:t>? </a:t>
            </a:r>
          </a:p>
          <a:p>
            <a:endParaRPr lang="de-DE" dirty="0"/>
          </a:p>
        </p:txBody>
      </p:sp>
      <p:sp>
        <p:nvSpPr>
          <p:cNvPr id="4" name="Datumsplatzhalter 3">
            <a:extLst>
              <a:ext uri="{FF2B5EF4-FFF2-40B4-BE49-F238E27FC236}">
                <a16:creationId xmlns:a16="http://schemas.microsoft.com/office/drawing/2014/main" xmlns="" id="{16AADDFD-2D47-7141-BBE7-BB6043733BDF}"/>
              </a:ext>
            </a:extLst>
          </p:cNvPr>
          <p:cNvSpPr>
            <a:spLocks noGrp="1"/>
          </p:cNvSpPr>
          <p:nvPr>
            <p:ph type="dt" sz="half" idx="10"/>
          </p:nvPr>
        </p:nvSpPr>
        <p:spPr/>
        <p:txBody>
          <a:bodyPr/>
          <a:lstStyle/>
          <a:p>
            <a:fld id="{81A38E87-02C4-4F4D-9E36-A4B0CFCBC369}" type="datetime1">
              <a:rPr lang="de-DE" smtClean="0"/>
              <a:t>17.09.2018</a:t>
            </a:fld>
            <a:endParaRPr lang="de-DE"/>
          </a:p>
        </p:txBody>
      </p:sp>
      <p:sp>
        <p:nvSpPr>
          <p:cNvPr id="5" name="Fußzeilenplatzhalter 4">
            <a:extLst>
              <a:ext uri="{FF2B5EF4-FFF2-40B4-BE49-F238E27FC236}">
                <a16:creationId xmlns:a16="http://schemas.microsoft.com/office/drawing/2014/main" xmlns="" id="{8D0ABABC-8F59-5C4C-84BD-AA1CCE48EB91}"/>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A9C51109-1F42-EB41-B29F-0C2872AF46FE}"/>
              </a:ext>
            </a:extLst>
          </p:cNvPr>
          <p:cNvSpPr>
            <a:spLocks noGrp="1"/>
          </p:cNvSpPr>
          <p:nvPr>
            <p:ph type="sldNum" sz="quarter" idx="12"/>
          </p:nvPr>
        </p:nvSpPr>
        <p:spPr/>
        <p:txBody>
          <a:bodyPr/>
          <a:lstStyle/>
          <a:p>
            <a:fld id="{93BC7EB4-ADAF-3D45-8E3E-A06BACF5AB1C}" type="slidenum">
              <a:rPr lang="de-DE" smtClean="0"/>
              <a:t>28</a:t>
            </a:fld>
            <a:endParaRPr lang="de-DE"/>
          </a:p>
        </p:txBody>
      </p:sp>
      <p:pic>
        <p:nvPicPr>
          <p:cNvPr id="7" name="Picture 3" descr="page1image560">
            <a:extLst>
              <a:ext uri="{FF2B5EF4-FFF2-40B4-BE49-F238E27FC236}">
                <a16:creationId xmlns:a16="http://schemas.microsoft.com/office/drawing/2014/main" xmlns="" id="{C5EA0608-7452-1244-8AA8-3ACB947FD5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14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6B72DBA-0D2D-0342-B5A8-C8A20AEA3154}"/>
              </a:ext>
            </a:extLst>
          </p:cNvPr>
          <p:cNvSpPr>
            <a:spLocks noGrp="1"/>
          </p:cNvSpPr>
          <p:nvPr>
            <p:ph type="title"/>
          </p:nvPr>
        </p:nvSpPr>
        <p:spPr>
          <a:xfrm>
            <a:off x="0" y="410368"/>
            <a:ext cx="11833034" cy="1744253"/>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7B687C87-99E6-2F45-9C1C-CAF70443C9DE}"/>
              </a:ext>
            </a:extLst>
          </p:cNvPr>
          <p:cNvSpPr>
            <a:spLocks noGrp="1"/>
          </p:cNvSpPr>
          <p:nvPr>
            <p:ph idx="1"/>
          </p:nvPr>
        </p:nvSpPr>
        <p:spPr>
          <a:xfrm>
            <a:off x="838200" y="2336083"/>
            <a:ext cx="10515600" cy="3840879"/>
          </a:xfrm>
        </p:spPr>
        <p:txBody>
          <a:bodyPr/>
          <a:lstStyle/>
          <a:p>
            <a:pPr marL="0" indent="0">
              <a:buNone/>
            </a:pPr>
            <a:endParaRPr lang="de-DE" b="1" dirty="0"/>
          </a:p>
          <a:p>
            <a:pPr marL="0" indent="0">
              <a:buNone/>
            </a:pPr>
            <a:r>
              <a:rPr lang="de-DE" sz="2400" b="1" dirty="0"/>
              <a:t>Benchmark:</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a:t>The </a:t>
            </a:r>
            <a:r>
              <a:rPr lang="de-DE" sz="2400" dirty="0" err="1"/>
              <a:t>degree</a:t>
            </a:r>
            <a:r>
              <a:rPr lang="de-DE" sz="2400" dirty="0"/>
              <a:t> </a:t>
            </a:r>
            <a:r>
              <a:rPr lang="de-DE" sz="2400" dirty="0" err="1"/>
              <a:t>and</a:t>
            </a:r>
            <a:r>
              <a:rPr lang="de-DE" sz="2400" dirty="0"/>
              <a:t> programme </a:t>
            </a:r>
            <a:r>
              <a:rPr lang="de-DE" sz="2400" dirty="0" err="1"/>
              <a:t>name</a:t>
            </a:r>
            <a:r>
              <a:rPr lang="de-DE" sz="2400" dirty="0"/>
              <a:t> </a:t>
            </a:r>
            <a:r>
              <a:rPr lang="de-DE" sz="2400" dirty="0" err="1"/>
              <a:t>correspond</a:t>
            </a:r>
            <a:r>
              <a:rPr lang="de-DE" sz="2400" dirty="0"/>
              <a:t> </a:t>
            </a:r>
            <a:r>
              <a:rPr lang="de-DE" sz="2400" dirty="0" err="1"/>
              <a:t>to</a:t>
            </a:r>
            <a:r>
              <a:rPr lang="de-DE" sz="2400" dirty="0"/>
              <a:t> </a:t>
            </a:r>
            <a:r>
              <a:rPr lang="de-DE" sz="2400" dirty="0" err="1"/>
              <a:t>the</a:t>
            </a:r>
            <a:r>
              <a:rPr lang="de-DE" sz="2400" dirty="0"/>
              <a:t> </a:t>
            </a:r>
            <a:r>
              <a:rPr lang="de-DE" sz="2400" dirty="0" err="1"/>
              <a:t>contents</a:t>
            </a:r>
            <a:r>
              <a:rPr lang="de-DE" sz="2400" dirty="0"/>
              <a:t> </a:t>
            </a:r>
            <a:r>
              <a:rPr lang="de-DE" sz="2400" dirty="0" err="1"/>
              <a:t>of</a:t>
            </a:r>
            <a:r>
              <a:rPr lang="de-DE" sz="2400" dirty="0"/>
              <a:t> </a:t>
            </a:r>
            <a:r>
              <a:rPr lang="de-DE" sz="2400" dirty="0" err="1"/>
              <a:t>the</a:t>
            </a:r>
            <a:r>
              <a:rPr lang="de-DE" sz="2400" dirty="0"/>
              <a:t> </a:t>
            </a:r>
            <a:r>
              <a:rPr lang="de-DE" sz="2400" dirty="0" err="1"/>
              <a:t>curriculum</a:t>
            </a:r>
            <a:r>
              <a:rPr lang="de-DE" sz="2400" dirty="0"/>
              <a:t> </a:t>
            </a:r>
            <a:r>
              <a:rPr lang="de-DE" sz="2400" dirty="0" err="1"/>
              <a:t>and</a:t>
            </a:r>
            <a:r>
              <a:rPr lang="de-DE" sz="2400" dirty="0"/>
              <a:t> </a:t>
            </a:r>
            <a:r>
              <a:rPr lang="de-DE" sz="2400" dirty="0" err="1"/>
              <a:t>the</a:t>
            </a:r>
            <a:r>
              <a:rPr lang="de-DE" sz="2400" dirty="0"/>
              <a:t> programme </a:t>
            </a:r>
            <a:r>
              <a:rPr lang="de-DE" sz="2400" dirty="0" err="1"/>
              <a:t>objectives</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pPr marL="0" indent="0">
              <a:buNone/>
            </a:pPr>
            <a:r>
              <a:rPr lang="de-DE" sz="2400" i="1" dirty="0"/>
              <a:t>   </a:t>
            </a:r>
            <a:r>
              <a:rPr lang="de-DE" sz="2400" dirty="0" err="1"/>
              <a:t>n</a:t>
            </a:r>
            <a:r>
              <a:rPr lang="de-DE" sz="2400" dirty="0"/>
              <a:t>/a </a:t>
            </a:r>
          </a:p>
          <a:p>
            <a:endParaRPr lang="de-DE" dirty="0"/>
          </a:p>
        </p:txBody>
      </p:sp>
      <p:sp>
        <p:nvSpPr>
          <p:cNvPr id="4" name="Datumsplatzhalter 3">
            <a:extLst>
              <a:ext uri="{FF2B5EF4-FFF2-40B4-BE49-F238E27FC236}">
                <a16:creationId xmlns:a16="http://schemas.microsoft.com/office/drawing/2014/main" xmlns="" id="{C76EF96C-1EE7-294B-A526-AB419E936472}"/>
              </a:ext>
            </a:extLst>
          </p:cNvPr>
          <p:cNvSpPr>
            <a:spLocks noGrp="1"/>
          </p:cNvSpPr>
          <p:nvPr>
            <p:ph type="dt" sz="half" idx="10"/>
          </p:nvPr>
        </p:nvSpPr>
        <p:spPr/>
        <p:txBody>
          <a:bodyPr/>
          <a:lstStyle/>
          <a:p>
            <a:fld id="{D1D23B6E-CC7C-7345-835D-771AF158A628}" type="datetime1">
              <a:rPr lang="de-DE" smtClean="0"/>
              <a:t>17.09.2018</a:t>
            </a:fld>
            <a:endParaRPr lang="de-DE"/>
          </a:p>
        </p:txBody>
      </p:sp>
      <p:sp>
        <p:nvSpPr>
          <p:cNvPr id="5" name="Fußzeilenplatzhalter 4">
            <a:extLst>
              <a:ext uri="{FF2B5EF4-FFF2-40B4-BE49-F238E27FC236}">
                <a16:creationId xmlns:a16="http://schemas.microsoft.com/office/drawing/2014/main" xmlns="" id="{117457A3-BD62-B948-AC30-21CDAE29670D}"/>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09BD7907-643F-D140-B89D-5226408A6A53}"/>
              </a:ext>
            </a:extLst>
          </p:cNvPr>
          <p:cNvSpPr>
            <a:spLocks noGrp="1"/>
          </p:cNvSpPr>
          <p:nvPr>
            <p:ph type="sldNum" sz="quarter" idx="12"/>
          </p:nvPr>
        </p:nvSpPr>
        <p:spPr/>
        <p:txBody>
          <a:bodyPr/>
          <a:lstStyle/>
          <a:p>
            <a:fld id="{93BC7EB4-ADAF-3D45-8E3E-A06BACF5AB1C}" type="slidenum">
              <a:rPr lang="de-DE" smtClean="0"/>
              <a:t>29</a:t>
            </a:fld>
            <a:endParaRPr lang="de-DE"/>
          </a:p>
        </p:txBody>
      </p:sp>
      <p:pic>
        <p:nvPicPr>
          <p:cNvPr id="7" name="Picture 3" descr="page1image560">
            <a:extLst>
              <a:ext uri="{FF2B5EF4-FFF2-40B4-BE49-F238E27FC236}">
                <a16:creationId xmlns:a16="http://schemas.microsoft.com/office/drawing/2014/main" xmlns="" id="{E764F391-0BFD-AC4C-AA25-4154704DF9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70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4366819-49B7-4C49-8C57-862A110F3F7A}"/>
              </a:ext>
            </a:extLst>
          </p:cNvPr>
          <p:cNvSpPr>
            <a:spLocks noGrp="1"/>
          </p:cNvSpPr>
          <p:nvPr>
            <p:ph type="title"/>
          </p:nvPr>
        </p:nvSpPr>
        <p:spPr/>
        <p:txBody>
          <a:bodyPr>
            <a:normAutofit/>
          </a:bodyPr>
          <a:lstStyle/>
          <a:p>
            <a:r>
              <a:rPr lang="de-DE" sz="2800" dirty="0" err="1"/>
              <a:t>Respective</a:t>
            </a:r>
            <a:r>
              <a:rPr lang="de-DE" sz="2800" dirty="0"/>
              <a:t> </a:t>
            </a:r>
            <a:r>
              <a:rPr lang="de-DE" sz="2800" dirty="0" err="1"/>
              <a:t>Reflection</a:t>
            </a:r>
            <a:r>
              <a:rPr lang="de-DE" sz="2800" dirty="0"/>
              <a:t> in FIBAA Assessment Guide </a:t>
            </a:r>
            <a:r>
              <a:rPr lang="de-DE" sz="2800" dirty="0" err="1"/>
              <a:t>for</a:t>
            </a:r>
            <a:r>
              <a:rPr lang="de-DE" sz="2800" dirty="0"/>
              <a:t> Programme Accreditation</a:t>
            </a:r>
          </a:p>
        </p:txBody>
      </p:sp>
      <p:sp>
        <p:nvSpPr>
          <p:cNvPr id="3" name="Inhaltsplatzhalter 2">
            <a:extLst>
              <a:ext uri="{FF2B5EF4-FFF2-40B4-BE49-F238E27FC236}">
                <a16:creationId xmlns:a16="http://schemas.microsoft.com/office/drawing/2014/main" xmlns="" id="{DB8FDF20-9AD7-8544-9A9D-2065799460A0}"/>
              </a:ext>
            </a:extLst>
          </p:cNvPr>
          <p:cNvSpPr>
            <a:spLocks noGrp="1"/>
          </p:cNvSpPr>
          <p:nvPr>
            <p:ph idx="1"/>
          </p:nvPr>
        </p:nvSpPr>
        <p:spPr>
          <a:xfrm>
            <a:off x="197709" y="1495168"/>
            <a:ext cx="11479284" cy="4955059"/>
          </a:xfrm>
        </p:spPr>
        <p:txBody>
          <a:bodyPr>
            <a:normAutofit fontScale="77500" lnSpcReduction="20000"/>
          </a:bodyPr>
          <a:lstStyle/>
          <a:p>
            <a:endParaRPr lang="de-DE" dirty="0"/>
          </a:p>
          <a:p>
            <a:pPr marL="0" indent="0">
              <a:buNone/>
            </a:pPr>
            <a:r>
              <a:rPr lang="de-DE" sz="3100" dirty="0" err="1"/>
              <a:t>According</a:t>
            </a:r>
            <a:r>
              <a:rPr lang="de-DE" sz="3100" dirty="0"/>
              <a:t> </a:t>
            </a:r>
            <a:r>
              <a:rPr lang="de-DE" sz="3100" dirty="0" err="1"/>
              <a:t>to</a:t>
            </a:r>
            <a:r>
              <a:rPr lang="de-DE" sz="3100" dirty="0"/>
              <a:t> </a:t>
            </a:r>
            <a:r>
              <a:rPr lang="de-DE" sz="3100" dirty="0" err="1"/>
              <a:t>these</a:t>
            </a:r>
            <a:r>
              <a:rPr lang="de-DE" sz="3100" dirty="0"/>
              <a:t> </a:t>
            </a:r>
            <a:r>
              <a:rPr lang="de-DE" sz="3100" dirty="0" err="1"/>
              <a:t>two</a:t>
            </a:r>
            <a:r>
              <a:rPr lang="de-DE" sz="3100" dirty="0"/>
              <a:t> </a:t>
            </a:r>
            <a:r>
              <a:rPr lang="de-DE" sz="3100" dirty="0" err="1"/>
              <a:t>principles</a:t>
            </a:r>
            <a:r>
              <a:rPr lang="de-DE" sz="3100" dirty="0"/>
              <a:t>, </a:t>
            </a:r>
            <a:r>
              <a:rPr lang="de-DE" sz="3100" dirty="0" err="1"/>
              <a:t>the</a:t>
            </a:r>
            <a:r>
              <a:rPr lang="de-DE" sz="3100" dirty="0"/>
              <a:t> FIBAA </a:t>
            </a:r>
            <a:r>
              <a:rPr lang="de-DE" sz="3100" dirty="0" err="1"/>
              <a:t>quality</a:t>
            </a:r>
            <a:r>
              <a:rPr lang="de-DE" sz="3100" dirty="0"/>
              <a:t> </a:t>
            </a:r>
            <a:r>
              <a:rPr lang="de-DE" sz="3100" dirty="0" err="1"/>
              <a:t>standards</a:t>
            </a:r>
            <a:r>
              <a:rPr lang="de-DE" sz="3100" dirty="0"/>
              <a:t>, </a:t>
            </a:r>
            <a:r>
              <a:rPr lang="de-DE" sz="3100" dirty="0" err="1"/>
              <a:t>by</a:t>
            </a:r>
            <a:r>
              <a:rPr lang="de-DE" sz="3100" dirty="0"/>
              <a:t> </a:t>
            </a:r>
            <a:r>
              <a:rPr lang="de-DE" sz="3100" dirty="0" err="1"/>
              <a:t>the</a:t>
            </a:r>
            <a:r>
              <a:rPr lang="de-DE" sz="3100" dirty="0"/>
              <a:t> </a:t>
            </a:r>
            <a:r>
              <a:rPr lang="de-DE" sz="3100" dirty="0" err="1"/>
              <a:t>means</a:t>
            </a:r>
            <a:r>
              <a:rPr lang="de-DE" sz="3100" dirty="0"/>
              <a:t> </a:t>
            </a:r>
            <a:r>
              <a:rPr lang="de-DE" sz="3100" dirty="0" err="1"/>
              <a:t>of</a:t>
            </a:r>
            <a:r>
              <a:rPr lang="de-DE" sz="3100" dirty="0"/>
              <a:t> </a:t>
            </a:r>
            <a:r>
              <a:rPr lang="de-DE" sz="3100" dirty="0" err="1"/>
              <a:t>questions</a:t>
            </a:r>
            <a:r>
              <a:rPr lang="de-DE" sz="3100" dirty="0"/>
              <a:t> </a:t>
            </a:r>
            <a:r>
              <a:rPr lang="de-DE" sz="3100" dirty="0" err="1"/>
              <a:t>and</a:t>
            </a:r>
            <a:r>
              <a:rPr lang="de-DE" sz="3100" dirty="0"/>
              <a:t> </a:t>
            </a:r>
            <a:r>
              <a:rPr lang="de-DE" sz="3100" dirty="0" err="1"/>
              <a:t>quality</a:t>
            </a:r>
            <a:r>
              <a:rPr lang="de-DE" sz="3100" dirty="0"/>
              <a:t> requirements, </a:t>
            </a:r>
            <a:r>
              <a:rPr lang="de-DE" sz="3100" dirty="0" err="1"/>
              <a:t>are</a:t>
            </a:r>
            <a:r>
              <a:rPr lang="de-DE" sz="3100" dirty="0"/>
              <a:t> </a:t>
            </a:r>
            <a:r>
              <a:rPr lang="de-DE" sz="3100" dirty="0" err="1"/>
              <a:t>allocated</a:t>
            </a:r>
            <a:r>
              <a:rPr lang="de-DE" sz="3100" dirty="0"/>
              <a:t> </a:t>
            </a:r>
            <a:r>
              <a:rPr lang="de-DE" sz="3100" dirty="0" err="1"/>
              <a:t>to</a:t>
            </a:r>
            <a:r>
              <a:rPr lang="de-DE" sz="3100" dirty="0"/>
              <a:t> </a:t>
            </a:r>
            <a:r>
              <a:rPr lang="de-DE" sz="3100" dirty="0" err="1"/>
              <a:t>five</a:t>
            </a:r>
            <a:r>
              <a:rPr lang="de-DE" sz="3100" dirty="0"/>
              <a:t> </a:t>
            </a:r>
            <a:r>
              <a:rPr lang="de-DE" sz="3100" dirty="0" err="1"/>
              <a:t>chapters</a:t>
            </a:r>
            <a:r>
              <a:rPr lang="de-DE" sz="3100" dirty="0"/>
              <a:t>:</a:t>
            </a:r>
          </a:p>
          <a:p>
            <a:r>
              <a:rPr lang="de-DE" sz="3100" dirty="0"/>
              <a:t>Fitness </a:t>
            </a:r>
            <a:r>
              <a:rPr lang="de-DE" sz="3100" dirty="0" err="1"/>
              <a:t>of</a:t>
            </a:r>
            <a:r>
              <a:rPr lang="de-DE" sz="3100" dirty="0"/>
              <a:t> </a:t>
            </a:r>
            <a:r>
              <a:rPr lang="de-DE" sz="3100" dirty="0" err="1"/>
              <a:t>purpose</a:t>
            </a:r>
            <a:r>
              <a:rPr lang="de-DE" sz="3100" dirty="0"/>
              <a:t>: </a:t>
            </a:r>
            <a:r>
              <a:rPr lang="de-DE" sz="3100" dirty="0" err="1"/>
              <a:t>Why</a:t>
            </a:r>
            <a:endParaRPr lang="de-DE" sz="3100" dirty="0"/>
          </a:p>
          <a:p>
            <a:pPr lvl="1"/>
            <a:r>
              <a:rPr lang="de-DE" sz="3100" dirty="0"/>
              <a:t>“</a:t>
            </a:r>
            <a:r>
              <a:rPr lang="de-DE" sz="3100" dirty="0" err="1"/>
              <a:t>Objectives</a:t>
            </a:r>
            <a:r>
              <a:rPr lang="de-DE" sz="3100" dirty="0"/>
              <a:t>”, “Admission”, </a:t>
            </a:r>
          </a:p>
          <a:p>
            <a:r>
              <a:rPr lang="de-DE" sz="3100" dirty="0"/>
              <a:t>Fitness </a:t>
            </a:r>
            <a:r>
              <a:rPr lang="de-DE" sz="3100" dirty="0" err="1"/>
              <a:t>for</a:t>
            </a:r>
            <a:r>
              <a:rPr lang="de-DE" sz="3100" dirty="0"/>
              <a:t> </a:t>
            </a:r>
            <a:r>
              <a:rPr lang="de-DE" sz="3100" dirty="0" err="1"/>
              <a:t>purpose</a:t>
            </a:r>
            <a:r>
              <a:rPr lang="de-DE" sz="3100" dirty="0"/>
              <a:t>: </a:t>
            </a:r>
            <a:r>
              <a:rPr lang="de-DE" sz="3100" dirty="0" err="1"/>
              <a:t>How</a:t>
            </a:r>
            <a:endParaRPr lang="de-DE" sz="3100" dirty="0"/>
          </a:p>
          <a:p>
            <a:pPr lvl="1"/>
            <a:r>
              <a:rPr lang="de-DE" sz="3100" dirty="0"/>
              <a:t>„Admission“, “Contents, </a:t>
            </a:r>
            <a:r>
              <a:rPr lang="de-DE" sz="3100" dirty="0" err="1"/>
              <a:t>Structure</a:t>
            </a:r>
            <a:r>
              <a:rPr lang="de-DE" sz="3100" dirty="0"/>
              <a:t> </a:t>
            </a:r>
            <a:r>
              <a:rPr lang="de-DE" sz="3100" dirty="0" err="1"/>
              <a:t>and</a:t>
            </a:r>
            <a:r>
              <a:rPr lang="de-DE" sz="3100" dirty="0"/>
              <a:t> </a:t>
            </a:r>
            <a:r>
              <a:rPr lang="de-DE" sz="3100" dirty="0" err="1"/>
              <a:t>Didactical</a:t>
            </a:r>
            <a:r>
              <a:rPr lang="de-DE" sz="3100" dirty="0"/>
              <a:t> </a:t>
            </a:r>
            <a:r>
              <a:rPr lang="de-DE" sz="3100" dirty="0" err="1"/>
              <a:t>Concept</a:t>
            </a:r>
            <a:r>
              <a:rPr lang="de-DE" sz="3100" dirty="0"/>
              <a:t>”, “Academic Environment </a:t>
            </a:r>
            <a:r>
              <a:rPr lang="de-DE" sz="3100" dirty="0" err="1"/>
              <a:t>and</a:t>
            </a:r>
            <a:r>
              <a:rPr lang="de-DE" sz="3100" dirty="0"/>
              <a:t> Framework </a:t>
            </a:r>
            <a:r>
              <a:rPr lang="de-DE" sz="3100" dirty="0" err="1"/>
              <a:t>Conditions</a:t>
            </a:r>
            <a:r>
              <a:rPr lang="de-DE" sz="3100" dirty="0"/>
              <a:t>” </a:t>
            </a:r>
            <a:r>
              <a:rPr lang="de-DE" sz="3100" dirty="0" err="1"/>
              <a:t>and</a:t>
            </a:r>
            <a:r>
              <a:rPr lang="de-DE" sz="3100" dirty="0"/>
              <a:t> “Quality Assurance </a:t>
            </a:r>
            <a:r>
              <a:rPr lang="de-DE" sz="3100" dirty="0" err="1"/>
              <a:t>and</a:t>
            </a:r>
            <a:r>
              <a:rPr lang="de-DE" sz="3100" dirty="0"/>
              <a:t> </a:t>
            </a:r>
            <a:r>
              <a:rPr lang="de-DE" sz="3100" dirty="0" err="1"/>
              <a:t>Documentation</a:t>
            </a:r>
            <a:r>
              <a:rPr lang="de-DE" sz="3100" dirty="0"/>
              <a:t>”, </a:t>
            </a:r>
          </a:p>
          <a:p>
            <a:pPr marL="0" indent="0">
              <a:buNone/>
            </a:pPr>
            <a:r>
              <a:rPr lang="de-DE" sz="3100" dirty="0"/>
              <a:t>FIBAA </a:t>
            </a:r>
            <a:r>
              <a:rPr lang="de-DE" sz="3100" dirty="0" err="1"/>
              <a:t>assesses</a:t>
            </a:r>
            <a:r>
              <a:rPr lang="de-DE" sz="3100" dirty="0"/>
              <a:t> </a:t>
            </a:r>
            <a:r>
              <a:rPr lang="de-DE" sz="3100" dirty="0" err="1"/>
              <a:t>the</a:t>
            </a:r>
            <a:r>
              <a:rPr lang="de-DE" sz="3100" dirty="0"/>
              <a:t> programme’s </a:t>
            </a:r>
            <a:r>
              <a:rPr lang="de-DE" sz="3100" dirty="0" err="1"/>
              <a:t>quality</a:t>
            </a:r>
            <a:r>
              <a:rPr lang="de-DE" sz="3100" dirty="0"/>
              <a:t> </a:t>
            </a:r>
            <a:r>
              <a:rPr lang="de-DE" sz="3100" dirty="0" err="1"/>
              <a:t>by</a:t>
            </a:r>
            <a:r>
              <a:rPr lang="de-DE" sz="3100" dirty="0"/>
              <a:t> </a:t>
            </a:r>
            <a:r>
              <a:rPr lang="de-DE" sz="3100" dirty="0" err="1"/>
              <a:t>means</a:t>
            </a:r>
            <a:r>
              <a:rPr lang="de-DE" sz="3100" dirty="0"/>
              <a:t> </a:t>
            </a:r>
            <a:r>
              <a:rPr lang="de-DE" sz="3100" dirty="0" err="1"/>
              <a:t>of</a:t>
            </a:r>
            <a:r>
              <a:rPr lang="de-DE" sz="3100" dirty="0"/>
              <a:t> 54 </a:t>
            </a:r>
            <a:r>
              <a:rPr lang="de-DE" sz="3100" dirty="0" err="1"/>
              <a:t>quality</a:t>
            </a:r>
            <a:r>
              <a:rPr lang="de-DE" sz="3100" dirty="0"/>
              <a:t> </a:t>
            </a:r>
            <a:r>
              <a:rPr lang="de-DE" sz="3100" dirty="0" err="1"/>
              <a:t>criteria</a:t>
            </a:r>
            <a:r>
              <a:rPr lang="de-DE" sz="3100" dirty="0"/>
              <a:t>, </a:t>
            </a:r>
            <a:r>
              <a:rPr lang="de-DE" sz="3100" dirty="0" err="1"/>
              <a:t>of</a:t>
            </a:r>
            <a:r>
              <a:rPr lang="de-DE" sz="3100" dirty="0"/>
              <a:t> </a:t>
            </a:r>
            <a:r>
              <a:rPr lang="de-DE" sz="3100" dirty="0" err="1"/>
              <a:t>which</a:t>
            </a:r>
            <a:r>
              <a:rPr lang="de-DE" sz="3100" dirty="0"/>
              <a:t> 29 </a:t>
            </a:r>
            <a:r>
              <a:rPr lang="de-DE" sz="3100" dirty="0" err="1"/>
              <a:t>have</a:t>
            </a:r>
            <a:r>
              <a:rPr lang="de-DE" sz="3100" dirty="0"/>
              <a:t> </a:t>
            </a:r>
            <a:r>
              <a:rPr lang="de-DE" sz="3100" dirty="0" err="1"/>
              <a:t>been</a:t>
            </a:r>
            <a:r>
              <a:rPr lang="de-DE" sz="3100" dirty="0"/>
              <a:t> </a:t>
            </a:r>
            <a:r>
              <a:rPr lang="de-DE" sz="3100" dirty="0" err="1"/>
              <a:t>rated</a:t>
            </a:r>
            <a:r>
              <a:rPr lang="de-DE" sz="3100" dirty="0"/>
              <a:t> essential </a:t>
            </a:r>
            <a:r>
              <a:rPr lang="de-DE" sz="3100" dirty="0" err="1"/>
              <a:t>for</a:t>
            </a:r>
            <a:r>
              <a:rPr lang="de-DE" sz="3100" dirty="0"/>
              <a:t> </a:t>
            </a:r>
            <a:r>
              <a:rPr lang="de-DE" sz="3100" dirty="0" err="1"/>
              <a:t>study</a:t>
            </a:r>
            <a:r>
              <a:rPr lang="de-DE" sz="3100" dirty="0"/>
              <a:t> programmes </a:t>
            </a:r>
            <a:r>
              <a:rPr lang="de-DE" sz="3100" dirty="0" err="1"/>
              <a:t>and</a:t>
            </a:r>
            <a:r>
              <a:rPr lang="de-DE" sz="3100" dirty="0"/>
              <a:t> </a:t>
            </a:r>
            <a:r>
              <a:rPr lang="de-DE" sz="3100" dirty="0" err="1"/>
              <a:t>are</a:t>
            </a:r>
            <a:r>
              <a:rPr lang="de-DE" sz="3100" dirty="0"/>
              <a:t> </a:t>
            </a:r>
            <a:r>
              <a:rPr lang="de-DE" sz="3100" dirty="0" err="1"/>
              <a:t>marked</a:t>
            </a:r>
            <a:r>
              <a:rPr lang="de-DE" sz="3100" dirty="0"/>
              <a:t> </a:t>
            </a:r>
            <a:r>
              <a:rPr lang="de-DE" sz="3100" dirty="0" err="1"/>
              <a:t>as</a:t>
            </a:r>
            <a:r>
              <a:rPr lang="de-DE" sz="3100" dirty="0"/>
              <a:t> so-</a:t>
            </a:r>
            <a:r>
              <a:rPr lang="de-DE" sz="3100" dirty="0" err="1"/>
              <a:t>called</a:t>
            </a:r>
            <a:r>
              <a:rPr lang="de-DE" sz="3100" dirty="0"/>
              <a:t> </a:t>
            </a:r>
            <a:r>
              <a:rPr lang="de-DE" sz="3100" dirty="0" err="1"/>
              <a:t>asterisk</a:t>
            </a:r>
            <a:r>
              <a:rPr lang="de-DE" sz="3100" dirty="0"/>
              <a:t> </a:t>
            </a:r>
            <a:r>
              <a:rPr lang="de-DE" sz="3100" dirty="0" err="1"/>
              <a:t>criteria</a:t>
            </a:r>
            <a:r>
              <a:rPr lang="de-DE" sz="3100" dirty="0"/>
              <a:t> (*). </a:t>
            </a:r>
            <a:r>
              <a:rPr lang="de-DE" sz="3100" dirty="0" err="1"/>
              <a:t>Each</a:t>
            </a:r>
            <a:r>
              <a:rPr lang="de-DE" sz="3100" dirty="0"/>
              <a:t> </a:t>
            </a:r>
            <a:r>
              <a:rPr lang="de-DE" sz="3100" dirty="0" err="1"/>
              <a:t>requirement</a:t>
            </a:r>
            <a:r>
              <a:rPr lang="de-DE" sz="3100" dirty="0"/>
              <a:t> </a:t>
            </a:r>
            <a:r>
              <a:rPr lang="de-DE" sz="3100" dirty="0" err="1"/>
              <a:t>is</a:t>
            </a:r>
            <a:r>
              <a:rPr lang="de-DE" sz="3100" dirty="0"/>
              <a:t> </a:t>
            </a:r>
            <a:r>
              <a:rPr lang="de-DE" sz="3100" dirty="0" err="1"/>
              <a:t>clearly</a:t>
            </a:r>
            <a:r>
              <a:rPr lang="de-DE" sz="3100" dirty="0"/>
              <a:t> </a:t>
            </a:r>
            <a:r>
              <a:rPr lang="de-DE" sz="3100" dirty="0" err="1"/>
              <a:t>defined</a:t>
            </a:r>
            <a:r>
              <a:rPr lang="de-DE" sz="3100" dirty="0"/>
              <a:t> </a:t>
            </a:r>
            <a:r>
              <a:rPr lang="de-DE" sz="3100" dirty="0" err="1"/>
              <a:t>and</a:t>
            </a:r>
            <a:r>
              <a:rPr lang="de-DE" sz="3100" dirty="0"/>
              <a:t> </a:t>
            </a:r>
            <a:r>
              <a:rPr lang="de-DE" sz="3100" dirty="0" err="1"/>
              <a:t>identified</a:t>
            </a:r>
            <a:r>
              <a:rPr lang="de-DE" sz="3100" dirty="0"/>
              <a:t> </a:t>
            </a:r>
            <a:r>
              <a:rPr lang="de-DE" sz="3100" dirty="0" err="1"/>
              <a:t>through</a:t>
            </a:r>
            <a:r>
              <a:rPr lang="de-DE" sz="3100" dirty="0"/>
              <a:t> a </a:t>
            </a:r>
            <a:r>
              <a:rPr lang="de-DE" sz="3100" dirty="0" err="1"/>
              <a:t>regularly</a:t>
            </a:r>
            <a:r>
              <a:rPr lang="de-DE" sz="3100" dirty="0"/>
              <a:t> </a:t>
            </a:r>
            <a:r>
              <a:rPr lang="de-DE" sz="3100" dirty="0" err="1"/>
              <a:t>monitored</a:t>
            </a:r>
            <a:r>
              <a:rPr lang="de-DE" sz="3100" dirty="0"/>
              <a:t> </a:t>
            </a:r>
            <a:r>
              <a:rPr lang="de-DE" sz="3100" dirty="0" err="1"/>
              <a:t>benchmark</a:t>
            </a:r>
            <a:r>
              <a:rPr lang="de-DE" sz="3100" dirty="0"/>
              <a:t>. An individual </a:t>
            </a:r>
            <a:r>
              <a:rPr lang="de-DE" sz="3100" dirty="0" err="1"/>
              <a:t>profile</a:t>
            </a:r>
            <a:r>
              <a:rPr lang="de-DE" sz="3100" dirty="0"/>
              <a:t> </a:t>
            </a:r>
            <a:r>
              <a:rPr lang="de-DE" sz="3100" dirty="0" err="1"/>
              <a:t>that</a:t>
            </a:r>
            <a:r>
              <a:rPr lang="de-DE" sz="3100" dirty="0"/>
              <a:t> </a:t>
            </a:r>
            <a:r>
              <a:rPr lang="de-DE" sz="3100" dirty="0" err="1"/>
              <a:t>clearly</a:t>
            </a:r>
            <a:r>
              <a:rPr lang="de-DE" sz="3100" dirty="0"/>
              <a:t> </a:t>
            </a:r>
            <a:r>
              <a:rPr lang="de-DE" sz="3100" dirty="0" err="1"/>
              <a:t>displays</a:t>
            </a:r>
            <a:r>
              <a:rPr lang="de-DE" sz="3100" dirty="0"/>
              <a:t> </a:t>
            </a:r>
            <a:r>
              <a:rPr lang="de-DE" sz="3100" dirty="0" err="1"/>
              <a:t>the</a:t>
            </a:r>
            <a:r>
              <a:rPr lang="de-DE" sz="3100" dirty="0"/>
              <a:t> </a:t>
            </a:r>
            <a:r>
              <a:rPr lang="de-DE" sz="3100" dirty="0" err="1"/>
              <a:t>study</a:t>
            </a:r>
            <a:r>
              <a:rPr lang="de-DE" sz="3100" dirty="0"/>
              <a:t> programme’s </a:t>
            </a:r>
            <a:r>
              <a:rPr lang="de-DE" sz="3100" dirty="0" err="1"/>
              <a:t>quality</a:t>
            </a:r>
            <a:r>
              <a:rPr lang="de-DE" sz="3100" dirty="0"/>
              <a:t> </a:t>
            </a:r>
            <a:r>
              <a:rPr lang="de-DE" sz="3100" dirty="0" err="1"/>
              <a:t>is</a:t>
            </a:r>
            <a:r>
              <a:rPr lang="de-DE" sz="3100" dirty="0"/>
              <a:t> </a:t>
            </a:r>
            <a:r>
              <a:rPr lang="de-DE" sz="3100" dirty="0" err="1"/>
              <a:t>achieved</a:t>
            </a:r>
            <a:r>
              <a:rPr lang="de-DE" sz="3100" dirty="0"/>
              <a:t> </a:t>
            </a:r>
            <a:r>
              <a:rPr lang="de-DE" sz="3100" dirty="0" err="1"/>
              <a:t>by</a:t>
            </a:r>
            <a:r>
              <a:rPr lang="de-DE" sz="3100" dirty="0"/>
              <a:t> </a:t>
            </a:r>
            <a:r>
              <a:rPr lang="de-DE" sz="3100" dirty="0" err="1"/>
              <a:t>means</a:t>
            </a:r>
            <a:r>
              <a:rPr lang="de-DE" sz="3100" dirty="0"/>
              <a:t> </a:t>
            </a:r>
            <a:r>
              <a:rPr lang="de-DE" sz="3100" dirty="0" err="1"/>
              <a:t>of</a:t>
            </a:r>
            <a:r>
              <a:rPr lang="de-DE" sz="3100" dirty="0"/>
              <a:t> </a:t>
            </a:r>
            <a:r>
              <a:rPr lang="de-DE" sz="3100" dirty="0" err="1"/>
              <a:t>the</a:t>
            </a:r>
            <a:r>
              <a:rPr lang="de-DE" sz="3100" dirty="0"/>
              <a:t> </a:t>
            </a:r>
            <a:r>
              <a:rPr lang="de-DE" sz="3100" dirty="0" err="1"/>
              <a:t>orientation</a:t>
            </a:r>
            <a:r>
              <a:rPr lang="de-DE" sz="3100" dirty="0"/>
              <a:t> on </a:t>
            </a:r>
            <a:r>
              <a:rPr lang="de-DE" sz="3100" dirty="0" err="1"/>
              <a:t>internationally</a:t>
            </a:r>
            <a:r>
              <a:rPr lang="de-DE" sz="3100" dirty="0"/>
              <a:t> </a:t>
            </a:r>
            <a:r>
              <a:rPr lang="de-DE" sz="3100" dirty="0" err="1"/>
              <a:t>agreed</a:t>
            </a:r>
            <a:r>
              <a:rPr lang="de-DE" sz="3100" dirty="0"/>
              <a:t> </a:t>
            </a:r>
            <a:r>
              <a:rPr lang="de-DE" sz="3100" dirty="0" err="1"/>
              <a:t>quality</a:t>
            </a:r>
            <a:r>
              <a:rPr lang="de-DE" sz="3100" dirty="0"/>
              <a:t> </a:t>
            </a:r>
            <a:r>
              <a:rPr lang="de-DE" sz="3100" dirty="0" err="1"/>
              <a:t>standards</a:t>
            </a:r>
            <a:r>
              <a:rPr lang="de-DE" sz="3100" dirty="0"/>
              <a:t>. </a:t>
            </a:r>
          </a:p>
          <a:p>
            <a:pPr marL="0" indent="0">
              <a:buNone/>
            </a:pPr>
            <a:r>
              <a:rPr lang="de-DE" sz="3100" dirty="0"/>
              <a:t>All </a:t>
            </a:r>
            <a:r>
              <a:rPr lang="de-DE" sz="3100" dirty="0" err="1"/>
              <a:t>suitable</a:t>
            </a:r>
            <a:r>
              <a:rPr lang="de-DE" sz="3100" dirty="0"/>
              <a:t> </a:t>
            </a:r>
            <a:r>
              <a:rPr lang="de-DE" sz="3100" dirty="0" err="1"/>
              <a:t>documents</a:t>
            </a:r>
            <a:r>
              <a:rPr lang="de-DE" sz="3100" dirty="0"/>
              <a:t> </a:t>
            </a:r>
            <a:r>
              <a:rPr lang="de-DE" sz="3100" dirty="0" err="1"/>
              <a:t>with</a:t>
            </a:r>
            <a:r>
              <a:rPr lang="de-DE" sz="3100" dirty="0"/>
              <a:t> </a:t>
            </a:r>
            <a:r>
              <a:rPr lang="de-DE" sz="3100" dirty="0" err="1"/>
              <a:t>information</a:t>
            </a:r>
            <a:r>
              <a:rPr lang="de-DE" sz="3100" dirty="0"/>
              <a:t> on relevant </a:t>
            </a:r>
            <a:r>
              <a:rPr lang="de-DE" sz="3100" dirty="0" err="1"/>
              <a:t>standards</a:t>
            </a:r>
            <a:r>
              <a:rPr lang="de-DE" sz="3100" dirty="0"/>
              <a:t> </a:t>
            </a:r>
            <a:r>
              <a:rPr lang="de-DE" sz="3100" dirty="0" err="1"/>
              <a:t>and</a:t>
            </a:r>
            <a:r>
              <a:rPr lang="de-DE" sz="3100" dirty="0"/>
              <a:t> requirements </a:t>
            </a:r>
            <a:r>
              <a:rPr lang="de-DE" sz="3100" dirty="0" err="1"/>
              <a:t>can</a:t>
            </a:r>
            <a:r>
              <a:rPr lang="de-DE" sz="3100" dirty="0"/>
              <a:t> </a:t>
            </a:r>
            <a:r>
              <a:rPr lang="de-DE" sz="3100" dirty="0" err="1"/>
              <a:t>be</a:t>
            </a:r>
            <a:r>
              <a:rPr lang="de-DE" sz="3100" dirty="0"/>
              <a:t> </a:t>
            </a:r>
            <a:r>
              <a:rPr lang="de-DE" sz="3100" dirty="0" err="1"/>
              <a:t>found</a:t>
            </a:r>
            <a:r>
              <a:rPr lang="de-DE" sz="3100" dirty="0"/>
              <a:t> in </a:t>
            </a:r>
            <a:r>
              <a:rPr lang="de-DE" sz="3100" dirty="0" err="1"/>
              <a:t>the</a:t>
            </a:r>
            <a:r>
              <a:rPr lang="de-DE" sz="3100" dirty="0"/>
              <a:t> </a:t>
            </a:r>
            <a:r>
              <a:rPr lang="de-DE" sz="3100" dirty="0" err="1"/>
              <a:t>document</a:t>
            </a:r>
            <a:r>
              <a:rPr lang="de-DE" sz="3100" dirty="0"/>
              <a:t> </a:t>
            </a:r>
            <a:r>
              <a:rPr lang="de-DE" sz="3100" dirty="0" err="1"/>
              <a:t>collection</a:t>
            </a:r>
            <a:r>
              <a:rPr lang="de-DE" sz="3100" dirty="0"/>
              <a:t> </a:t>
            </a:r>
            <a:r>
              <a:rPr lang="de-DE" sz="3100" dirty="0" err="1"/>
              <a:t>for</a:t>
            </a:r>
            <a:r>
              <a:rPr lang="de-DE" sz="3100" dirty="0"/>
              <a:t> programme accreditation. </a:t>
            </a:r>
          </a:p>
          <a:p>
            <a:endParaRPr lang="de-DE" dirty="0"/>
          </a:p>
        </p:txBody>
      </p:sp>
      <p:sp>
        <p:nvSpPr>
          <p:cNvPr id="4" name="Datumsplatzhalter 3">
            <a:extLst>
              <a:ext uri="{FF2B5EF4-FFF2-40B4-BE49-F238E27FC236}">
                <a16:creationId xmlns:a16="http://schemas.microsoft.com/office/drawing/2014/main" xmlns="" id="{53DD0D91-703B-C84D-A100-A5E66696DB21}"/>
              </a:ext>
            </a:extLst>
          </p:cNvPr>
          <p:cNvSpPr>
            <a:spLocks noGrp="1"/>
          </p:cNvSpPr>
          <p:nvPr>
            <p:ph type="dt" sz="half" idx="10"/>
          </p:nvPr>
        </p:nvSpPr>
        <p:spPr/>
        <p:txBody>
          <a:bodyPr/>
          <a:lstStyle/>
          <a:p>
            <a:fld id="{F247FB52-0BE2-AA4E-BC7D-38E4F10E82C0}" type="datetime1">
              <a:rPr lang="de-DE" smtClean="0"/>
              <a:t>17.09.2018</a:t>
            </a:fld>
            <a:endParaRPr lang="de-DE"/>
          </a:p>
        </p:txBody>
      </p:sp>
      <p:sp>
        <p:nvSpPr>
          <p:cNvPr id="5" name="Fußzeilenplatzhalter 4">
            <a:extLst>
              <a:ext uri="{FF2B5EF4-FFF2-40B4-BE49-F238E27FC236}">
                <a16:creationId xmlns:a16="http://schemas.microsoft.com/office/drawing/2014/main" xmlns="" id="{F68182E1-99A8-614D-9838-5B75D796A21B}"/>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0E64209A-7312-4A4D-83C1-460790F5D055}"/>
              </a:ext>
            </a:extLst>
          </p:cNvPr>
          <p:cNvSpPr>
            <a:spLocks noGrp="1"/>
          </p:cNvSpPr>
          <p:nvPr>
            <p:ph type="sldNum" sz="quarter" idx="12"/>
          </p:nvPr>
        </p:nvSpPr>
        <p:spPr/>
        <p:txBody>
          <a:bodyPr/>
          <a:lstStyle/>
          <a:p>
            <a:fld id="{93BC7EB4-ADAF-3D45-8E3E-A06BACF5AB1C}" type="slidenum">
              <a:rPr lang="de-DE" smtClean="0"/>
              <a:t>3</a:t>
            </a:fld>
            <a:endParaRPr lang="de-DE"/>
          </a:p>
        </p:txBody>
      </p:sp>
      <p:pic>
        <p:nvPicPr>
          <p:cNvPr id="7" name="Picture 3" descr="page1image560">
            <a:extLst>
              <a:ext uri="{FF2B5EF4-FFF2-40B4-BE49-F238E27FC236}">
                <a16:creationId xmlns:a16="http://schemas.microsoft.com/office/drawing/2014/main" xmlns="" id="{7102FB07-1D15-1541-B9F7-85A04CE8F0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14961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CD13B13-820F-C74C-8553-24102DEA1F04}"/>
              </a:ext>
            </a:extLst>
          </p:cNvPr>
          <p:cNvSpPr>
            <a:spLocks noGrp="1"/>
          </p:cNvSpPr>
          <p:nvPr>
            <p:ph type="title"/>
          </p:nvPr>
        </p:nvSpPr>
        <p:spPr>
          <a:xfrm>
            <a:off x="838200" y="365125"/>
            <a:ext cx="10515600" cy="1894599"/>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22A56892-8BCE-C641-8EBD-35B26F4944CC}"/>
              </a:ext>
            </a:extLst>
          </p:cNvPr>
          <p:cNvSpPr>
            <a:spLocks noGrp="1"/>
          </p:cNvSpPr>
          <p:nvPr>
            <p:ph idx="1"/>
          </p:nvPr>
        </p:nvSpPr>
        <p:spPr/>
        <p:txBody>
          <a:bodyPr>
            <a:normAutofit/>
          </a:bodyPr>
          <a:lstStyle/>
          <a:p>
            <a:endParaRPr lang="de-DE" dirty="0"/>
          </a:p>
          <a:p>
            <a:endParaRPr lang="de-DE" dirty="0"/>
          </a:p>
          <a:p>
            <a:r>
              <a:rPr lang="de-DE" sz="2400" dirty="0"/>
              <a:t>3.1.3 Integration </a:t>
            </a:r>
            <a:r>
              <a:rPr lang="de-DE" sz="2400" dirty="0" err="1"/>
              <a:t>of</a:t>
            </a:r>
            <a:r>
              <a:rPr lang="de-DE" sz="2400" dirty="0"/>
              <a:t> </a:t>
            </a:r>
            <a:r>
              <a:rPr lang="de-DE" sz="2400" dirty="0" err="1"/>
              <a:t>theory</a:t>
            </a:r>
            <a:r>
              <a:rPr lang="de-DE" sz="2400" dirty="0"/>
              <a:t> </a:t>
            </a:r>
            <a:r>
              <a:rPr lang="de-DE" sz="2400" dirty="0" err="1"/>
              <a:t>and</a:t>
            </a:r>
            <a:r>
              <a:rPr lang="de-DE" sz="2400" dirty="0"/>
              <a:t> </a:t>
            </a:r>
            <a:r>
              <a:rPr lang="de-DE" sz="2400" dirty="0" err="1"/>
              <a:t>practice</a:t>
            </a:r>
            <a:r>
              <a:rPr lang="de-DE" sz="2400" dirty="0"/>
              <a:t> (</a:t>
            </a:r>
            <a:r>
              <a:rPr lang="de-DE" sz="2400" dirty="0" err="1"/>
              <a:t>Asterisk</a:t>
            </a:r>
            <a:r>
              <a:rPr lang="de-DE" sz="2400" dirty="0"/>
              <a:t> </a:t>
            </a:r>
            <a:r>
              <a:rPr lang="de-DE" sz="2400" dirty="0" err="1"/>
              <a:t>Criterion</a:t>
            </a:r>
            <a:r>
              <a:rPr lang="de-DE" sz="2400" dirty="0"/>
              <a:t>)</a:t>
            </a:r>
            <a:br>
              <a:rPr lang="de-DE" sz="2400" dirty="0"/>
            </a:br>
            <a:r>
              <a:rPr lang="de-DE" sz="2400" dirty="0"/>
              <a:t>	HEI: </a:t>
            </a:r>
            <a:r>
              <a:rPr lang="de-DE" sz="2400" dirty="0" err="1"/>
              <a:t>Please</a:t>
            </a:r>
            <a:r>
              <a:rPr lang="de-DE" sz="2400" dirty="0"/>
              <a:t> </a:t>
            </a:r>
            <a:r>
              <a:rPr lang="de-DE" sz="2400" dirty="0" err="1"/>
              <a:t>describe</a:t>
            </a:r>
            <a:r>
              <a:rPr lang="de-DE" sz="2400" dirty="0"/>
              <a:t> </a:t>
            </a:r>
            <a:r>
              <a:rPr lang="de-DE" sz="2400" dirty="0" err="1"/>
              <a:t>how</a:t>
            </a:r>
            <a:r>
              <a:rPr lang="de-DE" sz="2400" dirty="0"/>
              <a:t> </a:t>
            </a:r>
            <a:r>
              <a:rPr lang="de-DE" sz="2400" dirty="0" err="1"/>
              <a:t>theoretical</a:t>
            </a:r>
            <a:r>
              <a:rPr lang="de-DE" sz="2400" dirty="0"/>
              <a:t> </a:t>
            </a:r>
            <a:r>
              <a:rPr lang="de-DE" sz="2400" dirty="0" err="1"/>
              <a:t>and</a:t>
            </a:r>
            <a:r>
              <a:rPr lang="de-DE" sz="2400" dirty="0"/>
              <a:t> </a:t>
            </a:r>
            <a:r>
              <a:rPr lang="de-DE" sz="2400" dirty="0" err="1"/>
              <a:t>practical</a:t>
            </a:r>
            <a:r>
              <a:rPr lang="de-DE" sz="2400" dirty="0"/>
              <a:t> </a:t>
            </a:r>
            <a:r>
              <a:rPr lang="de-DE" sz="2400" dirty="0" err="1"/>
              <a:t>contents</a:t>
            </a:r>
            <a:r>
              <a:rPr lang="de-DE" sz="2400" dirty="0"/>
              <a:t> </a:t>
            </a:r>
            <a:r>
              <a:rPr lang="de-DE" sz="2400" dirty="0" err="1"/>
              <a:t>are</a:t>
            </a:r>
            <a:r>
              <a:rPr lang="de-DE" sz="2400" dirty="0"/>
              <a:t> </a:t>
            </a:r>
            <a:r>
              <a:rPr lang="de-DE" sz="2400" dirty="0" err="1"/>
              <a:t>linked</a:t>
            </a:r>
            <a:r>
              <a:rPr lang="de-DE" sz="2400" dirty="0"/>
              <a:t> in 	</a:t>
            </a:r>
            <a:r>
              <a:rPr lang="de-DE" sz="2400" dirty="0" err="1"/>
              <a:t>the</a:t>
            </a:r>
            <a:r>
              <a:rPr lang="de-DE" sz="2400" dirty="0"/>
              <a:t> programme. </a:t>
            </a:r>
          </a:p>
          <a:p>
            <a:endParaRPr lang="de-DE" sz="2400" dirty="0"/>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How</a:t>
            </a:r>
            <a:r>
              <a:rPr lang="de-DE" dirty="0"/>
              <a:t> </a:t>
            </a:r>
            <a:r>
              <a:rPr lang="de-DE" dirty="0" err="1"/>
              <a:t>are</a:t>
            </a:r>
            <a:r>
              <a:rPr lang="de-DE" dirty="0"/>
              <a:t> </a:t>
            </a:r>
            <a:r>
              <a:rPr lang="de-DE" dirty="0" err="1"/>
              <a:t>they</a:t>
            </a:r>
            <a:r>
              <a:rPr lang="de-DE" dirty="0"/>
              <a:t> </a:t>
            </a:r>
            <a:r>
              <a:rPr lang="de-DE" dirty="0" err="1"/>
              <a:t>reflected</a:t>
            </a:r>
            <a:r>
              <a:rPr lang="de-DE" dirty="0"/>
              <a:t> in </a:t>
            </a:r>
            <a:r>
              <a:rPr lang="de-DE" dirty="0" err="1"/>
              <a:t>the</a:t>
            </a:r>
            <a:r>
              <a:rPr lang="de-DE" dirty="0"/>
              <a:t> </a:t>
            </a:r>
            <a:r>
              <a:rPr lang="de-DE" dirty="0" err="1"/>
              <a:t>structure</a:t>
            </a:r>
            <a:r>
              <a:rPr lang="de-DE" dirty="0"/>
              <a:t>?</a:t>
            </a:r>
          </a:p>
          <a:p>
            <a:pPr lvl="1"/>
            <a:r>
              <a:rPr lang="de-DE" dirty="0" err="1"/>
              <a:t>How</a:t>
            </a:r>
            <a:r>
              <a:rPr lang="de-DE" dirty="0"/>
              <a:t> </a:t>
            </a:r>
            <a:r>
              <a:rPr lang="de-DE" dirty="0" err="1"/>
              <a:t>are</a:t>
            </a:r>
            <a:r>
              <a:rPr lang="de-DE" dirty="0"/>
              <a:t> </a:t>
            </a:r>
            <a:r>
              <a:rPr lang="de-DE" dirty="0" err="1"/>
              <a:t>they</a:t>
            </a:r>
            <a:r>
              <a:rPr lang="de-DE" dirty="0"/>
              <a:t> </a:t>
            </a:r>
            <a:r>
              <a:rPr lang="de-DE" dirty="0" err="1"/>
              <a:t>reflected</a:t>
            </a:r>
            <a:r>
              <a:rPr lang="de-DE" dirty="0"/>
              <a:t> in </a:t>
            </a:r>
            <a:r>
              <a:rPr lang="de-DE" dirty="0" err="1"/>
              <a:t>the</a:t>
            </a:r>
            <a:r>
              <a:rPr lang="de-DE" dirty="0"/>
              <a:t> </a:t>
            </a:r>
            <a:r>
              <a:rPr lang="de-DE" dirty="0" err="1"/>
              <a:t>intended</a:t>
            </a:r>
            <a:r>
              <a:rPr lang="de-DE" dirty="0"/>
              <a:t> learning outcomes?</a:t>
            </a:r>
          </a:p>
          <a:p>
            <a:pPr lvl="1"/>
            <a:r>
              <a:rPr lang="de-DE" dirty="0" err="1"/>
              <a:t>How</a:t>
            </a:r>
            <a:r>
              <a:rPr lang="de-DE" dirty="0"/>
              <a:t> </a:t>
            </a:r>
            <a:r>
              <a:rPr lang="de-DE" dirty="0" err="1"/>
              <a:t>are</a:t>
            </a:r>
            <a:r>
              <a:rPr lang="de-DE" dirty="0"/>
              <a:t> </a:t>
            </a:r>
            <a:r>
              <a:rPr lang="de-DE" dirty="0" err="1"/>
              <a:t>they</a:t>
            </a:r>
            <a:r>
              <a:rPr lang="de-DE" dirty="0"/>
              <a:t> </a:t>
            </a:r>
            <a:r>
              <a:rPr lang="de-DE" dirty="0" err="1"/>
              <a:t>interrelated</a:t>
            </a:r>
            <a:r>
              <a:rPr lang="de-DE" dirty="0"/>
              <a:t>?</a:t>
            </a:r>
          </a:p>
          <a:p>
            <a:endParaRPr lang="de-DE" dirty="0"/>
          </a:p>
        </p:txBody>
      </p:sp>
      <p:sp>
        <p:nvSpPr>
          <p:cNvPr id="4" name="Datumsplatzhalter 3">
            <a:extLst>
              <a:ext uri="{FF2B5EF4-FFF2-40B4-BE49-F238E27FC236}">
                <a16:creationId xmlns:a16="http://schemas.microsoft.com/office/drawing/2014/main" xmlns="" id="{B05AA2C8-A4A4-BD4C-8AC5-7DE6B5E6B7B9}"/>
              </a:ext>
            </a:extLst>
          </p:cNvPr>
          <p:cNvSpPr>
            <a:spLocks noGrp="1"/>
          </p:cNvSpPr>
          <p:nvPr>
            <p:ph type="dt" sz="half" idx="10"/>
          </p:nvPr>
        </p:nvSpPr>
        <p:spPr/>
        <p:txBody>
          <a:bodyPr/>
          <a:lstStyle/>
          <a:p>
            <a:fld id="{B04F86E0-CD1E-3A4F-8188-4F00B9927E6A}" type="datetime1">
              <a:rPr lang="de-DE" smtClean="0"/>
              <a:t>17.09.2018</a:t>
            </a:fld>
            <a:endParaRPr lang="de-DE"/>
          </a:p>
        </p:txBody>
      </p:sp>
      <p:sp>
        <p:nvSpPr>
          <p:cNvPr id="5" name="Fußzeilenplatzhalter 4">
            <a:extLst>
              <a:ext uri="{FF2B5EF4-FFF2-40B4-BE49-F238E27FC236}">
                <a16:creationId xmlns:a16="http://schemas.microsoft.com/office/drawing/2014/main" xmlns="" id="{1A3E1282-C1E4-DC49-8463-609B96A4F7F9}"/>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063CC297-A6FE-4243-87EC-5AC62F61DBC9}"/>
              </a:ext>
            </a:extLst>
          </p:cNvPr>
          <p:cNvSpPr>
            <a:spLocks noGrp="1"/>
          </p:cNvSpPr>
          <p:nvPr>
            <p:ph type="sldNum" sz="quarter" idx="12"/>
          </p:nvPr>
        </p:nvSpPr>
        <p:spPr/>
        <p:txBody>
          <a:bodyPr/>
          <a:lstStyle/>
          <a:p>
            <a:fld id="{93BC7EB4-ADAF-3D45-8E3E-A06BACF5AB1C}" type="slidenum">
              <a:rPr lang="de-DE" smtClean="0"/>
              <a:t>30</a:t>
            </a:fld>
            <a:endParaRPr lang="de-DE"/>
          </a:p>
        </p:txBody>
      </p:sp>
      <p:pic>
        <p:nvPicPr>
          <p:cNvPr id="7" name="Picture 3" descr="page1image560">
            <a:extLst>
              <a:ext uri="{FF2B5EF4-FFF2-40B4-BE49-F238E27FC236}">
                <a16:creationId xmlns:a16="http://schemas.microsoft.com/office/drawing/2014/main" xmlns="" id="{ADF00721-3C2E-5745-AB78-F8D612589A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445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80B3149-C3EA-874A-B65C-FBD601E57EEC}"/>
              </a:ext>
            </a:extLst>
          </p:cNvPr>
          <p:cNvSpPr>
            <a:spLocks noGrp="1"/>
          </p:cNvSpPr>
          <p:nvPr>
            <p:ph type="title"/>
          </p:nvPr>
        </p:nvSpPr>
        <p:spPr>
          <a:xfrm>
            <a:off x="838200" y="365125"/>
            <a:ext cx="10515600" cy="1715923"/>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A3A102C7-13AB-6F4E-8E34-71F7047C126B}"/>
              </a:ext>
            </a:extLst>
          </p:cNvPr>
          <p:cNvSpPr>
            <a:spLocks noGrp="1"/>
          </p:cNvSpPr>
          <p:nvPr>
            <p:ph idx="1"/>
          </p:nvPr>
        </p:nvSpPr>
        <p:spPr/>
        <p:txBody>
          <a:bodyPr/>
          <a:lstStyle/>
          <a:p>
            <a:pPr marL="0" indent="0">
              <a:buNone/>
            </a:pPr>
            <a:endParaRPr lang="de-DE" sz="2400" b="1" dirty="0"/>
          </a:p>
          <a:p>
            <a:pPr marL="0" indent="0">
              <a:buNone/>
            </a:pPr>
            <a:endParaRPr lang="de-DE" sz="2400" b="1" dirty="0"/>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  		</a:t>
            </a:r>
            <a:r>
              <a:rPr lang="de-DE" sz="2400" dirty="0"/>
              <a:t>	</a:t>
            </a:r>
          </a:p>
          <a:p>
            <a:pPr lvl="1"/>
            <a:r>
              <a:rPr lang="de-DE" dirty="0" err="1"/>
              <a:t>Theoretical</a:t>
            </a:r>
            <a:r>
              <a:rPr lang="de-DE" dirty="0"/>
              <a:t> </a:t>
            </a:r>
            <a:r>
              <a:rPr lang="de-DE" dirty="0" err="1"/>
              <a:t>questions</a:t>
            </a:r>
            <a:r>
              <a:rPr lang="de-DE" dirty="0"/>
              <a:t> </a:t>
            </a:r>
            <a:r>
              <a:rPr lang="de-DE" dirty="0" err="1"/>
              <a:t>are</a:t>
            </a:r>
            <a:r>
              <a:rPr lang="de-DE" dirty="0"/>
              <a:t>, </a:t>
            </a:r>
            <a:r>
              <a:rPr lang="de-DE" dirty="0" err="1"/>
              <a:t>where</a:t>
            </a:r>
            <a:r>
              <a:rPr lang="de-DE" dirty="0"/>
              <a:t> </a:t>
            </a:r>
            <a:r>
              <a:rPr lang="de-DE" dirty="0" err="1"/>
              <a:t>possible</a:t>
            </a:r>
            <a:r>
              <a:rPr lang="de-DE" dirty="0"/>
              <a:t>, </a:t>
            </a:r>
            <a:r>
              <a:rPr lang="de-DE" dirty="0" err="1"/>
              <a:t>explained</a:t>
            </a:r>
            <a:r>
              <a:rPr lang="de-DE" dirty="0"/>
              <a:t> </a:t>
            </a:r>
            <a:r>
              <a:rPr lang="de-DE" dirty="0" err="1"/>
              <a:t>by</a:t>
            </a:r>
            <a:r>
              <a:rPr lang="de-DE" dirty="0"/>
              <a:t> </a:t>
            </a:r>
            <a:r>
              <a:rPr lang="de-DE" dirty="0" err="1"/>
              <a:t>means</a:t>
            </a:r>
            <a:r>
              <a:rPr lang="de-DE" dirty="0"/>
              <a:t> </a:t>
            </a:r>
            <a:r>
              <a:rPr lang="de-DE" dirty="0" err="1"/>
              <a:t>of</a:t>
            </a:r>
            <a:r>
              <a:rPr lang="de-DE" dirty="0"/>
              <a:t> </a:t>
            </a:r>
            <a:r>
              <a:rPr lang="de-DE" dirty="0" err="1"/>
              <a:t>practical</a:t>
            </a:r>
            <a:r>
              <a:rPr lang="de-DE" dirty="0"/>
              <a:t> </a:t>
            </a:r>
            <a:r>
              <a:rPr lang="de-DE" dirty="0" err="1"/>
              <a:t>examples</a:t>
            </a:r>
            <a:r>
              <a:rPr lang="de-DE" dirty="0"/>
              <a:t>. </a:t>
            </a:r>
          </a:p>
          <a:p>
            <a:pPr marL="0" indent="0">
              <a:buNone/>
            </a:pPr>
            <a:r>
              <a:rPr lang="de-DE" sz="2400" i="1" dirty="0" err="1"/>
              <a:t>Exceeds</a:t>
            </a:r>
            <a:r>
              <a:rPr lang="de-DE" sz="2400" i="1" dirty="0"/>
              <a:t> </a:t>
            </a:r>
            <a:r>
              <a:rPr lang="de-DE" sz="2400" i="1" dirty="0" err="1"/>
              <a:t>quality</a:t>
            </a:r>
            <a:r>
              <a:rPr lang="de-DE" sz="2400" i="1" dirty="0"/>
              <a:t> requirements </a:t>
            </a:r>
          </a:p>
          <a:p>
            <a:pPr lvl="1"/>
            <a:r>
              <a:rPr lang="de-DE" dirty="0" err="1"/>
              <a:t>Theory</a:t>
            </a:r>
            <a:r>
              <a:rPr lang="de-DE" dirty="0"/>
              <a:t> </a:t>
            </a:r>
            <a:r>
              <a:rPr lang="de-DE" dirty="0" err="1"/>
              <a:t>and</a:t>
            </a:r>
            <a:r>
              <a:rPr lang="de-DE" dirty="0"/>
              <a:t> </a:t>
            </a:r>
            <a:r>
              <a:rPr lang="de-DE" dirty="0" err="1"/>
              <a:t>practice</a:t>
            </a:r>
            <a:r>
              <a:rPr lang="de-DE" dirty="0"/>
              <a:t> </a:t>
            </a:r>
            <a:r>
              <a:rPr lang="de-DE" dirty="0" err="1"/>
              <a:t>are</a:t>
            </a:r>
            <a:r>
              <a:rPr lang="de-DE" dirty="0"/>
              <a:t> </a:t>
            </a:r>
            <a:r>
              <a:rPr lang="de-DE" dirty="0" err="1"/>
              <a:t>systematically</a:t>
            </a:r>
            <a:r>
              <a:rPr lang="de-DE" dirty="0"/>
              <a:t> </a:t>
            </a:r>
            <a:r>
              <a:rPr lang="de-DE" dirty="0" err="1"/>
              <a:t>interrelated</a:t>
            </a:r>
            <a:r>
              <a:rPr lang="de-DE" dirty="0"/>
              <a:t> </a:t>
            </a:r>
            <a:r>
              <a:rPr lang="de-DE" dirty="0" err="1"/>
              <a:t>throughout</a:t>
            </a:r>
            <a:r>
              <a:rPr lang="de-DE" dirty="0"/>
              <a:t> </a:t>
            </a:r>
            <a:r>
              <a:rPr lang="de-DE" dirty="0" err="1"/>
              <a:t>the</a:t>
            </a:r>
            <a:r>
              <a:rPr lang="de-DE" dirty="0"/>
              <a:t> </a:t>
            </a:r>
            <a:r>
              <a:rPr lang="de-DE" dirty="0" err="1"/>
              <a:t>curriculum</a:t>
            </a:r>
            <a:r>
              <a:rPr lang="de-DE" dirty="0"/>
              <a:t>. </a:t>
            </a:r>
            <a:r>
              <a:rPr lang="de-DE" dirty="0" err="1"/>
              <a:t>Theoretical</a:t>
            </a:r>
            <a:r>
              <a:rPr lang="de-DE" dirty="0"/>
              <a:t> </a:t>
            </a:r>
            <a:r>
              <a:rPr lang="de-DE" dirty="0" err="1"/>
              <a:t>discourse</a:t>
            </a:r>
            <a:r>
              <a:rPr lang="de-DE" dirty="0"/>
              <a:t> </a:t>
            </a:r>
            <a:r>
              <a:rPr lang="de-DE" dirty="0" err="1"/>
              <a:t>and</a:t>
            </a:r>
            <a:r>
              <a:rPr lang="de-DE" dirty="0"/>
              <a:t> </a:t>
            </a:r>
            <a:r>
              <a:rPr lang="de-DE" dirty="0" err="1"/>
              <a:t>practical</a:t>
            </a:r>
            <a:r>
              <a:rPr lang="de-DE" dirty="0"/>
              <a:t> </a:t>
            </a:r>
            <a:r>
              <a:rPr lang="de-DE" dirty="0" err="1"/>
              <a:t>application</a:t>
            </a:r>
            <a:r>
              <a:rPr lang="de-DE" dirty="0"/>
              <a:t> </a:t>
            </a:r>
            <a:r>
              <a:rPr lang="de-DE" dirty="0" err="1"/>
              <a:t>complement</a:t>
            </a:r>
            <a:r>
              <a:rPr lang="de-DE" dirty="0"/>
              <a:t> </a:t>
            </a:r>
            <a:r>
              <a:rPr lang="de-DE" dirty="0" err="1"/>
              <a:t>each</a:t>
            </a:r>
            <a:r>
              <a:rPr lang="de-DE" dirty="0"/>
              <a:t> </a:t>
            </a:r>
            <a:r>
              <a:rPr lang="de-DE" dirty="0" err="1"/>
              <a:t>other</a:t>
            </a:r>
            <a:r>
              <a:rPr lang="de-DE" dirty="0"/>
              <a:t> in </a:t>
            </a:r>
            <a:r>
              <a:rPr lang="de-DE" dirty="0" err="1"/>
              <a:t>developing</a:t>
            </a:r>
            <a:r>
              <a:rPr lang="de-DE" dirty="0"/>
              <a:t> </a:t>
            </a:r>
            <a:r>
              <a:rPr lang="de-DE" dirty="0" err="1"/>
              <a:t>the</a:t>
            </a:r>
            <a:r>
              <a:rPr lang="de-DE" dirty="0"/>
              <a:t> </a:t>
            </a:r>
            <a:r>
              <a:rPr lang="de-DE" dirty="0" err="1"/>
              <a:t>students</a:t>
            </a:r>
            <a:r>
              <a:rPr lang="de-DE" dirty="0"/>
              <a:t>’ </a:t>
            </a:r>
            <a:r>
              <a:rPr lang="de-DE" dirty="0" err="1"/>
              <a:t>qualification</a:t>
            </a:r>
            <a:r>
              <a:rPr lang="de-DE" dirty="0"/>
              <a:t> </a:t>
            </a:r>
            <a:r>
              <a:rPr lang="de-DE" dirty="0" err="1"/>
              <a:t>profile</a:t>
            </a:r>
            <a:r>
              <a:rPr lang="de-DE" dirty="0"/>
              <a:t>. </a:t>
            </a:r>
          </a:p>
          <a:p>
            <a:endParaRPr lang="de-DE" dirty="0"/>
          </a:p>
        </p:txBody>
      </p:sp>
      <p:sp>
        <p:nvSpPr>
          <p:cNvPr id="4" name="Datumsplatzhalter 3">
            <a:extLst>
              <a:ext uri="{FF2B5EF4-FFF2-40B4-BE49-F238E27FC236}">
                <a16:creationId xmlns:a16="http://schemas.microsoft.com/office/drawing/2014/main" xmlns="" id="{FA6C1B45-2462-B94F-AA59-1E4EBD0E2572}"/>
              </a:ext>
            </a:extLst>
          </p:cNvPr>
          <p:cNvSpPr>
            <a:spLocks noGrp="1"/>
          </p:cNvSpPr>
          <p:nvPr>
            <p:ph type="dt" sz="half" idx="10"/>
          </p:nvPr>
        </p:nvSpPr>
        <p:spPr/>
        <p:txBody>
          <a:bodyPr/>
          <a:lstStyle/>
          <a:p>
            <a:fld id="{2608386F-BAE6-E143-8067-507D11F07CC8}" type="datetime1">
              <a:rPr lang="de-DE" smtClean="0"/>
              <a:t>17.09.2018</a:t>
            </a:fld>
            <a:endParaRPr lang="de-DE"/>
          </a:p>
        </p:txBody>
      </p:sp>
      <p:sp>
        <p:nvSpPr>
          <p:cNvPr id="5" name="Fußzeilenplatzhalter 4">
            <a:extLst>
              <a:ext uri="{FF2B5EF4-FFF2-40B4-BE49-F238E27FC236}">
                <a16:creationId xmlns:a16="http://schemas.microsoft.com/office/drawing/2014/main" xmlns="" id="{D98CF4FC-43A3-E149-B557-543157100E39}"/>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DA682A82-EFE5-6944-ABFF-A29A0250A801}"/>
              </a:ext>
            </a:extLst>
          </p:cNvPr>
          <p:cNvSpPr>
            <a:spLocks noGrp="1"/>
          </p:cNvSpPr>
          <p:nvPr>
            <p:ph type="sldNum" sz="quarter" idx="12"/>
          </p:nvPr>
        </p:nvSpPr>
        <p:spPr/>
        <p:txBody>
          <a:bodyPr/>
          <a:lstStyle/>
          <a:p>
            <a:fld id="{93BC7EB4-ADAF-3D45-8E3E-A06BACF5AB1C}" type="slidenum">
              <a:rPr lang="de-DE" smtClean="0"/>
              <a:t>31</a:t>
            </a:fld>
            <a:endParaRPr lang="de-DE"/>
          </a:p>
        </p:txBody>
      </p:sp>
      <p:pic>
        <p:nvPicPr>
          <p:cNvPr id="7" name="Picture 3" descr="page1image560">
            <a:extLst>
              <a:ext uri="{FF2B5EF4-FFF2-40B4-BE49-F238E27FC236}">
                <a16:creationId xmlns:a16="http://schemas.microsoft.com/office/drawing/2014/main" xmlns="" id="{24FD5CA0-CBC0-CE4B-8D81-54B104A7B7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7878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915F630-6CF3-2842-8FC4-39F718D788C1}"/>
              </a:ext>
            </a:extLst>
          </p:cNvPr>
          <p:cNvSpPr>
            <a:spLocks noGrp="1"/>
          </p:cNvSpPr>
          <p:nvPr>
            <p:ph type="title"/>
          </p:nvPr>
        </p:nvSpPr>
        <p:spPr>
          <a:xfrm>
            <a:off x="838200" y="365125"/>
            <a:ext cx="10515600" cy="1915620"/>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0D683630-5E46-D64A-91FA-FA335E8DA5E8}"/>
              </a:ext>
            </a:extLst>
          </p:cNvPr>
          <p:cNvSpPr>
            <a:spLocks noGrp="1"/>
          </p:cNvSpPr>
          <p:nvPr>
            <p:ph idx="1"/>
          </p:nvPr>
        </p:nvSpPr>
        <p:spPr>
          <a:xfrm>
            <a:off x="838200" y="2112579"/>
            <a:ext cx="10515600" cy="4064384"/>
          </a:xfrm>
        </p:spPr>
        <p:txBody>
          <a:bodyPr>
            <a:normAutofit lnSpcReduction="10000"/>
          </a:bodyPr>
          <a:lstStyle/>
          <a:p>
            <a:endParaRPr lang="de-DE" sz="2400" dirty="0"/>
          </a:p>
          <a:p>
            <a:r>
              <a:rPr lang="de-DE" sz="2400" dirty="0"/>
              <a:t>3.1.4 </a:t>
            </a:r>
            <a:r>
              <a:rPr lang="de-DE" sz="2400" dirty="0" err="1"/>
              <a:t>Interdisciplinary</a:t>
            </a:r>
            <a:r>
              <a:rPr lang="de-DE" sz="2400" dirty="0"/>
              <a:t> </a:t>
            </a:r>
            <a:r>
              <a:rPr lang="de-DE" sz="2400" dirty="0" err="1"/>
              <a:t>thinking</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how</a:t>
            </a:r>
            <a:r>
              <a:rPr lang="de-DE" sz="2400" dirty="0"/>
              <a:t> </a:t>
            </a:r>
            <a:r>
              <a:rPr lang="de-DE" sz="2400" dirty="0" err="1"/>
              <a:t>the</a:t>
            </a:r>
            <a:r>
              <a:rPr lang="de-DE" sz="2400" dirty="0"/>
              <a:t> </a:t>
            </a:r>
            <a:r>
              <a:rPr lang="de-DE" sz="2400" dirty="0" err="1"/>
              <a:t>students</a:t>
            </a:r>
            <a:r>
              <a:rPr lang="de-DE" sz="2400" dirty="0"/>
              <a:t> </a:t>
            </a:r>
            <a:r>
              <a:rPr lang="de-DE" sz="2400" dirty="0" err="1"/>
              <a:t>are</a:t>
            </a:r>
            <a:r>
              <a:rPr lang="de-DE" sz="2400" dirty="0"/>
              <a:t> </a:t>
            </a:r>
            <a:r>
              <a:rPr lang="de-DE" sz="2400" dirty="0" err="1"/>
              <a:t>qualified</a:t>
            </a:r>
            <a:r>
              <a:rPr lang="de-DE" sz="2400" dirty="0"/>
              <a:t> </a:t>
            </a:r>
            <a:r>
              <a:rPr lang="de-DE" sz="2400" dirty="0" err="1"/>
              <a:t>for</a:t>
            </a:r>
            <a:r>
              <a:rPr lang="de-DE" sz="2400" dirty="0"/>
              <a:t> </a:t>
            </a:r>
            <a:r>
              <a:rPr lang="de-DE" sz="2400" dirty="0" err="1"/>
              <a:t>interdisciplinary</a:t>
            </a:r>
            <a:r>
              <a:rPr lang="de-DE" sz="2400" dirty="0"/>
              <a:t> 	</a:t>
            </a:r>
            <a:r>
              <a:rPr lang="de-DE" sz="2400" dirty="0" err="1"/>
              <a:t>thinking</a:t>
            </a:r>
            <a:r>
              <a:rPr lang="de-DE" sz="2400" dirty="0"/>
              <a:t>. </a:t>
            </a:r>
            <a:r>
              <a:rPr lang="de-DE" sz="2400" dirty="0" err="1"/>
              <a:t>Please</a:t>
            </a:r>
            <a:r>
              <a:rPr lang="de-DE" sz="2400" dirty="0"/>
              <a:t>, </a:t>
            </a:r>
            <a:r>
              <a:rPr lang="de-DE" sz="2400" dirty="0" err="1"/>
              <a:t>give</a:t>
            </a:r>
            <a:r>
              <a:rPr lang="de-DE" sz="2400" dirty="0"/>
              <a:t> </a:t>
            </a:r>
            <a:r>
              <a:rPr lang="de-DE" sz="2400" dirty="0" err="1"/>
              <a:t>specific</a:t>
            </a:r>
            <a:r>
              <a:rPr lang="de-DE" sz="2400" dirty="0"/>
              <a:t> </a:t>
            </a:r>
            <a:r>
              <a:rPr lang="de-DE" sz="2400" dirty="0" err="1"/>
              <a:t>examples</a:t>
            </a:r>
            <a:r>
              <a:rPr lang="de-DE" sz="2400" dirty="0"/>
              <a:t>. </a:t>
            </a:r>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err="1"/>
              <a:t>There</a:t>
            </a:r>
            <a:r>
              <a:rPr lang="de-DE" sz="2400" dirty="0"/>
              <a:t> </a:t>
            </a:r>
            <a:r>
              <a:rPr lang="de-DE" sz="2400" dirty="0" err="1"/>
              <a:t>is</a:t>
            </a:r>
            <a:r>
              <a:rPr lang="de-DE" sz="2400" dirty="0"/>
              <a:t> </a:t>
            </a:r>
            <a:r>
              <a:rPr lang="de-DE" sz="2400" dirty="0" err="1"/>
              <a:t>evidence</a:t>
            </a:r>
            <a:r>
              <a:rPr lang="de-DE" sz="2400" dirty="0"/>
              <a:t> </a:t>
            </a:r>
            <a:r>
              <a:rPr lang="de-DE" sz="2400" dirty="0" err="1"/>
              <a:t>that</a:t>
            </a:r>
            <a:r>
              <a:rPr lang="de-DE" sz="2400" dirty="0"/>
              <a:t> </a:t>
            </a:r>
            <a:r>
              <a:rPr lang="de-DE" sz="2400" dirty="0" err="1"/>
              <a:t>the</a:t>
            </a:r>
            <a:r>
              <a:rPr lang="de-DE" sz="2400" dirty="0"/>
              <a:t> programme </a:t>
            </a:r>
            <a:r>
              <a:rPr lang="de-DE" sz="2400" dirty="0" err="1"/>
              <a:t>qualifies</a:t>
            </a:r>
            <a:r>
              <a:rPr lang="de-DE" sz="2400" dirty="0"/>
              <a:t> </a:t>
            </a:r>
            <a:r>
              <a:rPr lang="de-DE" sz="2400" dirty="0" err="1"/>
              <a:t>for</a:t>
            </a:r>
            <a:r>
              <a:rPr lang="de-DE" sz="2400" dirty="0"/>
              <a:t> </a:t>
            </a:r>
            <a:r>
              <a:rPr lang="de-DE" sz="2400" dirty="0" err="1"/>
              <a:t>interdisciplinary</a:t>
            </a:r>
            <a:r>
              <a:rPr lang="de-DE" sz="2400" dirty="0"/>
              <a:t> </a:t>
            </a:r>
            <a:r>
              <a:rPr lang="de-DE" sz="2400" dirty="0" err="1"/>
              <a:t>thinking</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a:t>The </a:t>
            </a:r>
            <a:r>
              <a:rPr lang="de-DE" sz="2400" dirty="0" err="1"/>
              <a:t>study</a:t>
            </a:r>
            <a:r>
              <a:rPr lang="de-DE" sz="2400" dirty="0"/>
              <a:t> programme </a:t>
            </a:r>
            <a:r>
              <a:rPr lang="de-DE" sz="2400" dirty="0" err="1"/>
              <a:t>puts</a:t>
            </a:r>
            <a:r>
              <a:rPr lang="de-DE" sz="2400" dirty="0"/>
              <a:t> an </a:t>
            </a:r>
            <a:r>
              <a:rPr lang="de-DE" sz="2400" dirty="0" err="1"/>
              <a:t>emphasis</a:t>
            </a:r>
            <a:r>
              <a:rPr lang="de-DE" sz="2400" dirty="0"/>
              <a:t> on </a:t>
            </a:r>
            <a:r>
              <a:rPr lang="de-DE" sz="2400" dirty="0" err="1"/>
              <a:t>preparing</a:t>
            </a:r>
            <a:r>
              <a:rPr lang="de-DE" sz="2400" dirty="0"/>
              <a:t> </a:t>
            </a:r>
            <a:r>
              <a:rPr lang="de-DE" sz="2400" dirty="0" err="1"/>
              <a:t>the</a:t>
            </a:r>
            <a:r>
              <a:rPr lang="de-DE" sz="2400" dirty="0"/>
              <a:t> </a:t>
            </a:r>
            <a:r>
              <a:rPr lang="de-DE" sz="2400" dirty="0" err="1"/>
              <a:t>students</a:t>
            </a:r>
            <a:r>
              <a:rPr lang="de-DE" sz="2400" dirty="0"/>
              <a:t> </a:t>
            </a:r>
            <a:r>
              <a:rPr lang="de-DE" sz="2400" dirty="0" err="1"/>
              <a:t>for</a:t>
            </a:r>
            <a:r>
              <a:rPr lang="de-DE" sz="2400" dirty="0"/>
              <a:t> an </a:t>
            </a:r>
            <a:r>
              <a:rPr lang="de-DE" sz="2400" dirty="0" err="1"/>
              <a:t>occupation</a:t>
            </a:r>
            <a:r>
              <a:rPr lang="de-DE" sz="2400" dirty="0"/>
              <a:t> </a:t>
            </a:r>
            <a:r>
              <a:rPr lang="de-DE" sz="2400" dirty="0" err="1"/>
              <a:t>requiring</a:t>
            </a:r>
            <a:r>
              <a:rPr lang="de-DE" sz="2400" dirty="0"/>
              <a:t> trans- </a:t>
            </a:r>
            <a:r>
              <a:rPr lang="de-DE" sz="2400" dirty="0" err="1"/>
              <a:t>or</a:t>
            </a:r>
            <a:r>
              <a:rPr lang="de-DE" sz="2400" dirty="0"/>
              <a:t> </a:t>
            </a:r>
            <a:r>
              <a:rPr lang="de-DE" sz="2400" dirty="0" err="1"/>
              <a:t>interdisciplinary</a:t>
            </a:r>
            <a:r>
              <a:rPr lang="de-DE" sz="2400" dirty="0"/>
              <a:t> </a:t>
            </a:r>
            <a:r>
              <a:rPr lang="de-DE" sz="2400" dirty="0" err="1"/>
              <a:t>knowledge</a:t>
            </a:r>
            <a:r>
              <a:rPr lang="de-DE" sz="2400" dirty="0"/>
              <a:t>. </a:t>
            </a:r>
          </a:p>
          <a:p>
            <a:pPr marL="0" indent="0">
              <a:buNone/>
            </a:pPr>
            <a:endParaRPr lang="de-DE" dirty="0"/>
          </a:p>
          <a:p>
            <a:endParaRPr lang="de-DE" dirty="0"/>
          </a:p>
        </p:txBody>
      </p:sp>
      <p:sp>
        <p:nvSpPr>
          <p:cNvPr id="4" name="Datumsplatzhalter 3">
            <a:extLst>
              <a:ext uri="{FF2B5EF4-FFF2-40B4-BE49-F238E27FC236}">
                <a16:creationId xmlns:a16="http://schemas.microsoft.com/office/drawing/2014/main" xmlns="" id="{A3EC5A9D-01B7-4D42-873A-6A84A1BEC710}"/>
              </a:ext>
            </a:extLst>
          </p:cNvPr>
          <p:cNvSpPr>
            <a:spLocks noGrp="1"/>
          </p:cNvSpPr>
          <p:nvPr>
            <p:ph type="dt" sz="half" idx="10"/>
          </p:nvPr>
        </p:nvSpPr>
        <p:spPr/>
        <p:txBody>
          <a:bodyPr/>
          <a:lstStyle/>
          <a:p>
            <a:fld id="{42B200E2-7986-C24A-9531-DE3B3DF17B9A}" type="datetime1">
              <a:rPr lang="de-DE" smtClean="0"/>
              <a:t>17.09.2018</a:t>
            </a:fld>
            <a:endParaRPr lang="de-DE"/>
          </a:p>
        </p:txBody>
      </p:sp>
      <p:sp>
        <p:nvSpPr>
          <p:cNvPr id="5" name="Fußzeilenplatzhalter 4">
            <a:extLst>
              <a:ext uri="{FF2B5EF4-FFF2-40B4-BE49-F238E27FC236}">
                <a16:creationId xmlns:a16="http://schemas.microsoft.com/office/drawing/2014/main" xmlns="" id="{6994833D-0253-2D44-9E02-F1BEEAD6EC94}"/>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A3EE0A5C-A223-FE4B-961D-4703E66DB51E}"/>
              </a:ext>
            </a:extLst>
          </p:cNvPr>
          <p:cNvSpPr>
            <a:spLocks noGrp="1"/>
          </p:cNvSpPr>
          <p:nvPr>
            <p:ph type="sldNum" sz="quarter" idx="12"/>
          </p:nvPr>
        </p:nvSpPr>
        <p:spPr/>
        <p:txBody>
          <a:bodyPr/>
          <a:lstStyle/>
          <a:p>
            <a:fld id="{93BC7EB4-ADAF-3D45-8E3E-A06BACF5AB1C}" type="slidenum">
              <a:rPr lang="de-DE" smtClean="0"/>
              <a:t>32</a:t>
            </a:fld>
            <a:endParaRPr lang="de-DE"/>
          </a:p>
        </p:txBody>
      </p:sp>
      <p:pic>
        <p:nvPicPr>
          <p:cNvPr id="7" name="Picture 3" descr="page1image560">
            <a:extLst>
              <a:ext uri="{FF2B5EF4-FFF2-40B4-BE49-F238E27FC236}">
                <a16:creationId xmlns:a16="http://schemas.microsoft.com/office/drawing/2014/main" xmlns="" id="{4EE57645-5780-9747-B57C-8B441F444E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678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B96064C-9DB3-484D-AE4B-6130D693A3BE}"/>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(This </a:t>
            </a:r>
            <a:r>
              <a:rPr lang="de-DE" sz="2800" dirty="0" err="1"/>
              <a:t>chapter</a:t>
            </a:r>
            <a:r>
              <a:rPr lang="de-DE" sz="2800" dirty="0"/>
              <a:t/>
            </a:r>
            <a:br>
              <a:rPr lang="de-DE" sz="2800" dirty="0"/>
            </a:b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br>
              <a:rPr lang="de-DE" sz="2800" dirty="0"/>
            </a:b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258930A4-9BFD-504A-B7E1-ED5B8C212B50}"/>
              </a:ext>
            </a:extLst>
          </p:cNvPr>
          <p:cNvSpPr>
            <a:spLocks noGrp="1"/>
          </p:cNvSpPr>
          <p:nvPr>
            <p:ph idx="1"/>
          </p:nvPr>
        </p:nvSpPr>
        <p:spPr/>
        <p:txBody>
          <a:bodyPr>
            <a:normAutofit/>
          </a:bodyPr>
          <a:lstStyle/>
          <a:p>
            <a:r>
              <a:rPr lang="de-DE" sz="2400" dirty="0"/>
              <a:t>3.1.5 </a:t>
            </a:r>
            <a:r>
              <a:rPr lang="de-DE" sz="2400" dirty="0" err="1"/>
              <a:t>Ethical</a:t>
            </a:r>
            <a:r>
              <a:rPr lang="de-DE" sz="2400" dirty="0"/>
              <a:t> </a:t>
            </a:r>
            <a:r>
              <a:rPr lang="de-DE" sz="2400" dirty="0" err="1"/>
              <a:t>aspects</a:t>
            </a:r>
            <a:r>
              <a:rPr lang="de-DE" sz="2400" dirty="0"/>
              <a:t/>
            </a:r>
            <a:br>
              <a:rPr lang="de-DE" sz="2400" dirty="0"/>
            </a:br>
            <a:r>
              <a:rPr lang="de-DE" sz="2400" dirty="0"/>
              <a:t>	HEI: </a:t>
            </a:r>
            <a:r>
              <a:rPr lang="de-DE" sz="2400" dirty="0" err="1"/>
              <a:t>Please</a:t>
            </a:r>
            <a:r>
              <a:rPr lang="de-DE" sz="2400" dirty="0"/>
              <a:t>, </a:t>
            </a:r>
            <a:r>
              <a:rPr lang="de-DE" sz="2400" dirty="0" err="1"/>
              <a:t>describe</a:t>
            </a:r>
            <a:r>
              <a:rPr lang="de-DE" sz="2400" dirty="0"/>
              <a:t> </a:t>
            </a:r>
            <a:r>
              <a:rPr lang="de-DE" sz="2400" dirty="0" err="1"/>
              <a:t>how</a:t>
            </a:r>
            <a:r>
              <a:rPr lang="de-DE" sz="2400" dirty="0"/>
              <a:t> </a:t>
            </a:r>
            <a:r>
              <a:rPr lang="de-DE" sz="2400" dirty="0" err="1"/>
              <a:t>ethical</a:t>
            </a:r>
            <a:r>
              <a:rPr lang="de-DE" sz="2400" dirty="0"/>
              <a:t> </a:t>
            </a:r>
            <a:r>
              <a:rPr lang="de-DE" sz="2400" dirty="0" err="1"/>
              <a:t>aspects</a:t>
            </a:r>
            <a:r>
              <a:rPr lang="de-DE" sz="2400" dirty="0"/>
              <a:t> </a:t>
            </a:r>
            <a:r>
              <a:rPr lang="de-DE" sz="2400" dirty="0" err="1"/>
              <a:t>are</a:t>
            </a:r>
            <a:r>
              <a:rPr lang="de-DE" sz="2400" dirty="0"/>
              <a:t> </a:t>
            </a:r>
            <a:r>
              <a:rPr lang="de-DE" sz="2400" dirty="0" err="1"/>
              <a:t>communicated</a:t>
            </a:r>
            <a:r>
              <a:rPr lang="de-DE" sz="2400" dirty="0"/>
              <a:t> in </a:t>
            </a:r>
            <a:r>
              <a:rPr lang="de-DE" sz="2400" dirty="0" err="1"/>
              <a:t>the</a:t>
            </a:r>
            <a:r>
              <a:rPr lang="de-DE" sz="2400" dirty="0"/>
              <a:t> </a:t>
            </a:r>
            <a:r>
              <a:rPr lang="de-DE" sz="2400" dirty="0" err="1"/>
              <a:t>study</a:t>
            </a:r>
            <a:r>
              <a:rPr lang="de-DE" sz="2400" dirty="0"/>
              <a:t> 	programme.</a:t>
            </a:r>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err="1"/>
              <a:t>Ethical</a:t>
            </a:r>
            <a:r>
              <a:rPr lang="de-DE" sz="2400" dirty="0"/>
              <a:t> </a:t>
            </a:r>
            <a:r>
              <a:rPr lang="de-DE" sz="2400" dirty="0" err="1"/>
              <a:t>implications</a:t>
            </a:r>
            <a:r>
              <a:rPr lang="de-DE" sz="2400" dirty="0"/>
              <a:t> (</a:t>
            </a:r>
            <a:r>
              <a:rPr lang="de-DE" sz="2400" dirty="0" err="1"/>
              <a:t>for</a:t>
            </a:r>
            <a:r>
              <a:rPr lang="de-DE" sz="2400" dirty="0"/>
              <a:t> </a:t>
            </a:r>
            <a:r>
              <a:rPr lang="de-DE" sz="2400" dirty="0" err="1"/>
              <a:t>example</a:t>
            </a:r>
            <a:r>
              <a:rPr lang="de-DE" sz="2400" dirty="0"/>
              <a:t> </a:t>
            </a:r>
            <a:r>
              <a:rPr lang="de-DE" sz="2400" dirty="0" err="1"/>
              <a:t>those</a:t>
            </a:r>
            <a:r>
              <a:rPr lang="de-DE" sz="2400" dirty="0"/>
              <a:t> </a:t>
            </a:r>
            <a:r>
              <a:rPr lang="de-DE" sz="2400" dirty="0" err="1"/>
              <a:t>of</a:t>
            </a:r>
            <a:r>
              <a:rPr lang="de-DE" sz="2400" dirty="0"/>
              <a:t> </a:t>
            </a:r>
            <a:r>
              <a:rPr lang="de-DE" sz="2400" dirty="0" err="1"/>
              <a:t>economical</a:t>
            </a:r>
            <a:r>
              <a:rPr lang="de-DE" sz="2400" dirty="0"/>
              <a:t> </a:t>
            </a:r>
            <a:r>
              <a:rPr lang="de-DE" sz="2400" dirty="0" err="1"/>
              <a:t>or</a:t>
            </a:r>
            <a:r>
              <a:rPr lang="de-DE" sz="2400" dirty="0"/>
              <a:t> </a:t>
            </a:r>
            <a:r>
              <a:rPr lang="de-DE" sz="2400" dirty="0" err="1"/>
              <a:t>juridical</a:t>
            </a:r>
            <a:r>
              <a:rPr lang="de-DE" sz="2400" dirty="0"/>
              <a:t> </a:t>
            </a:r>
            <a:r>
              <a:rPr lang="de-DE" sz="2400" dirty="0" err="1"/>
              <a:t>ways</a:t>
            </a:r>
            <a:r>
              <a:rPr lang="de-DE" sz="2400" dirty="0"/>
              <a:t> </a:t>
            </a:r>
            <a:r>
              <a:rPr lang="de-DE" sz="2400" dirty="0" err="1"/>
              <a:t>of</a:t>
            </a:r>
            <a:r>
              <a:rPr lang="de-DE" sz="2400" dirty="0"/>
              <a:t> </a:t>
            </a:r>
            <a:r>
              <a:rPr lang="de-DE" sz="2400" dirty="0" err="1"/>
              <a:t>thinking</a:t>
            </a:r>
            <a:r>
              <a:rPr lang="de-DE" sz="2400" dirty="0"/>
              <a:t> </a:t>
            </a:r>
            <a:r>
              <a:rPr lang="de-DE" sz="2400" dirty="0" err="1"/>
              <a:t>and</a:t>
            </a:r>
            <a:r>
              <a:rPr lang="de-DE" sz="2400" dirty="0"/>
              <a:t> </a:t>
            </a:r>
            <a:r>
              <a:rPr lang="de-DE" sz="2400" dirty="0" err="1"/>
              <a:t>acting</a:t>
            </a:r>
            <a:r>
              <a:rPr lang="de-DE" sz="2400" dirty="0"/>
              <a:t>) </a:t>
            </a:r>
            <a:r>
              <a:rPr lang="de-DE" sz="2400" dirty="0" err="1"/>
              <a:t>are</a:t>
            </a:r>
            <a:r>
              <a:rPr lang="de-DE" sz="2400" dirty="0"/>
              <a:t> </a:t>
            </a:r>
            <a:r>
              <a:rPr lang="de-DE" sz="2400" dirty="0" err="1"/>
              <a:t>appropriately</a:t>
            </a:r>
            <a:r>
              <a:rPr lang="de-DE" sz="2400" dirty="0"/>
              <a:t> </a:t>
            </a:r>
            <a:r>
              <a:rPr lang="de-DE" sz="2400" dirty="0" err="1"/>
              <a:t>communicated</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a:t>The </a:t>
            </a:r>
            <a:r>
              <a:rPr lang="de-DE" sz="2400" dirty="0" err="1"/>
              <a:t>identification</a:t>
            </a:r>
            <a:r>
              <a:rPr lang="de-DE" sz="2400" dirty="0"/>
              <a:t> </a:t>
            </a:r>
            <a:r>
              <a:rPr lang="de-DE" sz="2400" dirty="0" err="1"/>
              <a:t>and</a:t>
            </a:r>
            <a:r>
              <a:rPr lang="de-DE" sz="2400" dirty="0"/>
              <a:t> </a:t>
            </a:r>
            <a:r>
              <a:rPr lang="de-DE" sz="2400" dirty="0" err="1"/>
              <a:t>reflection</a:t>
            </a:r>
            <a:r>
              <a:rPr lang="de-DE" sz="2400" dirty="0"/>
              <a:t> </a:t>
            </a:r>
            <a:r>
              <a:rPr lang="de-DE" sz="2400" dirty="0" err="1"/>
              <a:t>of</a:t>
            </a:r>
            <a:r>
              <a:rPr lang="de-DE" sz="2400" dirty="0"/>
              <a:t> </a:t>
            </a:r>
            <a:r>
              <a:rPr lang="de-DE" sz="2400" dirty="0" err="1"/>
              <a:t>ethical</a:t>
            </a:r>
            <a:r>
              <a:rPr lang="de-DE" sz="2400" dirty="0"/>
              <a:t> </a:t>
            </a:r>
            <a:r>
              <a:rPr lang="de-DE" sz="2400" dirty="0" err="1"/>
              <a:t>aspects</a:t>
            </a:r>
            <a:r>
              <a:rPr lang="de-DE" sz="2400" dirty="0"/>
              <a:t> </a:t>
            </a:r>
            <a:r>
              <a:rPr lang="de-DE" sz="2400" dirty="0" err="1"/>
              <a:t>are</a:t>
            </a:r>
            <a:r>
              <a:rPr lang="de-DE" sz="2400" dirty="0"/>
              <a:t> </a:t>
            </a:r>
            <a:r>
              <a:rPr lang="de-DE" sz="2400" dirty="0" err="1"/>
              <a:t>strongly</a:t>
            </a:r>
            <a:r>
              <a:rPr lang="de-DE" sz="2400" dirty="0"/>
              <a:t> </a:t>
            </a:r>
            <a:r>
              <a:rPr lang="de-DE" sz="2400" dirty="0" err="1"/>
              <a:t>promoted</a:t>
            </a:r>
            <a:r>
              <a:rPr lang="de-DE" sz="2400" dirty="0"/>
              <a:t> </a:t>
            </a:r>
            <a:r>
              <a:rPr lang="de-DE" sz="2400" dirty="0" err="1"/>
              <a:t>and</a:t>
            </a:r>
            <a:r>
              <a:rPr lang="de-DE" sz="2400" dirty="0"/>
              <a:t> </a:t>
            </a:r>
            <a:r>
              <a:rPr lang="de-DE" sz="2400" dirty="0" err="1"/>
              <a:t>considered</a:t>
            </a:r>
            <a:r>
              <a:rPr lang="de-DE" sz="2400" dirty="0"/>
              <a:t> key </a:t>
            </a:r>
            <a:r>
              <a:rPr lang="de-DE" sz="2400" dirty="0" err="1"/>
              <a:t>competences</a:t>
            </a:r>
            <a:r>
              <a:rPr lang="de-DE" sz="2400" dirty="0"/>
              <a:t> </a:t>
            </a:r>
            <a:r>
              <a:rPr lang="de-DE" sz="2400" dirty="0" err="1"/>
              <a:t>and</a:t>
            </a:r>
            <a:r>
              <a:rPr lang="de-DE" sz="2400" dirty="0"/>
              <a:t> an integral </a:t>
            </a:r>
            <a:r>
              <a:rPr lang="de-DE" sz="2400" dirty="0" err="1"/>
              <a:t>part</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programme’s </a:t>
            </a:r>
            <a:r>
              <a:rPr lang="de-DE" sz="2400" dirty="0" err="1"/>
              <a:t>qualification</a:t>
            </a:r>
            <a:r>
              <a:rPr lang="de-DE" sz="2400" dirty="0"/>
              <a:t> </a:t>
            </a:r>
            <a:r>
              <a:rPr lang="de-DE" sz="2400" dirty="0" err="1"/>
              <a:t>objectives</a:t>
            </a:r>
            <a:r>
              <a:rPr lang="de-DE" sz="2400" dirty="0"/>
              <a:t>. </a:t>
            </a:r>
          </a:p>
          <a:p>
            <a:endParaRPr lang="de-DE" dirty="0"/>
          </a:p>
          <a:p>
            <a:endParaRPr lang="de-DE" dirty="0"/>
          </a:p>
        </p:txBody>
      </p:sp>
      <p:sp>
        <p:nvSpPr>
          <p:cNvPr id="4" name="Datumsplatzhalter 3">
            <a:extLst>
              <a:ext uri="{FF2B5EF4-FFF2-40B4-BE49-F238E27FC236}">
                <a16:creationId xmlns:a16="http://schemas.microsoft.com/office/drawing/2014/main" xmlns="" id="{81811ADB-2012-A943-82A1-61F7998F81D2}"/>
              </a:ext>
            </a:extLst>
          </p:cNvPr>
          <p:cNvSpPr>
            <a:spLocks noGrp="1"/>
          </p:cNvSpPr>
          <p:nvPr>
            <p:ph type="dt" sz="half" idx="10"/>
          </p:nvPr>
        </p:nvSpPr>
        <p:spPr/>
        <p:txBody>
          <a:bodyPr/>
          <a:lstStyle/>
          <a:p>
            <a:fld id="{768EF231-83B1-D24A-BD45-D37214B7EBCA}" type="datetime1">
              <a:rPr lang="de-DE" smtClean="0"/>
              <a:t>17.09.2018</a:t>
            </a:fld>
            <a:endParaRPr lang="de-DE"/>
          </a:p>
        </p:txBody>
      </p:sp>
      <p:sp>
        <p:nvSpPr>
          <p:cNvPr id="5" name="Fußzeilenplatzhalter 4">
            <a:extLst>
              <a:ext uri="{FF2B5EF4-FFF2-40B4-BE49-F238E27FC236}">
                <a16:creationId xmlns:a16="http://schemas.microsoft.com/office/drawing/2014/main" xmlns="" id="{4882BC6C-1B29-0443-8B24-15D933D5AA28}"/>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8415BFD6-4347-C14B-8BAA-92E30014E08F}"/>
              </a:ext>
            </a:extLst>
          </p:cNvPr>
          <p:cNvSpPr>
            <a:spLocks noGrp="1"/>
          </p:cNvSpPr>
          <p:nvPr>
            <p:ph type="sldNum" sz="quarter" idx="12"/>
          </p:nvPr>
        </p:nvSpPr>
        <p:spPr/>
        <p:txBody>
          <a:bodyPr/>
          <a:lstStyle/>
          <a:p>
            <a:fld id="{93BC7EB4-ADAF-3D45-8E3E-A06BACF5AB1C}" type="slidenum">
              <a:rPr lang="de-DE" smtClean="0"/>
              <a:t>33</a:t>
            </a:fld>
            <a:endParaRPr lang="de-DE"/>
          </a:p>
        </p:txBody>
      </p:sp>
      <p:pic>
        <p:nvPicPr>
          <p:cNvPr id="7" name="Picture 3" descr="page1image560">
            <a:extLst>
              <a:ext uri="{FF2B5EF4-FFF2-40B4-BE49-F238E27FC236}">
                <a16:creationId xmlns:a16="http://schemas.microsoft.com/office/drawing/2014/main" xmlns="" id="{7FCB6F2B-FFD6-A344-994E-D0F85AF239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2197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0F8F242-2537-2047-BA31-DBA815FF600D}"/>
              </a:ext>
            </a:extLst>
          </p:cNvPr>
          <p:cNvSpPr>
            <a:spLocks noGrp="1"/>
          </p:cNvSpPr>
          <p:nvPr>
            <p:ph type="title"/>
          </p:nvPr>
        </p:nvSpPr>
        <p:spPr>
          <a:xfrm>
            <a:off x="838200" y="365125"/>
            <a:ext cx="10515600" cy="186306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410D97E3-7003-FE41-911E-9A3539ABF449}"/>
              </a:ext>
            </a:extLst>
          </p:cNvPr>
          <p:cNvSpPr>
            <a:spLocks noGrp="1"/>
          </p:cNvSpPr>
          <p:nvPr>
            <p:ph idx="1"/>
          </p:nvPr>
        </p:nvSpPr>
        <p:spPr/>
        <p:txBody>
          <a:bodyPr/>
          <a:lstStyle/>
          <a:p>
            <a:endParaRPr lang="de-DE" sz="2400" dirty="0"/>
          </a:p>
          <a:p>
            <a:r>
              <a:rPr lang="de-DE" sz="2400" dirty="0"/>
              <a:t>3.1.6 </a:t>
            </a:r>
            <a:r>
              <a:rPr lang="de-DE" sz="2400" dirty="0" err="1"/>
              <a:t>Methods</a:t>
            </a:r>
            <a:r>
              <a:rPr lang="de-DE" sz="2400" dirty="0"/>
              <a:t> </a:t>
            </a:r>
            <a:r>
              <a:rPr lang="de-DE" sz="2400" dirty="0" err="1"/>
              <a:t>and</a:t>
            </a:r>
            <a:r>
              <a:rPr lang="de-DE" sz="2400" dirty="0"/>
              <a:t> </a:t>
            </a:r>
            <a:r>
              <a:rPr lang="de-DE" sz="2400" dirty="0" err="1"/>
              <a:t>scientific</a:t>
            </a:r>
            <a:r>
              <a:rPr lang="de-DE" sz="2400" dirty="0"/>
              <a:t> </a:t>
            </a:r>
            <a:r>
              <a:rPr lang="de-DE" sz="2400" dirty="0" err="1"/>
              <a:t>practice</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the</a:t>
            </a:r>
            <a:r>
              <a:rPr lang="de-DE" sz="2400" dirty="0"/>
              <a:t> </a:t>
            </a:r>
            <a:r>
              <a:rPr lang="de-DE" sz="2400" dirty="0" err="1"/>
              <a:t>way</a:t>
            </a:r>
            <a:r>
              <a:rPr lang="de-DE" sz="2400" dirty="0"/>
              <a:t> in </a:t>
            </a:r>
            <a:r>
              <a:rPr lang="de-DE" sz="2400" dirty="0" err="1"/>
              <a:t>which</a:t>
            </a:r>
            <a:r>
              <a:rPr lang="de-DE" sz="2400" dirty="0"/>
              <a:t> </a:t>
            </a:r>
            <a:r>
              <a:rPr lang="de-DE" sz="2400" dirty="0" err="1"/>
              <a:t>the</a:t>
            </a:r>
            <a:r>
              <a:rPr lang="de-DE" sz="2400" dirty="0"/>
              <a:t> </a:t>
            </a:r>
            <a:r>
              <a:rPr lang="de-DE" sz="2400" dirty="0" err="1"/>
              <a:t>study</a:t>
            </a:r>
            <a:r>
              <a:rPr lang="de-DE" sz="2400" dirty="0"/>
              <a:t> programme </a:t>
            </a:r>
            <a:r>
              <a:rPr lang="de-DE" sz="2400" dirty="0" err="1"/>
              <a:t>ensures</a:t>
            </a:r>
            <a:r>
              <a:rPr lang="de-DE" sz="2400" dirty="0"/>
              <a:t> </a:t>
            </a:r>
            <a:r>
              <a:rPr lang="de-DE" sz="2400" dirty="0" err="1"/>
              <a:t>the</a:t>
            </a:r>
            <a:r>
              <a:rPr lang="de-DE" sz="2400" dirty="0"/>
              <a:t> 	</a:t>
            </a:r>
            <a:r>
              <a:rPr lang="de-DE" sz="2400" dirty="0" err="1"/>
              <a:t>acquisition</a:t>
            </a:r>
            <a:r>
              <a:rPr lang="de-DE" sz="2400" dirty="0"/>
              <a:t> </a:t>
            </a:r>
            <a:r>
              <a:rPr lang="de-DE" sz="2400" dirty="0" err="1"/>
              <a:t>of</a:t>
            </a:r>
            <a:r>
              <a:rPr lang="de-DE" sz="2400" dirty="0"/>
              <a:t> </a:t>
            </a:r>
            <a:r>
              <a:rPr lang="de-DE" sz="2400" dirty="0" err="1"/>
              <a:t>methodological</a:t>
            </a:r>
            <a:r>
              <a:rPr lang="de-DE" sz="2400" dirty="0"/>
              <a:t> </a:t>
            </a:r>
            <a:r>
              <a:rPr lang="de-DE" sz="2400" dirty="0" err="1"/>
              <a:t>competences</a:t>
            </a:r>
            <a:r>
              <a:rPr lang="de-DE" sz="2400" dirty="0"/>
              <a:t> </a:t>
            </a:r>
            <a:r>
              <a:rPr lang="de-DE" sz="2400" dirty="0" err="1"/>
              <a:t>and</a:t>
            </a:r>
            <a:r>
              <a:rPr lang="de-DE" sz="2400" dirty="0"/>
              <a:t> </a:t>
            </a:r>
            <a:r>
              <a:rPr lang="de-DE" sz="2400" dirty="0" err="1"/>
              <a:t>of</a:t>
            </a:r>
            <a:r>
              <a:rPr lang="de-DE" sz="2400" dirty="0"/>
              <a:t> </a:t>
            </a:r>
            <a:r>
              <a:rPr lang="de-DE" sz="2400" dirty="0" err="1"/>
              <a:t>the</a:t>
            </a:r>
            <a:r>
              <a:rPr lang="de-DE" sz="2400" dirty="0"/>
              <a:t> </a:t>
            </a:r>
            <a:r>
              <a:rPr lang="de-DE" sz="2400" dirty="0" err="1"/>
              <a:t>ability</a:t>
            </a:r>
            <a:r>
              <a:rPr lang="de-DE" sz="2400" dirty="0"/>
              <a:t> </a:t>
            </a:r>
            <a:r>
              <a:rPr lang="de-DE" sz="2400" dirty="0" err="1"/>
              <a:t>to</a:t>
            </a:r>
            <a:r>
              <a:rPr lang="de-DE" sz="2400" dirty="0"/>
              <a:t> do </a:t>
            </a:r>
            <a:r>
              <a:rPr lang="de-DE" sz="2400" dirty="0" err="1"/>
              <a:t>scientific</a:t>
            </a:r>
            <a:r>
              <a:rPr lang="de-DE" sz="2400" dirty="0"/>
              <a:t> 	</a:t>
            </a:r>
            <a:r>
              <a:rPr lang="de-DE" sz="2400" dirty="0" err="1"/>
              <a:t>work</a:t>
            </a:r>
            <a:endParaRPr lang="de-DE" sz="2400" dirty="0"/>
          </a:p>
          <a:p>
            <a:pPr marL="0" indent="0">
              <a:buNone/>
            </a:pPr>
            <a:endParaRPr lang="de-DE" sz="2400" dirty="0"/>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 </a:t>
            </a:r>
          </a:p>
          <a:p>
            <a:pPr lvl="1"/>
            <a:r>
              <a:rPr lang="de-DE" dirty="0" err="1"/>
              <a:t>How</a:t>
            </a:r>
            <a:r>
              <a:rPr lang="de-DE" dirty="0"/>
              <a:t> </a:t>
            </a:r>
            <a:r>
              <a:rPr lang="de-DE" dirty="0" err="1"/>
              <a:t>are</a:t>
            </a:r>
            <a:r>
              <a:rPr lang="de-DE" dirty="0"/>
              <a:t> </a:t>
            </a:r>
            <a:r>
              <a:rPr lang="de-DE" dirty="0" err="1"/>
              <a:t>students</a:t>
            </a:r>
            <a:r>
              <a:rPr lang="de-DE" dirty="0"/>
              <a:t> </a:t>
            </a:r>
            <a:r>
              <a:rPr lang="de-DE" dirty="0" err="1"/>
              <a:t>trained</a:t>
            </a:r>
            <a:r>
              <a:rPr lang="de-DE" dirty="0"/>
              <a:t> in </a:t>
            </a:r>
            <a:r>
              <a:rPr lang="de-DE" dirty="0" err="1"/>
              <a:t>academic</a:t>
            </a:r>
            <a:r>
              <a:rPr lang="de-DE" dirty="0"/>
              <a:t> </a:t>
            </a:r>
            <a:r>
              <a:rPr lang="de-DE" dirty="0" err="1"/>
              <a:t>writing</a:t>
            </a:r>
            <a:r>
              <a:rPr lang="de-DE" dirty="0"/>
              <a:t>?</a:t>
            </a:r>
          </a:p>
          <a:p>
            <a:pPr lvl="1"/>
            <a:r>
              <a:rPr lang="de-DE" dirty="0" err="1"/>
              <a:t>What</a:t>
            </a:r>
            <a:r>
              <a:rPr lang="de-DE" dirty="0"/>
              <a:t> </a:t>
            </a:r>
            <a:r>
              <a:rPr lang="de-DE" dirty="0" err="1"/>
              <a:t>methodological</a:t>
            </a:r>
            <a:r>
              <a:rPr lang="de-DE" dirty="0"/>
              <a:t> </a:t>
            </a:r>
            <a:r>
              <a:rPr lang="de-DE" dirty="0" err="1"/>
              <a:t>competences</a:t>
            </a:r>
            <a:r>
              <a:rPr lang="de-DE" dirty="0"/>
              <a:t> </a:t>
            </a:r>
            <a:r>
              <a:rPr lang="de-DE" dirty="0" err="1"/>
              <a:t>students</a:t>
            </a:r>
            <a:r>
              <a:rPr lang="de-DE" dirty="0"/>
              <a:t> </a:t>
            </a:r>
            <a:r>
              <a:rPr lang="de-DE" dirty="0" err="1"/>
              <a:t>are</a:t>
            </a:r>
            <a:r>
              <a:rPr lang="de-DE" dirty="0"/>
              <a:t> </a:t>
            </a:r>
            <a:r>
              <a:rPr lang="de-DE" dirty="0" err="1"/>
              <a:t>enabled</a:t>
            </a:r>
            <a:r>
              <a:rPr lang="de-DE" dirty="0"/>
              <a:t> </a:t>
            </a:r>
            <a:r>
              <a:rPr lang="de-DE" dirty="0" err="1"/>
              <a:t>to</a:t>
            </a:r>
            <a:r>
              <a:rPr lang="de-DE" dirty="0"/>
              <a:t> </a:t>
            </a:r>
            <a:r>
              <a:rPr lang="de-DE" dirty="0" err="1"/>
              <a:t>apply</a:t>
            </a:r>
            <a:r>
              <a:rPr lang="de-DE" dirty="0"/>
              <a:t>?</a:t>
            </a:r>
          </a:p>
          <a:p>
            <a:pPr lvl="1"/>
            <a:r>
              <a:rPr lang="de-DE" dirty="0"/>
              <a:t>Are </a:t>
            </a:r>
            <a:r>
              <a:rPr lang="de-DE" dirty="0" err="1"/>
              <a:t>students</a:t>
            </a:r>
            <a:r>
              <a:rPr lang="de-DE" dirty="0"/>
              <a:t> </a:t>
            </a:r>
            <a:r>
              <a:rPr lang="de-DE" dirty="0" err="1"/>
              <a:t>involved</a:t>
            </a:r>
            <a:r>
              <a:rPr lang="de-DE" dirty="0"/>
              <a:t> in </a:t>
            </a:r>
            <a:r>
              <a:rPr lang="de-DE" dirty="0" err="1"/>
              <a:t>any</a:t>
            </a:r>
            <a:r>
              <a:rPr lang="de-DE" dirty="0"/>
              <a:t> </a:t>
            </a:r>
            <a:r>
              <a:rPr lang="de-DE" dirty="0" err="1"/>
              <a:t>research</a:t>
            </a:r>
            <a:r>
              <a:rPr lang="de-DE" dirty="0"/>
              <a:t> </a:t>
            </a:r>
            <a:r>
              <a:rPr lang="de-DE" dirty="0" err="1"/>
              <a:t>activities</a:t>
            </a:r>
            <a:r>
              <a:rPr lang="de-DE" dirty="0"/>
              <a:t>? </a:t>
            </a:r>
            <a:r>
              <a:rPr lang="de-DE" dirty="0" err="1"/>
              <a:t>If</a:t>
            </a:r>
            <a:r>
              <a:rPr lang="de-DE" dirty="0"/>
              <a:t> </a:t>
            </a:r>
            <a:r>
              <a:rPr lang="de-DE" dirty="0" err="1"/>
              <a:t>yes</a:t>
            </a:r>
            <a:r>
              <a:rPr lang="de-DE" dirty="0"/>
              <a:t>, </a:t>
            </a:r>
            <a:r>
              <a:rPr lang="de-DE" dirty="0" err="1"/>
              <a:t>which</a:t>
            </a:r>
            <a:r>
              <a:rPr lang="de-DE" dirty="0"/>
              <a:t> </a:t>
            </a:r>
            <a:r>
              <a:rPr lang="de-DE" dirty="0" err="1"/>
              <a:t>ones</a:t>
            </a:r>
            <a:r>
              <a:rPr lang="de-DE" dirty="0"/>
              <a:t>?</a:t>
            </a:r>
          </a:p>
          <a:p>
            <a:endParaRPr lang="de-DE" dirty="0"/>
          </a:p>
        </p:txBody>
      </p:sp>
      <p:sp>
        <p:nvSpPr>
          <p:cNvPr id="4" name="Datumsplatzhalter 3">
            <a:extLst>
              <a:ext uri="{FF2B5EF4-FFF2-40B4-BE49-F238E27FC236}">
                <a16:creationId xmlns:a16="http://schemas.microsoft.com/office/drawing/2014/main" xmlns="" id="{0BE4CE4D-EE1E-F64D-BA67-46D5CE510D02}"/>
              </a:ext>
            </a:extLst>
          </p:cNvPr>
          <p:cNvSpPr>
            <a:spLocks noGrp="1"/>
          </p:cNvSpPr>
          <p:nvPr>
            <p:ph type="dt" sz="half" idx="10"/>
          </p:nvPr>
        </p:nvSpPr>
        <p:spPr/>
        <p:txBody>
          <a:bodyPr/>
          <a:lstStyle/>
          <a:p>
            <a:fld id="{926FDF23-4258-C441-ACCC-EDB473047553}" type="datetime1">
              <a:rPr lang="de-DE" smtClean="0"/>
              <a:t>17.09.2018</a:t>
            </a:fld>
            <a:endParaRPr lang="de-DE"/>
          </a:p>
        </p:txBody>
      </p:sp>
      <p:sp>
        <p:nvSpPr>
          <p:cNvPr id="5" name="Fußzeilenplatzhalter 4">
            <a:extLst>
              <a:ext uri="{FF2B5EF4-FFF2-40B4-BE49-F238E27FC236}">
                <a16:creationId xmlns:a16="http://schemas.microsoft.com/office/drawing/2014/main" xmlns="" id="{EC7B578F-F93F-424C-BE9F-145220E1E809}"/>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D49C52F6-D496-3E46-8310-072A3C18C18E}"/>
              </a:ext>
            </a:extLst>
          </p:cNvPr>
          <p:cNvSpPr>
            <a:spLocks noGrp="1"/>
          </p:cNvSpPr>
          <p:nvPr>
            <p:ph type="sldNum" sz="quarter" idx="12"/>
          </p:nvPr>
        </p:nvSpPr>
        <p:spPr/>
        <p:txBody>
          <a:bodyPr/>
          <a:lstStyle/>
          <a:p>
            <a:fld id="{93BC7EB4-ADAF-3D45-8E3E-A06BACF5AB1C}" type="slidenum">
              <a:rPr lang="de-DE" smtClean="0"/>
              <a:t>34</a:t>
            </a:fld>
            <a:endParaRPr lang="de-DE"/>
          </a:p>
        </p:txBody>
      </p:sp>
      <p:pic>
        <p:nvPicPr>
          <p:cNvPr id="7" name="Picture 3" descr="page1image560">
            <a:extLst>
              <a:ext uri="{FF2B5EF4-FFF2-40B4-BE49-F238E27FC236}">
                <a16:creationId xmlns:a16="http://schemas.microsoft.com/office/drawing/2014/main" xmlns="" id="{5445AE84-6751-1544-AC20-F9CD21BCDD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587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6212464-9371-D443-B698-EF2C297A0BC5}"/>
              </a:ext>
            </a:extLst>
          </p:cNvPr>
          <p:cNvSpPr>
            <a:spLocks noGrp="1"/>
          </p:cNvSpPr>
          <p:nvPr>
            <p:ph type="title"/>
          </p:nvPr>
        </p:nvSpPr>
        <p:spPr>
          <a:xfrm>
            <a:off x="838200" y="365125"/>
            <a:ext cx="10515600" cy="2031234"/>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BDC1A680-F843-1F4F-91B2-140B98139685}"/>
              </a:ext>
            </a:extLst>
          </p:cNvPr>
          <p:cNvSpPr>
            <a:spLocks noGrp="1"/>
          </p:cNvSpPr>
          <p:nvPr>
            <p:ph idx="1"/>
          </p:nvPr>
        </p:nvSpPr>
        <p:spPr>
          <a:xfrm>
            <a:off x="838200" y="2312275"/>
            <a:ext cx="10515600" cy="3864687"/>
          </a:xfrm>
        </p:spPr>
        <p:txBody>
          <a:bodyPr>
            <a:normAutofit/>
          </a:bodyPr>
          <a:lstStyle/>
          <a:p>
            <a:pPr marL="0" indent="0">
              <a:buNone/>
            </a:pPr>
            <a:r>
              <a:rPr lang="de-DE" sz="2400" b="1" dirty="0"/>
              <a:t> </a:t>
            </a:r>
          </a:p>
          <a:p>
            <a:pPr marL="0" indent="0">
              <a:buNone/>
            </a:pPr>
            <a:r>
              <a:rPr lang="de-DE" sz="2400" b="1" dirty="0"/>
              <a:t>Benchmarks</a:t>
            </a:r>
            <a:r>
              <a:rPr lang="de-DE" sz="2400" dirty="0"/>
              <a:t>:</a:t>
            </a:r>
          </a:p>
          <a:p>
            <a:pPr marL="0" indent="0">
              <a:buNone/>
            </a:pPr>
            <a:r>
              <a:rPr lang="de-DE" sz="2400" i="1" dirty="0" err="1"/>
              <a:t>Meets</a:t>
            </a:r>
            <a:r>
              <a:rPr lang="de-DE" sz="2400" i="1" dirty="0"/>
              <a:t> </a:t>
            </a:r>
            <a:r>
              <a:rPr lang="de-DE" sz="2400" i="1" dirty="0" err="1"/>
              <a:t>quality</a:t>
            </a:r>
            <a:r>
              <a:rPr lang="de-DE" sz="2400" i="1" dirty="0"/>
              <a:t> requirements</a:t>
            </a:r>
            <a:endParaRPr lang="de-DE" sz="2400" dirty="0"/>
          </a:p>
          <a:p>
            <a:r>
              <a:rPr lang="de-DE" sz="2400" dirty="0" err="1"/>
              <a:t>Students</a:t>
            </a:r>
            <a:r>
              <a:rPr lang="de-DE" sz="2400" dirty="0"/>
              <a:t> </a:t>
            </a:r>
            <a:r>
              <a:rPr lang="de-DE" sz="2400" dirty="0" err="1"/>
              <a:t>acquire</a:t>
            </a:r>
            <a:r>
              <a:rPr lang="de-DE" sz="2400" dirty="0"/>
              <a:t> </a:t>
            </a:r>
            <a:r>
              <a:rPr lang="de-DE" sz="2400" dirty="0" err="1"/>
              <a:t>methodological</a:t>
            </a:r>
            <a:r>
              <a:rPr lang="de-DE" sz="2400" dirty="0"/>
              <a:t> </a:t>
            </a:r>
            <a:r>
              <a:rPr lang="de-DE" sz="2400" dirty="0" err="1"/>
              <a:t>competences</a:t>
            </a:r>
            <a:r>
              <a:rPr lang="de-DE" sz="2400" dirty="0"/>
              <a:t> </a:t>
            </a:r>
            <a:r>
              <a:rPr lang="de-DE" sz="2400" dirty="0" err="1"/>
              <a:t>and</a:t>
            </a:r>
            <a:r>
              <a:rPr lang="de-DE" sz="2400" dirty="0"/>
              <a:t> </a:t>
            </a:r>
            <a:r>
              <a:rPr lang="de-DE" sz="2400" dirty="0" err="1"/>
              <a:t>are</a:t>
            </a:r>
            <a:r>
              <a:rPr lang="de-DE" sz="2400" dirty="0"/>
              <a:t> </a:t>
            </a:r>
            <a:r>
              <a:rPr lang="de-DE" sz="2400" dirty="0" err="1"/>
              <a:t>enabled</a:t>
            </a:r>
            <a:r>
              <a:rPr lang="de-DE" sz="2400" dirty="0"/>
              <a:t> </a:t>
            </a:r>
            <a:r>
              <a:rPr lang="de-DE" sz="2400" dirty="0" err="1"/>
              <a:t>to</a:t>
            </a:r>
            <a:r>
              <a:rPr lang="de-DE" sz="2400" dirty="0"/>
              <a:t> do </a:t>
            </a:r>
            <a:r>
              <a:rPr lang="de-DE" sz="2400" dirty="0" err="1"/>
              <a:t>scientific</a:t>
            </a:r>
            <a:r>
              <a:rPr lang="de-DE" sz="2400" dirty="0"/>
              <a:t> </a:t>
            </a:r>
            <a:r>
              <a:rPr lang="de-DE" sz="2400" dirty="0" err="1"/>
              <a:t>work</a:t>
            </a:r>
            <a:r>
              <a:rPr lang="de-DE" sz="2400" dirty="0"/>
              <a:t> on </a:t>
            </a:r>
            <a:r>
              <a:rPr lang="de-DE" sz="2400" dirty="0" err="1"/>
              <a:t>the</a:t>
            </a:r>
            <a:r>
              <a:rPr lang="de-DE" sz="2400" dirty="0"/>
              <a:t> </a:t>
            </a:r>
            <a:r>
              <a:rPr lang="de-DE" sz="2400" dirty="0" err="1"/>
              <a:t>required</a:t>
            </a:r>
            <a:r>
              <a:rPr lang="de-DE" sz="2400" dirty="0"/>
              <a:t> </a:t>
            </a:r>
            <a:r>
              <a:rPr lang="de-DE" sz="2400" dirty="0" err="1"/>
              <a:t>level</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err="1"/>
              <a:t>Methodological</a:t>
            </a:r>
            <a:r>
              <a:rPr lang="de-DE" sz="2400" dirty="0"/>
              <a:t> </a:t>
            </a:r>
            <a:r>
              <a:rPr lang="de-DE" sz="2400" dirty="0" err="1"/>
              <a:t>competences</a:t>
            </a:r>
            <a:r>
              <a:rPr lang="de-DE" sz="2400" dirty="0"/>
              <a:t> </a:t>
            </a:r>
            <a:r>
              <a:rPr lang="de-DE" sz="2400" dirty="0" err="1"/>
              <a:t>and</a:t>
            </a:r>
            <a:r>
              <a:rPr lang="de-DE" sz="2400" dirty="0"/>
              <a:t> </a:t>
            </a:r>
            <a:r>
              <a:rPr lang="de-DE" sz="2400" dirty="0" err="1"/>
              <a:t>scientific</a:t>
            </a:r>
            <a:r>
              <a:rPr lang="de-DE" sz="2400" dirty="0"/>
              <a:t> </a:t>
            </a:r>
            <a:r>
              <a:rPr lang="de-DE" sz="2400" dirty="0" err="1"/>
              <a:t>practice</a:t>
            </a:r>
            <a:r>
              <a:rPr lang="de-DE" sz="2400" dirty="0"/>
              <a:t> </a:t>
            </a:r>
            <a:r>
              <a:rPr lang="de-DE" sz="2400" dirty="0" err="1"/>
              <a:t>are</a:t>
            </a:r>
            <a:r>
              <a:rPr lang="de-DE" sz="2400" dirty="0"/>
              <a:t> </a:t>
            </a:r>
            <a:r>
              <a:rPr lang="de-DE" sz="2400" dirty="0" err="1"/>
              <a:t>thoroughly</a:t>
            </a:r>
            <a:r>
              <a:rPr lang="de-DE" sz="2400" dirty="0"/>
              <a:t> </a:t>
            </a:r>
            <a:r>
              <a:rPr lang="de-DE" sz="2400" dirty="0" err="1"/>
              <a:t>trained</a:t>
            </a:r>
            <a:r>
              <a:rPr lang="de-DE" sz="2400" dirty="0"/>
              <a:t>. </a:t>
            </a:r>
            <a:r>
              <a:rPr lang="de-DE" sz="2400" dirty="0" err="1"/>
              <a:t>Students</a:t>
            </a:r>
            <a:r>
              <a:rPr lang="de-DE" sz="2400" dirty="0"/>
              <a:t> </a:t>
            </a:r>
            <a:r>
              <a:rPr lang="de-DE" sz="2400" dirty="0" err="1"/>
              <a:t>are</a:t>
            </a:r>
            <a:r>
              <a:rPr lang="de-DE" sz="2400" dirty="0"/>
              <a:t> </a:t>
            </a:r>
            <a:r>
              <a:rPr lang="de-DE" sz="2400" dirty="0" err="1"/>
              <a:t>equipped</a:t>
            </a:r>
            <a:r>
              <a:rPr lang="de-DE" sz="2400" dirty="0"/>
              <a:t> </a:t>
            </a:r>
            <a:r>
              <a:rPr lang="de-DE" sz="2400" dirty="0" err="1"/>
              <a:t>with</a:t>
            </a:r>
            <a:r>
              <a:rPr lang="de-DE" sz="2400" dirty="0"/>
              <a:t> </a:t>
            </a:r>
            <a:r>
              <a:rPr lang="de-DE" sz="2400" dirty="0" err="1"/>
              <a:t>the</a:t>
            </a:r>
            <a:r>
              <a:rPr lang="de-DE" sz="2400" dirty="0"/>
              <a:t> </a:t>
            </a:r>
            <a:r>
              <a:rPr lang="de-DE" sz="2400" dirty="0" err="1"/>
              <a:t>necessary</a:t>
            </a:r>
            <a:r>
              <a:rPr lang="de-DE" sz="2400" dirty="0"/>
              <a:t> </a:t>
            </a:r>
            <a:r>
              <a:rPr lang="de-DE" sz="2400" dirty="0" err="1"/>
              <a:t>skills</a:t>
            </a:r>
            <a:r>
              <a:rPr lang="de-DE" sz="2400" dirty="0"/>
              <a:t> </a:t>
            </a:r>
            <a:r>
              <a:rPr lang="de-DE" sz="2400" dirty="0" err="1"/>
              <a:t>for</a:t>
            </a:r>
            <a:r>
              <a:rPr lang="de-DE" sz="2400" dirty="0"/>
              <a:t> </a:t>
            </a:r>
            <a:r>
              <a:rPr lang="de-DE" sz="2400" dirty="0" err="1"/>
              <a:t>research-oriented</a:t>
            </a:r>
            <a:r>
              <a:rPr lang="de-DE" sz="2400" dirty="0"/>
              <a:t> </a:t>
            </a:r>
            <a:r>
              <a:rPr lang="de-DE" sz="2400" dirty="0" err="1"/>
              <a:t>work</a:t>
            </a:r>
            <a:r>
              <a:rPr lang="de-DE" sz="2400" dirty="0"/>
              <a:t> </a:t>
            </a:r>
            <a:r>
              <a:rPr lang="de-DE" sz="2400" dirty="0" err="1"/>
              <a:t>and</a:t>
            </a:r>
            <a:r>
              <a:rPr lang="de-DE" sz="2400" dirty="0"/>
              <a:t> </a:t>
            </a:r>
            <a:r>
              <a:rPr lang="de-DE" sz="2400" dirty="0" err="1"/>
              <a:t>for</a:t>
            </a:r>
            <a:r>
              <a:rPr lang="de-DE" sz="2400" dirty="0"/>
              <a:t> </a:t>
            </a:r>
            <a:r>
              <a:rPr lang="de-DE" sz="2400" dirty="0" err="1"/>
              <a:t>applying</a:t>
            </a:r>
            <a:r>
              <a:rPr lang="de-DE" sz="2400" dirty="0"/>
              <a:t> </a:t>
            </a:r>
            <a:r>
              <a:rPr lang="de-DE" sz="2400" dirty="0" err="1"/>
              <a:t>those</a:t>
            </a:r>
            <a:r>
              <a:rPr lang="de-DE" sz="2400" dirty="0"/>
              <a:t> </a:t>
            </a:r>
            <a:r>
              <a:rPr lang="de-DE" sz="2400" dirty="0" err="1"/>
              <a:t>skills</a:t>
            </a:r>
            <a:r>
              <a:rPr lang="de-DE" sz="2400" dirty="0"/>
              <a:t> in </a:t>
            </a:r>
            <a:r>
              <a:rPr lang="de-DE" sz="2400" dirty="0" err="1"/>
              <a:t>the</a:t>
            </a:r>
            <a:r>
              <a:rPr lang="de-DE" sz="2400" dirty="0"/>
              <a:t> </a:t>
            </a:r>
            <a:r>
              <a:rPr lang="de-DE" sz="2400" dirty="0" err="1"/>
              <a:t>respective</a:t>
            </a:r>
            <a:r>
              <a:rPr lang="de-DE" sz="2400" dirty="0"/>
              <a:t> </a:t>
            </a:r>
            <a:r>
              <a:rPr lang="de-DE" sz="2400" dirty="0" err="1"/>
              <a:t>vocational</a:t>
            </a:r>
            <a:r>
              <a:rPr lang="de-DE" sz="2400" dirty="0"/>
              <a:t> </a:t>
            </a:r>
            <a:r>
              <a:rPr lang="de-DE" sz="2400" dirty="0" err="1"/>
              <a:t>fields</a:t>
            </a:r>
            <a:r>
              <a:rPr lang="de-DE" sz="2400" dirty="0"/>
              <a:t>. </a:t>
            </a:r>
          </a:p>
          <a:p>
            <a:endParaRPr lang="de-DE" dirty="0"/>
          </a:p>
        </p:txBody>
      </p:sp>
      <p:sp>
        <p:nvSpPr>
          <p:cNvPr id="4" name="Datumsplatzhalter 3">
            <a:extLst>
              <a:ext uri="{FF2B5EF4-FFF2-40B4-BE49-F238E27FC236}">
                <a16:creationId xmlns:a16="http://schemas.microsoft.com/office/drawing/2014/main" xmlns="" id="{1A48550A-8265-C04F-9792-E0105551DCB1}"/>
              </a:ext>
            </a:extLst>
          </p:cNvPr>
          <p:cNvSpPr>
            <a:spLocks noGrp="1"/>
          </p:cNvSpPr>
          <p:nvPr>
            <p:ph type="dt" sz="half" idx="10"/>
          </p:nvPr>
        </p:nvSpPr>
        <p:spPr/>
        <p:txBody>
          <a:bodyPr/>
          <a:lstStyle/>
          <a:p>
            <a:fld id="{099AB648-27C8-5B49-B883-5BCCA545ED87}" type="datetime1">
              <a:rPr lang="de-DE" smtClean="0"/>
              <a:t>17.09.2018</a:t>
            </a:fld>
            <a:endParaRPr lang="de-DE"/>
          </a:p>
        </p:txBody>
      </p:sp>
      <p:sp>
        <p:nvSpPr>
          <p:cNvPr id="5" name="Fußzeilenplatzhalter 4">
            <a:extLst>
              <a:ext uri="{FF2B5EF4-FFF2-40B4-BE49-F238E27FC236}">
                <a16:creationId xmlns:a16="http://schemas.microsoft.com/office/drawing/2014/main" xmlns="" id="{B14EDCC9-5B18-8E47-85ED-AE868C92F006}"/>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D0E0B377-01EF-8044-B2FB-F8CA0EF4F9DB}"/>
              </a:ext>
            </a:extLst>
          </p:cNvPr>
          <p:cNvSpPr>
            <a:spLocks noGrp="1"/>
          </p:cNvSpPr>
          <p:nvPr>
            <p:ph type="sldNum" sz="quarter" idx="12"/>
          </p:nvPr>
        </p:nvSpPr>
        <p:spPr/>
        <p:txBody>
          <a:bodyPr/>
          <a:lstStyle/>
          <a:p>
            <a:fld id="{93BC7EB4-ADAF-3D45-8E3E-A06BACF5AB1C}" type="slidenum">
              <a:rPr lang="de-DE" smtClean="0"/>
              <a:t>35</a:t>
            </a:fld>
            <a:endParaRPr lang="de-DE"/>
          </a:p>
        </p:txBody>
      </p:sp>
      <p:pic>
        <p:nvPicPr>
          <p:cNvPr id="7" name="Picture 3" descr="page1image560">
            <a:extLst>
              <a:ext uri="{FF2B5EF4-FFF2-40B4-BE49-F238E27FC236}">
                <a16:creationId xmlns:a16="http://schemas.microsoft.com/office/drawing/2014/main" xmlns="" id="{B6CF8A43-4F8E-0E4C-852A-19672BA885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199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BE74BF4-5AAD-E14D-B25D-43471CBFDC45}"/>
              </a:ext>
            </a:extLst>
          </p:cNvPr>
          <p:cNvSpPr>
            <a:spLocks noGrp="1"/>
          </p:cNvSpPr>
          <p:nvPr>
            <p:ph type="title"/>
          </p:nvPr>
        </p:nvSpPr>
        <p:spPr>
          <a:xfrm>
            <a:off x="838200" y="365125"/>
            <a:ext cx="10515600" cy="2062765"/>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3520DDA0-4ED2-E249-BB48-6C9208218F58}"/>
              </a:ext>
            </a:extLst>
          </p:cNvPr>
          <p:cNvSpPr>
            <a:spLocks noGrp="1"/>
          </p:cNvSpPr>
          <p:nvPr>
            <p:ph idx="1"/>
          </p:nvPr>
        </p:nvSpPr>
        <p:spPr>
          <a:xfrm>
            <a:off x="838200" y="1825625"/>
            <a:ext cx="10515600" cy="4895850"/>
          </a:xfrm>
        </p:spPr>
        <p:txBody>
          <a:bodyPr>
            <a:normAutofit lnSpcReduction="10000"/>
          </a:bodyPr>
          <a:lstStyle/>
          <a:p>
            <a:endParaRPr lang="de-DE" sz="2400" dirty="0"/>
          </a:p>
          <a:p>
            <a:endParaRPr lang="de-DE" sz="2400" dirty="0"/>
          </a:p>
          <a:p>
            <a:r>
              <a:rPr lang="de-DE" sz="2400" dirty="0"/>
              <a:t>3.1.7 </a:t>
            </a:r>
            <a:r>
              <a:rPr lang="de-DE" sz="2400" dirty="0" err="1"/>
              <a:t>Examination</a:t>
            </a:r>
            <a:r>
              <a:rPr lang="de-DE" sz="2400" dirty="0"/>
              <a:t> </a:t>
            </a:r>
            <a:r>
              <a:rPr lang="de-DE" sz="2400" dirty="0" err="1"/>
              <a:t>and</a:t>
            </a:r>
            <a:r>
              <a:rPr lang="de-DE" sz="2400" dirty="0"/>
              <a:t> final </a:t>
            </a:r>
            <a:r>
              <a:rPr lang="de-DE" sz="2400" dirty="0" err="1"/>
              <a:t>thesis</a:t>
            </a:r>
            <a:r>
              <a:rPr lang="de-DE" sz="2400" dirty="0"/>
              <a:t> (</a:t>
            </a:r>
            <a:r>
              <a:rPr lang="de-DE" sz="2400" dirty="0" err="1"/>
              <a:t>Asterisk</a:t>
            </a:r>
            <a:r>
              <a:rPr lang="de-DE" sz="2400" dirty="0"/>
              <a:t> </a:t>
            </a:r>
            <a:r>
              <a:rPr lang="de-DE" sz="2400" dirty="0" err="1"/>
              <a:t>Criterion</a:t>
            </a:r>
            <a:r>
              <a:rPr lang="de-DE" sz="2400" dirty="0"/>
              <a:t>)</a:t>
            </a:r>
            <a:br>
              <a:rPr lang="de-DE" sz="2400" dirty="0"/>
            </a:br>
            <a:r>
              <a:rPr lang="de-DE" sz="2400" dirty="0"/>
              <a:t>	HEI: </a:t>
            </a:r>
            <a:r>
              <a:rPr lang="de-DE" sz="2400" dirty="0" err="1"/>
              <a:t>Please</a:t>
            </a:r>
            <a:r>
              <a:rPr lang="de-DE" sz="2400" dirty="0"/>
              <a:t>, </a:t>
            </a:r>
            <a:r>
              <a:rPr lang="de-DE" sz="2400" dirty="0" err="1"/>
              <a:t>describe</a:t>
            </a:r>
            <a:r>
              <a:rPr lang="de-DE" sz="2400" dirty="0"/>
              <a:t> </a:t>
            </a:r>
            <a:r>
              <a:rPr lang="de-DE" sz="2400" dirty="0" err="1"/>
              <a:t>the</a:t>
            </a:r>
            <a:r>
              <a:rPr lang="de-DE" sz="2400" dirty="0"/>
              <a:t> type </a:t>
            </a:r>
            <a:r>
              <a:rPr lang="de-DE" sz="2400" dirty="0" err="1"/>
              <a:t>and</a:t>
            </a:r>
            <a:r>
              <a:rPr lang="de-DE" sz="2400" dirty="0"/>
              <a:t> </a:t>
            </a:r>
            <a:r>
              <a:rPr lang="de-DE" sz="2400" dirty="0" err="1"/>
              <a:t>level</a:t>
            </a:r>
            <a:r>
              <a:rPr lang="de-DE" sz="2400" dirty="0"/>
              <a:t> </a:t>
            </a:r>
            <a:r>
              <a:rPr lang="de-DE" sz="2400" dirty="0" err="1"/>
              <a:t>of</a:t>
            </a:r>
            <a:r>
              <a:rPr lang="de-DE" sz="2400" dirty="0"/>
              <a:t> </a:t>
            </a:r>
            <a:r>
              <a:rPr lang="de-DE" sz="2400" dirty="0" err="1"/>
              <a:t>examinations</a:t>
            </a:r>
            <a:r>
              <a:rPr lang="de-DE" sz="2400" dirty="0"/>
              <a:t> </a:t>
            </a:r>
            <a:r>
              <a:rPr lang="de-DE" sz="2400" dirty="0" err="1"/>
              <a:t>and</a:t>
            </a:r>
            <a:r>
              <a:rPr lang="de-DE" sz="2400" dirty="0"/>
              <a:t> </a:t>
            </a:r>
            <a:r>
              <a:rPr lang="de-DE" sz="2400" dirty="0" err="1"/>
              <a:t>the</a:t>
            </a:r>
            <a:r>
              <a:rPr lang="de-DE" sz="2400" dirty="0"/>
              <a:t> final </a:t>
            </a:r>
            <a:r>
              <a:rPr lang="de-DE" sz="2400" dirty="0" err="1"/>
              <a:t>thesis</a:t>
            </a:r>
            <a:r>
              <a:rPr lang="de-DE" sz="2400" dirty="0"/>
              <a:t>. </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a:t>Are </a:t>
            </a:r>
            <a:r>
              <a:rPr lang="de-DE" dirty="0" err="1"/>
              <a:t>the</a:t>
            </a:r>
            <a:r>
              <a:rPr lang="de-DE" dirty="0"/>
              <a:t> </a:t>
            </a:r>
            <a:r>
              <a:rPr lang="de-DE" dirty="0" err="1"/>
              <a:t>formats</a:t>
            </a:r>
            <a:r>
              <a:rPr lang="de-DE" dirty="0"/>
              <a:t> </a:t>
            </a:r>
            <a:r>
              <a:rPr lang="de-DE" dirty="0" err="1"/>
              <a:t>of</a:t>
            </a:r>
            <a:r>
              <a:rPr lang="de-DE" dirty="0"/>
              <a:t> </a:t>
            </a:r>
            <a:r>
              <a:rPr lang="de-DE" dirty="0" err="1"/>
              <a:t>exams</a:t>
            </a:r>
            <a:r>
              <a:rPr lang="de-DE" dirty="0"/>
              <a:t> </a:t>
            </a:r>
            <a:r>
              <a:rPr lang="de-DE" dirty="0" err="1"/>
              <a:t>suitable</a:t>
            </a:r>
            <a:r>
              <a:rPr lang="de-DE" dirty="0"/>
              <a:t> </a:t>
            </a:r>
            <a:r>
              <a:rPr lang="de-DE" dirty="0" err="1"/>
              <a:t>to</a:t>
            </a:r>
            <a:r>
              <a:rPr lang="de-DE" dirty="0"/>
              <a:t> </a:t>
            </a:r>
            <a:r>
              <a:rPr lang="de-DE" dirty="0" err="1"/>
              <a:t>measure</a:t>
            </a:r>
            <a:r>
              <a:rPr lang="de-DE" dirty="0"/>
              <a:t> </a:t>
            </a:r>
            <a:r>
              <a:rPr lang="de-DE" dirty="0" err="1"/>
              <a:t>the</a:t>
            </a:r>
            <a:r>
              <a:rPr lang="de-DE" dirty="0"/>
              <a:t> </a:t>
            </a:r>
            <a:r>
              <a:rPr lang="de-DE" dirty="0" err="1"/>
              <a:t>intended</a:t>
            </a:r>
            <a:r>
              <a:rPr lang="de-DE" dirty="0"/>
              <a:t> learning outcomes?</a:t>
            </a:r>
          </a:p>
          <a:p>
            <a:pPr lvl="1"/>
            <a:r>
              <a:rPr lang="de-DE" dirty="0" err="1"/>
              <a:t>Is</a:t>
            </a:r>
            <a:r>
              <a:rPr lang="de-DE" dirty="0"/>
              <a:t> </a:t>
            </a:r>
            <a:r>
              <a:rPr lang="de-DE" dirty="0" err="1"/>
              <a:t>there</a:t>
            </a:r>
            <a:r>
              <a:rPr lang="de-DE" dirty="0"/>
              <a:t> a </a:t>
            </a:r>
            <a:r>
              <a:rPr lang="de-DE" dirty="0" err="1"/>
              <a:t>variety</a:t>
            </a:r>
            <a:r>
              <a:rPr lang="de-DE" dirty="0"/>
              <a:t> </a:t>
            </a:r>
            <a:r>
              <a:rPr lang="de-DE" dirty="0" err="1"/>
              <a:t>of</a:t>
            </a:r>
            <a:r>
              <a:rPr lang="de-DE" dirty="0"/>
              <a:t> </a:t>
            </a:r>
            <a:r>
              <a:rPr lang="de-DE" dirty="0" err="1"/>
              <a:t>formats</a:t>
            </a:r>
            <a:r>
              <a:rPr lang="de-DE" dirty="0"/>
              <a:t>?</a:t>
            </a:r>
          </a:p>
          <a:p>
            <a:pPr lvl="1"/>
            <a:r>
              <a:rPr lang="de-DE" dirty="0" err="1"/>
              <a:t>Evidence</a:t>
            </a:r>
            <a:r>
              <a:rPr lang="de-DE" dirty="0"/>
              <a:t> </a:t>
            </a:r>
            <a:r>
              <a:rPr lang="de-DE" dirty="0" err="1"/>
              <a:t>that</a:t>
            </a:r>
            <a:r>
              <a:rPr lang="de-DE" dirty="0"/>
              <a:t> </a:t>
            </a:r>
            <a:r>
              <a:rPr lang="de-DE" dirty="0" err="1"/>
              <a:t>the</a:t>
            </a:r>
            <a:r>
              <a:rPr lang="de-DE" dirty="0"/>
              <a:t> </a:t>
            </a:r>
            <a:r>
              <a:rPr lang="de-DE" dirty="0" err="1"/>
              <a:t>exams</a:t>
            </a:r>
            <a:r>
              <a:rPr lang="de-DE" dirty="0"/>
              <a:t> </a:t>
            </a:r>
            <a:r>
              <a:rPr lang="de-DE" dirty="0" err="1"/>
              <a:t>really</a:t>
            </a:r>
            <a:r>
              <a:rPr lang="de-DE" dirty="0"/>
              <a:t> </a:t>
            </a:r>
            <a:r>
              <a:rPr lang="de-DE" dirty="0" err="1"/>
              <a:t>measure</a:t>
            </a:r>
            <a:r>
              <a:rPr lang="de-DE" dirty="0"/>
              <a:t> </a:t>
            </a:r>
            <a:r>
              <a:rPr lang="de-DE" dirty="0" err="1"/>
              <a:t>the</a:t>
            </a:r>
            <a:r>
              <a:rPr lang="de-DE" dirty="0"/>
              <a:t> </a:t>
            </a:r>
            <a:r>
              <a:rPr lang="de-DE" dirty="0" err="1"/>
              <a:t>intended</a:t>
            </a:r>
            <a:r>
              <a:rPr lang="de-DE" dirty="0"/>
              <a:t> learning outcomes.</a:t>
            </a:r>
          </a:p>
          <a:p>
            <a:pPr lvl="1"/>
            <a:r>
              <a:rPr lang="de-DE" dirty="0"/>
              <a:t>Are </a:t>
            </a:r>
            <a:r>
              <a:rPr lang="de-DE" dirty="0" err="1"/>
              <a:t>the</a:t>
            </a:r>
            <a:r>
              <a:rPr lang="de-DE" dirty="0"/>
              <a:t> </a:t>
            </a:r>
            <a:r>
              <a:rPr lang="de-DE" dirty="0" err="1"/>
              <a:t>exams</a:t>
            </a:r>
            <a:r>
              <a:rPr lang="de-DE" dirty="0"/>
              <a:t> </a:t>
            </a:r>
            <a:r>
              <a:rPr lang="de-DE" dirty="0" err="1"/>
              <a:t>coordinated</a:t>
            </a:r>
            <a:r>
              <a:rPr lang="de-DE" dirty="0"/>
              <a:t> </a:t>
            </a:r>
            <a:r>
              <a:rPr lang="de-DE" dirty="0" err="1"/>
              <a:t>through</a:t>
            </a:r>
            <a:r>
              <a:rPr lang="de-DE" dirty="0"/>
              <a:t> all </a:t>
            </a:r>
            <a:r>
              <a:rPr lang="de-DE" dirty="0" err="1"/>
              <a:t>involved</a:t>
            </a:r>
            <a:r>
              <a:rPr lang="de-DE" dirty="0"/>
              <a:t> </a:t>
            </a:r>
            <a:r>
              <a:rPr lang="de-DE" dirty="0" err="1"/>
              <a:t>lecturers</a:t>
            </a:r>
            <a:r>
              <a:rPr lang="de-DE" dirty="0"/>
              <a:t>?</a:t>
            </a:r>
          </a:p>
          <a:p>
            <a:pPr lvl="1"/>
            <a:r>
              <a:rPr lang="de-DE" dirty="0" err="1"/>
              <a:t>What</a:t>
            </a:r>
            <a:r>
              <a:rPr lang="de-DE" dirty="0"/>
              <a:t> </a:t>
            </a:r>
            <a:r>
              <a:rPr lang="de-DE" dirty="0" err="1"/>
              <a:t>is</a:t>
            </a:r>
            <a:r>
              <a:rPr lang="de-DE" dirty="0"/>
              <a:t> </a:t>
            </a:r>
            <a:r>
              <a:rPr lang="de-DE" dirty="0" err="1"/>
              <a:t>the</a:t>
            </a:r>
            <a:r>
              <a:rPr lang="de-DE" dirty="0"/>
              <a:t> </a:t>
            </a:r>
            <a:r>
              <a:rPr lang="de-DE" dirty="0" err="1"/>
              <a:t>average</a:t>
            </a:r>
            <a:r>
              <a:rPr lang="de-DE" dirty="0"/>
              <a:t> GPA </a:t>
            </a:r>
            <a:r>
              <a:rPr lang="de-DE" dirty="0" err="1"/>
              <a:t>and</a:t>
            </a:r>
            <a:r>
              <a:rPr lang="de-DE" dirty="0"/>
              <a:t> </a:t>
            </a:r>
            <a:r>
              <a:rPr lang="de-DE" dirty="0" err="1"/>
              <a:t>is</a:t>
            </a:r>
            <a:r>
              <a:rPr lang="de-DE" dirty="0"/>
              <a:t> </a:t>
            </a:r>
            <a:r>
              <a:rPr lang="de-DE" dirty="0" err="1"/>
              <a:t>there</a:t>
            </a:r>
            <a:r>
              <a:rPr lang="de-DE" dirty="0"/>
              <a:t> a Gaus </a:t>
            </a:r>
            <a:r>
              <a:rPr lang="de-DE" dirty="0" err="1"/>
              <a:t>curve</a:t>
            </a:r>
            <a:r>
              <a:rPr lang="de-DE" dirty="0"/>
              <a:t> </a:t>
            </a:r>
            <a:r>
              <a:rPr lang="de-DE" dirty="0" err="1"/>
              <a:t>distribution</a:t>
            </a:r>
            <a:r>
              <a:rPr lang="de-DE" dirty="0"/>
              <a:t> </a:t>
            </a:r>
            <a:r>
              <a:rPr lang="de-DE" dirty="0" err="1"/>
              <a:t>of</a:t>
            </a:r>
            <a:r>
              <a:rPr lang="de-DE" dirty="0"/>
              <a:t> </a:t>
            </a:r>
            <a:r>
              <a:rPr lang="de-DE" dirty="0" err="1"/>
              <a:t>the</a:t>
            </a:r>
            <a:r>
              <a:rPr lang="de-DE" dirty="0"/>
              <a:t> final grades? </a:t>
            </a:r>
            <a:r>
              <a:rPr lang="de-DE" dirty="0" err="1"/>
              <a:t>If</a:t>
            </a:r>
            <a:r>
              <a:rPr lang="de-DE" dirty="0"/>
              <a:t> not, </a:t>
            </a:r>
            <a:r>
              <a:rPr lang="de-DE" dirty="0" err="1"/>
              <a:t>why</a:t>
            </a:r>
            <a:r>
              <a:rPr lang="de-DE" dirty="0"/>
              <a:t> not?</a:t>
            </a:r>
          </a:p>
          <a:p>
            <a:pPr lvl="1"/>
            <a:r>
              <a:rPr lang="de-DE" dirty="0" err="1"/>
              <a:t>How</a:t>
            </a:r>
            <a:r>
              <a:rPr lang="de-DE" dirty="0"/>
              <a:t> </a:t>
            </a:r>
            <a:r>
              <a:rPr lang="de-DE" dirty="0" err="1"/>
              <a:t>is</a:t>
            </a:r>
            <a:r>
              <a:rPr lang="de-DE" dirty="0"/>
              <a:t> </a:t>
            </a:r>
            <a:r>
              <a:rPr lang="de-DE" dirty="0" err="1"/>
              <a:t>ensured</a:t>
            </a:r>
            <a:r>
              <a:rPr lang="de-DE" dirty="0"/>
              <a:t> </a:t>
            </a:r>
            <a:r>
              <a:rPr lang="de-DE" dirty="0" err="1"/>
              <a:t>that</a:t>
            </a:r>
            <a:r>
              <a:rPr lang="de-DE" dirty="0"/>
              <a:t> </a:t>
            </a:r>
            <a:r>
              <a:rPr lang="de-DE" dirty="0" err="1"/>
              <a:t>the</a:t>
            </a:r>
            <a:r>
              <a:rPr lang="de-DE" dirty="0"/>
              <a:t> final </a:t>
            </a:r>
            <a:r>
              <a:rPr lang="de-DE" dirty="0" err="1"/>
              <a:t>theses</a:t>
            </a:r>
            <a:r>
              <a:rPr lang="de-DE" dirty="0"/>
              <a:t> </a:t>
            </a:r>
            <a:r>
              <a:rPr lang="de-DE" dirty="0" err="1"/>
              <a:t>meet</a:t>
            </a:r>
            <a:r>
              <a:rPr lang="de-DE" dirty="0"/>
              <a:t> </a:t>
            </a:r>
            <a:r>
              <a:rPr lang="de-DE" dirty="0" err="1"/>
              <a:t>the</a:t>
            </a:r>
            <a:r>
              <a:rPr lang="de-DE" dirty="0"/>
              <a:t> </a:t>
            </a:r>
            <a:r>
              <a:rPr lang="de-DE" dirty="0" err="1"/>
              <a:t>required</a:t>
            </a:r>
            <a:r>
              <a:rPr lang="de-DE" dirty="0"/>
              <a:t> </a:t>
            </a:r>
            <a:r>
              <a:rPr lang="de-DE" dirty="0" err="1"/>
              <a:t>level</a:t>
            </a:r>
            <a:r>
              <a:rPr lang="de-DE" dirty="0"/>
              <a:t>?</a:t>
            </a:r>
          </a:p>
          <a:p>
            <a:pPr lvl="1"/>
            <a:endParaRPr lang="de-DE" dirty="0"/>
          </a:p>
          <a:p>
            <a:pPr lvl="1"/>
            <a:endParaRPr lang="de-DE" dirty="0"/>
          </a:p>
          <a:p>
            <a:endParaRPr lang="de-DE" dirty="0"/>
          </a:p>
        </p:txBody>
      </p:sp>
      <p:sp>
        <p:nvSpPr>
          <p:cNvPr id="4" name="Datumsplatzhalter 3">
            <a:extLst>
              <a:ext uri="{FF2B5EF4-FFF2-40B4-BE49-F238E27FC236}">
                <a16:creationId xmlns:a16="http://schemas.microsoft.com/office/drawing/2014/main" xmlns="" id="{1EFC83B8-7710-1548-86DA-BFECAFB48BB2}"/>
              </a:ext>
            </a:extLst>
          </p:cNvPr>
          <p:cNvSpPr>
            <a:spLocks noGrp="1"/>
          </p:cNvSpPr>
          <p:nvPr>
            <p:ph type="dt" sz="half" idx="10"/>
          </p:nvPr>
        </p:nvSpPr>
        <p:spPr/>
        <p:txBody>
          <a:bodyPr/>
          <a:lstStyle/>
          <a:p>
            <a:fld id="{9D2809BB-04C6-0B42-B49C-2B3422468483}" type="datetime1">
              <a:rPr lang="de-DE" smtClean="0"/>
              <a:t>17.09.2018</a:t>
            </a:fld>
            <a:endParaRPr lang="de-DE"/>
          </a:p>
        </p:txBody>
      </p:sp>
      <p:sp>
        <p:nvSpPr>
          <p:cNvPr id="5" name="Fußzeilenplatzhalter 4">
            <a:extLst>
              <a:ext uri="{FF2B5EF4-FFF2-40B4-BE49-F238E27FC236}">
                <a16:creationId xmlns:a16="http://schemas.microsoft.com/office/drawing/2014/main" xmlns="" id="{75855F47-1336-5046-87AB-485145DC7AE8}"/>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2B1B5B0A-4F2A-F340-B62A-6AD9817E495F}"/>
              </a:ext>
            </a:extLst>
          </p:cNvPr>
          <p:cNvSpPr>
            <a:spLocks noGrp="1"/>
          </p:cNvSpPr>
          <p:nvPr>
            <p:ph type="sldNum" sz="quarter" idx="12"/>
          </p:nvPr>
        </p:nvSpPr>
        <p:spPr/>
        <p:txBody>
          <a:bodyPr/>
          <a:lstStyle/>
          <a:p>
            <a:fld id="{93BC7EB4-ADAF-3D45-8E3E-A06BACF5AB1C}" type="slidenum">
              <a:rPr lang="de-DE" smtClean="0"/>
              <a:t>36</a:t>
            </a:fld>
            <a:endParaRPr lang="de-DE"/>
          </a:p>
        </p:txBody>
      </p:sp>
      <p:pic>
        <p:nvPicPr>
          <p:cNvPr id="7" name="Picture 3" descr="page1image560">
            <a:extLst>
              <a:ext uri="{FF2B5EF4-FFF2-40B4-BE49-F238E27FC236}">
                <a16:creationId xmlns:a16="http://schemas.microsoft.com/office/drawing/2014/main" xmlns="" id="{38C36092-0356-304A-AB69-7BF46B98F4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412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510CB22-914F-7C43-A883-BCD08A103F48}"/>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(This </a:t>
            </a:r>
            <a:r>
              <a:rPr lang="de-DE" sz="2800" dirty="0" err="1"/>
              <a:t>chapter</a:t>
            </a:r>
            <a:r>
              <a:rPr lang="de-DE" sz="2800" dirty="0"/>
              <a:t/>
            </a:r>
            <a:br>
              <a:rPr lang="de-DE" sz="2800" dirty="0"/>
            </a:b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br>
              <a:rPr lang="de-DE" sz="2800" dirty="0"/>
            </a:b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B355AAC6-4D96-E142-80C7-D86239EC3729}"/>
              </a:ext>
            </a:extLst>
          </p:cNvPr>
          <p:cNvSpPr>
            <a:spLocks noGrp="1"/>
          </p:cNvSpPr>
          <p:nvPr>
            <p:ph idx="1"/>
          </p:nvPr>
        </p:nvSpPr>
        <p:spPr>
          <a:xfrm>
            <a:off x="265471" y="1825625"/>
            <a:ext cx="11828206" cy="4702994"/>
          </a:xfrm>
        </p:spPr>
        <p:txBody>
          <a:bodyPr>
            <a:normAutofit fontScale="85000" lnSpcReduction="20000"/>
          </a:bodyPr>
          <a:lstStyle/>
          <a:p>
            <a:pPr marL="0" indent="0">
              <a:buNone/>
            </a:pPr>
            <a:r>
              <a:rPr lang="de-DE" b="1" dirty="0"/>
              <a:t>Benchmarks:</a:t>
            </a:r>
          </a:p>
          <a:p>
            <a:pPr marL="0" indent="0">
              <a:buNone/>
            </a:pPr>
            <a:r>
              <a:rPr lang="de-DE" i="1" dirty="0" err="1"/>
              <a:t>Meets</a:t>
            </a:r>
            <a:r>
              <a:rPr lang="de-DE" i="1" dirty="0"/>
              <a:t> </a:t>
            </a:r>
            <a:r>
              <a:rPr lang="de-DE" i="1" dirty="0" err="1"/>
              <a:t>quality</a:t>
            </a:r>
            <a:r>
              <a:rPr lang="de-DE" i="1" dirty="0"/>
              <a:t> requirements </a:t>
            </a:r>
          </a:p>
          <a:p>
            <a:r>
              <a:rPr lang="de-DE" dirty="0"/>
              <a:t>All </a:t>
            </a:r>
            <a:r>
              <a:rPr lang="de-DE" dirty="0" err="1"/>
              <a:t>exams</a:t>
            </a:r>
            <a:r>
              <a:rPr lang="de-DE" dirty="0"/>
              <a:t>, </a:t>
            </a:r>
            <a:r>
              <a:rPr lang="de-DE" dirty="0" err="1"/>
              <a:t>as</a:t>
            </a:r>
            <a:r>
              <a:rPr lang="de-DE" dirty="0"/>
              <a:t> </a:t>
            </a:r>
            <a:r>
              <a:rPr lang="de-DE" dirty="0" err="1"/>
              <a:t>they</a:t>
            </a:r>
            <a:r>
              <a:rPr lang="de-DE" dirty="0"/>
              <a:t> </a:t>
            </a:r>
            <a:r>
              <a:rPr lang="de-DE" dirty="0" err="1"/>
              <a:t>are</a:t>
            </a:r>
            <a:r>
              <a:rPr lang="de-DE" dirty="0"/>
              <a:t> </a:t>
            </a:r>
            <a:r>
              <a:rPr lang="de-DE" dirty="0" err="1"/>
              <a:t>defined</a:t>
            </a:r>
            <a:r>
              <a:rPr lang="de-DE" dirty="0"/>
              <a:t> </a:t>
            </a:r>
            <a:r>
              <a:rPr lang="de-DE" dirty="0" err="1"/>
              <a:t>for</a:t>
            </a:r>
            <a:r>
              <a:rPr lang="de-DE" dirty="0"/>
              <a:t> </a:t>
            </a:r>
            <a:r>
              <a:rPr lang="de-DE" dirty="0" err="1"/>
              <a:t>the</a:t>
            </a:r>
            <a:r>
              <a:rPr lang="de-DE" dirty="0"/>
              <a:t> </a:t>
            </a:r>
            <a:r>
              <a:rPr lang="de-DE" dirty="0" err="1"/>
              <a:t>modules</a:t>
            </a:r>
            <a:r>
              <a:rPr lang="de-DE" dirty="0"/>
              <a:t>, </a:t>
            </a:r>
            <a:r>
              <a:rPr lang="de-DE" dirty="0" err="1"/>
              <a:t>are</a:t>
            </a:r>
            <a:r>
              <a:rPr lang="de-DE" dirty="0"/>
              <a:t> </a:t>
            </a:r>
            <a:r>
              <a:rPr lang="de-DE" dirty="0" err="1"/>
              <a:t>suited</a:t>
            </a:r>
            <a:r>
              <a:rPr lang="de-DE" dirty="0"/>
              <a:t> in </a:t>
            </a:r>
            <a:r>
              <a:rPr lang="de-DE" dirty="0" err="1"/>
              <a:t>format</a:t>
            </a:r>
            <a:r>
              <a:rPr lang="de-DE" dirty="0"/>
              <a:t> </a:t>
            </a:r>
            <a:r>
              <a:rPr lang="de-DE" dirty="0" err="1"/>
              <a:t>and</a:t>
            </a:r>
            <a:r>
              <a:rPr lang="de-DE" dirty="0"/>
              <a:t> </a:t>
            </a:r>
            <a:r>
              <a:rPr lang="de-DE" dirty="0" err="1"/>
              <a:t>content</a:t>
            </a:r>
            <a:r>
              <a:rPr lang="de-DE" dirty="0"/>
              <a:t> </a:t>
            </a:r>
            <a:r>
              <a:rPr lang="de-DE" dirty="0" err="1"/>
              <a:t>to</a:t>
            </a:r>
            <a:r>
              <a:rPr lang="de-DE" dirty="0"/>
              <a:t> </a:t>
            </a:r>
            <a:r>
              <a:rPr lang="de-DE" dirty="0" err="1"/>
              <a:t>ascertain</a:t>
            </a:r>
            <a:r>
              <a:rPr lang="de-DE" dirty="0"/>
              <a:t> </a:t>
            </a:r>
            <a:r>
              <a:rPr lang="de-DE" dirty="0" err="1"/>
              <a:t>the</a:t>
            </a:r>
            <a:r>
              <a:rPr lang="de-DE" dirty="0"/>
              <a:t> </a:t>
            </a:r>
            <a:r>
              <a:rPr lang="de-DE" dirty="0" err="1"/>
              <a:t>intended</a:t>
            </a:r>
            <a:r>
              <a:rPr lang="de-DE" dirty="0"/>
              <a:t> learning outcomes. The requirements </a:t>
            </a:r>
            <a:r>
              <a:rPr lang="de-DE" dirty="0" err="1"/>
              <a:t>are</a:t>
            </a:r>
            <a:r>
              <a:rPr lang="de-DE" dirty="0"/>
              <a:t> in </a:t>
            </a:r>
            <a:r>
              <a:rPr lang="de-DE" dirty="0" err="1"/>
              <a:t>accordance</a:t>
            </a:r>
            <a:r>
              <a:rPr lang="de-DE" dirty="0"/>
              <a:t> </a:t>
            </a:r>
            <a:r>
              <a:rPr lang="de-DE" dirty="0" err="1"/>
              <a:t>with</a:t>
            </a:r>
            <a:r>
              <a:rPr lang="de-DE" dirty="0"/>
              <a:t> </a:t>
            </a:r>
            <a:r>
              <a:rPr lang="de-DE" dirty="0" err="1"/>
              <a:t>the</a:t>
            </a:r>
            <a:r>
              <a:rPr lang="de-DE" dirty="0"/>
              <a:t> </a:t>
            </a:r>
            <a:r>
              <a:rPr lang="de-DE" dirty="0" err="1"/>
              <a:t>desired</a:t>
            </a:r>
            <a:r>
              <a:rPr lang="de-DE" dirty="0"/>
              <a:t> </a:t>
            </a:r>
            <a:r>
              <a:rPr lang="de-DE" dirty="0" err="1"/>
              <a:t>qualification</a:t>
            </a:r>
            <a:r>
              <a:rPr lang="de-DE" dirty="0"/>
              <a:t> </a:t>
            </a:r>
            <a:r>
              <a:rPr lang="de-DE" dirty="0" err="1"/>
              <a:t>level</a:t>
            </a:r>
            <a:r>
              <a:rPr lang="de-DE" dirty="0"/>
              <a:t>. The </a:t>
            </a:r>
            <a:r>
              <a:rPr lang="de-DE" dirty="0" err="1"/>
              <a:t>exams</a:t>
            </a:r>
            <a:r>
              <a:rPr lang="de-DE" dirty="0"/>
              <a:t> </a:t>
            </a:r>
            <a:r>
              <a:rPr lang="de-DE" dirty="0" err="1"/>
              <a:t>are</a:t>
            </a:r>
            <a:r>
              <a:rPr lang="de-DE" dirty="0"/>
              <a:t> </a:t>
            </a:r>
            <a:r>
              <a:rPr lang="de-DE" dirty="0" err="1"/>
              <a:t>characterised</a:t>
            </a:r>
            <a:r>
              <a:rPr lang="de-DE" dirty="0"/>
              <a:t> </a:t>
            </a:r>
            <a:r>
              <a:rPr lang="de-DE" dirty="0" err="1"/>
              <a:t>by</a:t>
            </a:r>
            <a:r>
              <a:rPr lang="de-DE" dirty="0"/>
              <a:t> a </a:t>
            </a:r>
            <a:r>
              <a:rPr lang="de-DE" dirty="0" err="1"/>
              <a:t>wide</a:t>
            </a:r>
            <a:r>
              <a:rPr lang="de-DE" dirty="0"/>
              <a:t> </a:t>
            </a:r>
            <a:r>
              <a:rPr lang="de-DE" dirty="0" err="1"/>
              <a:t>variety</a:t>
            </a:r>
            <a:r>
              <a:rPr lang="de-DE" dirty="0"/>
              <a:t> </a:t>
            </a:r>
            <a:r>
              <a:rPr lang="de-DE" dirty="0" err="1"/>
              <a:t>of</a:t>
            </a:r>
            <a:r>
              <a:rPr lang="de-DE" dirty="0"/>
              <a:t> </a:t>
            </a:r>
            <a:r>
              <a:rPr lang="de-DE" dirty="0" err="1"/>
              <a:t>test</a:t>
            </a:r>
            <a:r>
              <a:rPr lang="de-DE" dirty="0"/>
              <a:t> </a:t>
            </a:r>
            <a:r>
              <a:rPr lang="de-DE" dirty="0" err="1"/>
              <a:t>formats</a:t>
            </a:r>
            <a:r>
              <a:rPr lang="de-DE" dirty="0"/>
              <a:t>. </a:t>
            </a:r>
          </a:p>
          <a:p>
            <a:r>
              <a:rPr lang="de-DE" dirty="0"/>
              <a:t>The final </a:t>
            </a:r>
            <a:r>
              <a:rPr lang="de-DE" dirty="0" err="1"/>
              <a:t>theses</a:t>
            </a:r>
            <a:r>
              <a:rPr lang="de-DE" dirty="0"/>
              <a:t> </a:t>
            </a:r>
            <a:r>
              <a:rPr lang="de-DE" dirty="0" err="1"/>
              <a:t>are</a:t>
            </a:r>
            <a:r>
              <a:rPr lang="de-DE" dirty="0"/>
              <a:t> </a:t>
            </a:r>
            <a:r>
              <a:rPr lang="de-DE" dirty="0" err="1"/>
              <a:t>evaluated</a:t>
            </a:r>
            <a:r>
              <a:rPr lang="de-DE" dirty="0"/>
              <a:t> </a:t>
            </a:r>
            <a:r>
              <a:rPr lang="de-DE" dirty="0" err="1"/>
              <a:t>based</a:t>
            </a:r>
            <a:r>
              <a:rPr lang="de-DE" dirty="0"/>
              <a:t> on </a:t>
            </a:r>
            <a:r>
              <a:rPr lang="de-DE" dirty="0" err="1"/>
              <a:t>previously</a:t>
            </a:r>
            <a:r>
              <a:rPr lang="de-DE" dirty="0"/>
              <a:t> </a:t>
            </a:r>
            <a:r>
              <a:rPr lang="de-DE" dirty="0" err="1"/>
              <a:t>published</a:t>
            </a:r>
            <a:r>
              <a:rPr lang="de-DE" dirty="0"/>
              <a:t> </a:t>
            </a:r>
            <a:r>
              <a:rPr lang="de-DE" dirty="0" err="1"/>
              <a:t>and</a:t>
            </a:r>
            <a:r>
              <a:rPr lang="de-DE" dirty="0"/>
              <a:t> </a:t>
            </a:r>
            <a:r>
              <a:rPr lang="de-DE" dirty="0" err="1"/>
              <a:t>coherently</a:t>
            </a:r>
            <a:r>
              <a:rPr lang="de-DE" dirty="0"/>
              <a:t> </a:t>
            </a:r>
            <a:r>
              <a:rPr lang="de-DE" dirty="0" err="1"/>
              <a:t>applied</a:t>
            </a:r>
            <a:r>
              <a:rPr lang="de-DE" dirty="0"/>
              <a:t> </a:t>
            </a:r>
            <a:r>
              <a:rPr lang="de-DE" dirty="0" err="1"/>
              <a:t>criteria</a:t>
            </a:r>
            <a:r>
              <a:rPr lang="de-DE" dirty="0"/>
              <a:t>, </a:t>
            </a:r>
            <a:r>
              <a:rPr lang="de-DE" dirty="0" err="1"/>
              <a:t>rules</a:t>
            </a:r>
            <a:r>
              <a:rPr lang="de-DE" dirty="0"/>
              <a:t>, </a:t>
            </a:r>
            <a:r>
              <a:rPr lang="de-DE" dirty="0" err="1"/>
              <a:t>and</a:t>
            </a:r>
            <a:r>
              <a:rPr lang="de-DE" dirty="0"/>
              <a:t> </a:t>
            </a:r>
            <a:r>
              <a:rPr lang="de-DE" dirty="0" err="1"/>
              <a:t>procedures</a:t>
            </a:r>
            <a:r>
              <a:rPr lang="de-DE" dirty="0"/>
              <a:t>. </a:t>
            </a:r>
          </a:p>
          <a:p>
            <a:r>
              <a:rPr lang="de-DE" dirty="0"/>
              <a:t>The </a:t>
            </a:r>
            <a:r>
              <a:rPr lang="de-DE" dirty="0" err="1"/>
              <a:t>students</a:t>
            </a:r>
            <a:r>
              <a:rPr lang="de-DE" dirty="0"/>
              <a:t> </a:t>
            </a:r>
            <a:r>
              <a:rPr lang="de-DE" dirty="0" err="1"/>
              <a:t>prove</a:t>
            </a:r>
            <a:r>
              <a:rPr lang="de-DE" dirty="0"/>
              <a:t>, </a:t>
            </a:r>
            <a:r>
              <a:rPr lang="de-DE" dirty="0" err="1"/>
              <a:t>especially</a:t>
            </a:r>
            <a:r>
              <a:rPr lang="de-DE" dirty="0"/>
              <a:t> in </a:t>
            </a:r>
            <a:r>
              <a:rPr lang="de-DE" dirty="0" err="1"/>
              <a:t>their</a:t>
            </a:r>
            <a:r>
              <a:rPr lang="de-DE" dirty="0"/>
              <a:t> </a:t>
            </a:r>
            <a:r>
              <a:rPr lang="de-DE" dirty="0" err="1"/>
              <a:t>thesis</a:t>
            </a:r>
            <a:r>
              <a:rPr lang="de-DE" dirty="0"/>
              <a:t>, </a:t>
            </a:r>
            <a:r>
              <a:rPr lang="de-DE" dirty="0" err="1"/>
              <a:t>their</a:t>
            </a:r>
            <a:r>
              <a:rPr lang="de-DE" dirty="0"/>
              <a:t> </a:t>
            </a:r>
            <a:r>
              <a:rPr lang="de-DE" dirty="0" err="1"/>
              <a:t>ability</a:t>
            </a:r>
            <a:r>
              <a:rPr lang="de-DE" dirty="0"/>
              <a:t> </a:t>
            </a:r>
            <a:r>
              <a:rPr lang="de-DE" dirty="0" err="1"/>
              <a:t>to</a:t>
            </a:r>
            <a:r>
              <a:rPr lang="de-DE" dirty="0"/>
              <a:t> do </a:t>
            </a:r>
            <a:r>
              <a:rPr lang="de-DE" dirty="0" err="1"/>
              <a:t>scientific</a:t>
            </a:r>
            <a:r>
              <a:rPr lang="de-DE" dirty="0"/>
              <a:t> </a:t>
            </a:r>
            <a:r>
              <a:rPr lang="de-DE" dirty="0" err="1"/>
              <a:t>work</a:t>
            </a:r>
            <a:r>
              <a:rPr lang="de-DE" dirty="0"/>
              <a:t> </a:t>
            </a:r>
            <a:r>
              <a:rPr lang="de-DE" dirty="0" err="1"/>
              <a:t>and</a:t>
            </a:r>
            <a:r>
              <a:rPr lang="de-DE" dirty="0"/>
              <a:t> </a:t>
            </a:r>
            <a:r>
              <a:rPr lang="de-DE" dirty="0" err="1"/>
              <a:t>the</a:t>
            </a:r>
            <a:r>
              <a:rPr lang="de-DE" dirty="0"/>
              <a:t> </a:t>
            </a:r>
            <a:r>
              <a:rPr lang="de-DE" dirty="0" err="1"/>
              <a:t>achievement</a:t>
            </a:r>
            <a:r>
              <a:rPr lang="de-DE" dirty="0"/>
              <a:t> </a:t>
            </a:r>
            <a:r>
              <a:rPr lang="de-DE" dirty="0" err="1"/>
              <a:t>of</a:t>
            </a:r>
            <a:r>
              <a:rPr lang="de-DE" dirty="0"/>
              <a:t> </a:t>
            </a:r>
            <a:r>
              <a:rPr lang="de-DE" dirty="0" err="1"/>
              <a:t>the</a:t>
            </a:r>
            <a:r>
              <a:rPr lang="de-DE" dirty="0"/>
              <a:t> </a:t>
            </a:r>
            <a:r>
              <a:rPr lang="de-DE" dirty="0" err="1"/>
              <a:t>study</a:t>
            </a:r>
            <a:r>
              <a:rPr lang="de-DE" dirty="0"/>
              <a:t> programme’s </a:t>
            </a:r>
            <a:r>
              <a:rPr lang="de-DE" dirty="0" err="1"/>
              <a:t>qualification</a:t>
            </a:r>
            <a:r>
              <a:rPr lang="de-DE" dirty="0"/>
              <a:t> </a:t>
            </a:r>
            <a:r>
              <a:rPr lang="de-DE" dirty="0" err="1"/>
              <a:t>objectives</a:t>
            </a:r>
            <a:r>
              <a:rPr lang="de-DE" dirty="0"/>
              <a:t>. </a:t>
            </a:r>
          </a:p>
          <a:p>
            <a:pPr marL="0" indent="0">
              <a:buNone/>
            </a:pPr>
            <a:r>
              <a:rPr lang="de-DE" i="1" dirty="0" err="1"/>
              <a:t>Exceeds</a:t>
            </a:r>
            <a:r>
              <a:rPr lang="de-DE" i="1" dirty="0"/>
              <a:t> </a:t>
            </a:r>
            <a:r>
              <a:rPr lang="de-DE" i="1" dirty="0" err="1"/>
              <a:t>quality</a:t>
            </a:r>
            <a:r>
              <a:rPr lang="de-DE" i="1" dirty="0"/>
              <a:t> requirements </a:t>
            </a:r>
          </a:p>
          <a:p>
            <a:r>
              <a:rPr lang="de-DE" dirty="0"/>
              <a:t>The </a:t>
            </a:r>
            <a:r>
              <a:rPr lang="de-DE" dirty="0" err="1"/>
              <a:t>concrete</a:t>
            </a:r>
            <a:r>
              <a:rPr lang="de-DE" dirty="0"/>
              <a:t> </a:t>
            </a:r>
            <a:r>
              <a:rPr lang="de-DE" dirty="0" err="1"/>
              <a:t>test</a:t>
            </a:r>
            <a:r>
              <a:rPr lang="de-DE" dirty="0"/>
              <a:t> </a:t>
            </a:r>
            <a:r>
              <a:rPr lang="de-DE" dirty="0" err="1"/>
              <a:t>items</a:t>
            </a:r>
            <a:r>
              <a:rPr lang="de-DE" dirty="0"/>
              <a:t> </a:t>
            </a:r>
            <a:r>
              <a:rPr lang="de-DE" dirty="0" err="1"/>
              <a:t>are</a:t>
            </a:r>
            <a:r>
              <a:rPr lang="de-DE" dirty="0"/>
              <a:t> </a:t>
            </a:r>
            <a:r>
              <a:rPr lang="de-DE" dirty="0" err="1"/>
              <a:t>particularly</a:t>
            </a:r>
            <a:r>
              <a:rPr lang="de-DE" dirty="0"/>
              <a:t> </a:t>
            </a:r>
            <a:r>
              <a:rPr lang="de-DE" dirty="0" err="1"/>
              <a:t>suitable</a:t>
            </a:r>
            <a:r>
              <a:rPr lang="de-DE" dirty="0"/>
              <a:t> </a:t>
            </a:r>
            <a:r>
              <a:rPr lang="de-DE" dirty="0" err="1"/>
              <a:t>for</a:t>
            </a:r>
            <a:r>
              <a:rPr lang="de-DE" dirty="0"/>
              <a:t> </a:t>
            </a:r>
            <a:r>
              <a:rPr lang="de-DE" dirty="0" err="1"/>
              <a:t>ascertaining</a:t>
            </a:r>
            <a:r>
              <a:rPr lang="de-DE" dirty="0"/>
              <a:t> </a:t>
            </a:r>
            <a:r>
              <a:rPr lang="de-DE" dirty="0" err="1"/>
              <a:t>the</a:t>
            </a:r>
            <a:r>
              <a:rPr lang="de-DE" dirty="0"/>
              <a:t> </a:t>
            </a:r>
            <a:r>
              <a:rPr lang="de-DE" dirty="0" err="1"/>
              <a:t>defined</a:t>
            </a:r>
            <a:r>
              <a:rPr lang="de-DE" dirty="0"/>
              <a:t> learning outcomes. </a:t>
            </a:r>
            <a:r>
              <a:rPr lang="de-DE" dirty="0" err="1"/>
              <a:t>They</a:t>
            </a:r>
            <a:r>
              <a:rPr lang="de-DE" dirty="0"/>
              <a:t> also </a:t>
            </a:r>
            <a:r>
              <a:rPr lang="de-DE" dirty="0" err="1"/>
              <a:t>examine</a:t>
            </a:r>
            <a:r>
              <a:rPr lang="de-DE" dirty="0"/>
              <a:t> </a:t>
            </a:r>
            <a:r>
              <a:rPr lang="de-DE" dirty="0" err="1"/>
              <a:t>the</a:t>
            </a:r>
            <a:r>
              <a:rPr lang="de-DE" dirty="0"/>
              <a:t> </a:t>
            </a:r>
            <a:r>
              <a:rPr lang="de-DE" dirty="0" err="1"/>
              <a:t>students</a:t>
            </a:r>
            <a:r>
              <a:rPr lang="de-DE" dirty="0"/>
              <a:t>’ </a:t>
            </a:r>
            <a:r>
              <a:rPr lang="de-DE" dirty="0" err="1"/>
              <a:t>ability</a:t>
            </a:r>
            <a:r>
              <a:rPr lang="de-DE" dirty="0"/>
              <a:t> </a:t>
            </a:r>
            <a:r>
              <a:rPr lang="de-DE" dirty="0" err="1"/>
              <a:t>to</a:t>
            </a:r>
            <a:r>
              <a:rPr lang="de-DE" dirty="0"/>
              <a:t> </a:t>
            </a:r>
            <a:r>
              <a:rPr lang="de-DE" dirty="0" err="1"/>
              <a:t>deeply</a:t>
            </a:r>
            <a:r>
              <a:rPr lang="de-DE" dirty="0"/>
              <a:t> </a:t>
            </a:r>
            <a:r>
              <a:rPr lang="de-DE" dirty="0" err="1"/>
              <a:t>reflect</a:t>
            </a:r>
            <a:r>
              <a:rPr lang="de-DE" dirty="0"/>
              <a:t> on </a:t>
            </a:r>
            <a:r>
              <a:rPr lang="de-DE" dirty="0" err="1"/>
              <a:t>scientific</a:t>
            </a:r>
            <a:r>
              <a:rPr lang="de-DE" dirty="0"/>
              <a:t> </a:t>
            </a:r>
            <a:r>
              <a:rPr lang="de-DE" dirty="0" err="1"/>
              <a:t>problems</a:t>
            </a:r>
            <a:r>
              <a:rPr lang="de-DE" dirty="0"/>
              <a:t> </a:t>
            </a:r>
            <a:r>
              <a:rPr lang="de-DE" dirty="0" err="1"/>
              <a:t>and</a:t>
            </a:r>
            <a:r>
              <a:rPr lang="de-DE" dirty="0"/>
              <a:t> </a:t>
            </a:r>
            <a:r>
              <a:rPr lang="de-DE" dirty="0" err="1"/>
              <a:t>to</a:t>
            </a:r>
            <a:r>
              <a:rPr lang="de-DE" dirty="0"/>
              <a:t> </a:t>
            </a:r>
            <a:r>
              <a:rPr lang="de-DE" dirty="0" err="1"/>
              <a:t>apply</a:t>
            </a:r>
            <a:r>
              <a:rPr lang="de-DE" dirty="0"/>
              <a:t> </a:t>
            </a:r>
            <a:r>
              <a:rPr lang="de-DE" dirty="0" err="1"/>
              <a:t>scientific</a:t>
            </a:r>
            <a:r>
              <a:rPr lang="de-DE" dirty="0"/>
              <a:t> </a:t>
            </a:r>
            <a:r>
              <a:rPr lang="de-DE" dirty="0" err="1"/>
              <a:t>methods</a:t>
            </a:r>
            <a:r>
              <a:rPr lang="de-DE" dirty="0"/>
              <a:t>. </a:t>
            </a:r>
            <a:r>
              <a:rPr lang="de-DE" dirty="0" err="1"/>
              <a:t>Students</a:t>
            </a:r>
            <a:r>
              <a:rPr lang="de-DE" dirty="0"/>
              <a:t> </a:t>
            </a:r>
            <a:r>
              <a:rPr lang="de-DE" dirty="0" err="1"/>
              <a:t>are</a:t>
            </a:r>
            <a:r>
              <a:rPr lang="de-DE" dirty="0"/>
              <a:t> </a:t>
            </a:r>
            <a:r>
              <a:rPr lang="de-DE" dirty="0" err="1"/>
              <a:t>given</a:t>
            </a:r>
            <a:r>
              <a:rPr lang="de-DE" dirty="0"/>
              <a:t> </a:t>
            </a:r>
            <a:r>
              <a:rPr lang="de-DE" dirty="0" err="1"/>
              <a:t>feedback</a:t>
            </a:r>
            <a:r>
              <a:rPr lang="de-DE" dirty="0"/>
              <a:t>, </a:t>
            </a:r>
            <a:r>
              <a:rPr lang="de-DE" dirty="0" err="1"/>
              <a:t>which</a:t>
            </a:r>
            <a:r>
              <a:rPr lang="de-DE" dirty="0"/>
              <a:t>, </a:t>
            </a:r>
            <a:r>
              <a:rPr lang="de-DE" dirty="0" err="1"/>
              <a:t>if</a:t>
            </a:r>
            <a:r>
              <a:rPr lang="de-DE" dirty="0"/>
              <a:t> </a:t>
            </a:r>
            <a:r>
              <a:rPr lang="de-DE" dirty="0" err="1"/>
              <a:t>necessary</a:t>
            </a:r>
            <a:r>
              <a:rPr lang="de-DE" dirty="0"/>
              <a:t>, </a:t>
            </a:r>
            <a:r>
              <a:rPr lang="de-DE" dirty="0" err="1"/>
              <a:t>is</a:t>
            </a:r>
            <a:r>
              <a:rPr lang="de-DE" dirty="0"/>
              <a:t> </a:t>
            </a:r>
            <a:r>
              <a:rPr lang="de-DE" dirty="0" err="1"/>
              <a:t>linked</a:t>
            </a:r>
            <a:r>
              <a:rPr lang="de-DE" dirty="0"/>
              <a:t> </a:t>
            </a:r>
            <a:r>
              <a:rPr lang="de-DE" dirty="0" err="1"/>
              <a:t>to</a:t>
            </a:r>
            <a:r>
              <a:rPr lang="de-DE" dirty="0"/>
              <a:t> </a:t>
            </a:r>
            <a:r>
              <a:rPr lang="de-DE" dirty="0" err="1"/>
              <a:t>advice</a:t>
            </a:r>
            <a:r>
              <a:rPr lang="de-DE" dirty="0"/>
              <a:t> on </a:t>
            </a:r>
            <a:r>
              <a:rPr lang="de-DE" dirty="0" err="1"/>
              <a:t>the</a:t>
            </a:r>
            <a:r>
              <a:rPr lang="de-DE" dirty="0"/>
              <a:t> learning </a:t>
            </a:r>
            <a:r>
              <a:rPr lang="de-DE" dirty="0" err="1"/>
              <a:t>process</a:t>
            </a:r>
            <a:r>
              <a:rPr lang="de-DE" dirty="0"/>
              <a:t>. The final </a:t>
            </a:r>
            <a:r>
              <a:rPr lang="de-DE" dirty="0" err="1"/>
              <a:t>theses</a:t>
            </a:r>
            <a:r>
              <a:rPr lang="de-DE" dirty="0"/>
              <a:t> </a:t>
            </a:r>
            <a:r>
              <a:rPr lang="de-DE" dirty="0" err="1"/>
              <a:t>comply</a:t>
            </a:r>
            <a:r>
              <a:rPr lang="de-DE" dirty="0"/>
              <a:t> </a:t>
            </a:r>
            <a:r>
              <a:rPr lang="de-DE" dirty="0" err="1"/>
              <a:t>with</a:t>
            </a:r>
            <a:r>
              <a:rPr lang="de-DE" dirty="0"/>
              <a:t> </a:t>
            </a:r>
            <a:r>
              <a:rPr lang="de-DE" dirty="0" err="1"/>
              <a:t>the</a:t>
            </a:r>
            <a:r>
              <a:rPr lang="de-DE" dirty="0"/>
              <a:t> </a:t>
            </a:r>
            <a:r>
              <a:rPr lang="de-DE" dirty="0" err="1"/>
              <a:t>standards</a:t>
            </a:r>
            <a:r>
              <a:rPr lang="de-DE" dirty="0"/>
              <a:t> </a:t>
            </a:r>
            <a:r>
              <a:rPr lang="de-DE" dirty="0" err="1"/>
              <a:t>for</a:t>
            </a:r>
            <a:r>
              <a:rPr lang="de-DE" dirty="0"/>
              <a:t> international </a:t>
            </a:r>
            <a:r>
              <a:rPr lang="de-DE" dirty="0" err="1"/>
              <a:t>publications</a:t>
            </a:r>
            <a:r>
              <a:rPr lang="de-DE" dirty="0"/>
              <a:t>. </a:t>
            </a:r>
          </a:p>
          <a:p>
            <a:endParaRPr lang="de-DE" dirty="0"/>
          </a:p>
        </p:txBody>
      </p:sp>
      <p:sp>
        <p:nvSpPr>
          <p:cNvPr id="4" name="Datumsplatzhalter 3">
            <a:extLst>
              <a:ext uri="{FF2B5EF4-FFF2-40B4-BE49-F238E27FC236}">
                <a16:creationId xmlns:a16="http://schemas.microsoft.com/office/drawing/2014/main" xmlns="" id="{67E7CD9A-28CA-B549-9CBB-880C3A0A79AB}"/>
              </a:ext>
            </a:extLst>
          </p:cNvPr>
          <p:cNvSpPr>
            <a:spLocks noGrp="1"/>
          </p:cNvSpPr>
          <p:nvPr>
            <p:ph type="dt" sz="half" idx="10"/>
          </p:nvPr>
        </p:nvSpPr>
        <p:spPr/>
        <p:txBody>
          <a:bodyPr/>
          <a:lstStyle/>
          <a:p>
            <a:fld id="{AD79F9ED-3C8B-AA4C-ABB9-76346CD67D40}" type="datetime1">
              <a:rPr lang="de-DE" smtClean="0"/>
              <a:t>17.09.2018</a:t>
            </a:fld>
            <a:endParaRPr lang="de-DE"/>
          </a:p>
        </p:txBody>
      </p:sp>
      <p:sp>
        <p:nvSpPr>
          <p:cNvPr id="5" name="Fußzeilenplatzhalter 4">
            <a:extLst>
              <a:ext uri="{FF2B5EF4-FFF2-40B4-BE49-F238E27FC236}">
                <a16:creationId xmlns:a16="http://schemas.microsoft.com/office/drawing/2014/main" xmlns="" id="{E3D8CE40-8173-4B4C-A3D4-CD06F4080BD5}"/>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347A1AE3-4ECB-E147-8324-E8728CACB5D8}"/>
              </a:ext>
            </a:extLst>
          </p:cNvPr>
          <p:cNvSpPr>
            <a:spLocks noGrp="1"/>
          </p:cNvSpPr>
          <p:nvPr>
            <p:ph type="sldNum" sz="quarter" idx="12"/>
          </p:nvPr>
        </p:nvSpPr>
        <p:spPr/>
        <p:txBody>
          <a:bodyPr/>
          <a:lstStyle/>
          <a:p>
            <a:fld id="{93BC7EB4-ADAF-3D45-8E3E-A06BACF5AB1C}" type="slidenum">
              <a:rPr lang="de-DE" smtClean="0"/>
              <a:t>37</a:t>
            </a:fld>
            <a:endParaRPr lang="de-DE"/>
          </a:p>
        </p:txBody>
      </p:sp>
      <p:pic>
        <p:nvPicPr>
          <p:cNvPr id="7" name="Picture 3" descr="page1image560">
            <a:extLst>
              <a:ext uri="{FF2B5EF4-FFF2-40B4-BE49-F238E27FC236}">
                <a16:creationId xmlns:a16="http://schemas.microsoft.com/office/drawing/2014/main" xmlns="" id="{FD1EBD32-C486-2D48-BB90-15F0E488C4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833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6167A01-C14D-0A41-83FF-B2EFD358048C}"/>
              </a:ext>
            </a:extLst>
          </p:cNvPr>
          <p:cNvSpPr>
            <a:spLocks noGrp="1"/>
          </p:cNvSpPr>
          <p:nvPr>
            <p:ph type="title"/>
          </p:nvPr>
        </p:nvSpPr>
        <p:spPr>
          <a:xfrm>
            <a:off x="838200" y="365125"/>
            <a:ext cx="10515600" cy="2010213"/>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b="1"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05A9C2B6-DE66-3441-9D2D-358C92802780}"/>
              </a:ext>
            </a:extLst>
          </p:cNvPr>
          <p:cNvSpPr>
            <a:spLocks noGrp="1"/>
          </p:cNvSpPr>
          <p:nvPr>
            <p:ph idx="1"/>
          </p:nvPr>
        </p:nvSpPr>
        <p:spPr/>
        <p:txBody>
          <a:bodyPr>
            <a:normAutofit/>
          </a:bodyPr>
          <a:lstStyle/>
          <a:p>
            <a:pPr marL="0" indent="0">
              <a:buNone/>
            </a:pPr>
            <a:endParaRPr lang="de-DE" dirty="0"/>
          </a:p>
          <a:p>
            <a:pPr marL="0" indent="0">
              <a:buNone/>
            </a:pPr>
            <a:endParaRPr lang="de-DE" dirty="0"/>
          </a:p>
          <a:p>
            <a:pPr marL="0" indent="0">
              <a:buNone/>
            </a:pPr>
            <a:r>
              <a:rPr lang="de-DE" dirty="0"/>
              <a:t>3.2 </a:t>
            </a:r>
            <a:r>
              <a:rPr lang="de-DE" dirty="0" err="1"/>
              <a:t>Structure</a:t>
            </a:r>
            <a:r>
              <a:rPr lang="de-DE" dirty="0"/>
              <a:t> </a:t>
            </a:r>
          </a:p>
          <a:p>
            <a:r>
              <a:rPr lang="de-DE" dirty="0"/>
              <a:t>3.2.1  Modular </a:t>
            </a:r>
            <a:r>
              <a:rPr lang="de-DE" dirty="0" err="1"/>
              <a:t>structure</a:t>
            </a:r>
            <a:r>
              <a:rPr lang="de-DE" dirty="0"/>
              <a:t> </a:t>
            </a:r>
            <a:r>
              <a:rPr lang="de-DE" dirty="0" err="1"/>
              <a:t>of</a:t>
            </a:r>
            <a:r>
              <a:rPr lang="de-DE" dirty="0"/>
              <a:t> </a:t>
            </a:r>
            <a:r>
              <a:rPr lang="de-DE" dirty="0" err="1"/>
              <a:t>the</a:t>
            </a:r>
            <a:r>
              <a:rPr lang="de-DE" dirty="0"/>
              <a:t> </a:t>
            </a:r>
            <a:r>
              <a:rPr lang="de-DE" dirty="0" err="1"/>
              <a:t>study</a:t>
            </a:r>
            <a:r>
              <a:rPr lang="de-DE" dirty="0"/>
              <a:t> programme (</a:t>
            </a:r>
            <a:r>
              <a:rPr lang="de-DE" dirty="0" err="1"/>
              <a:t>Asterisk</a:t>
            </a:r>
            <a:r>
              <a:rPr lang="de-DE" dirty="0"/>
              <a:t> </a:t>
            </a:r>
            <a:r>
              <a:rPr lang="de-DE" dirty="0" err="1"/>
              <a:t>Criterion</a:t>
            </a:r>
            <a:r>
              <a:rPr lang="de-DE" dirty="0"/>
              <a:t>)</a:t>
            </a:r>
          </a:p>
          <a:p>
            <a:r>
              <a:rPr lang="de-DE" dirty="0"/>
              <a:t>3.2.2  Study </a:t>
            </a:r>
            <a:r>
              <a:rPr lang="de-DE" dirty="0" err="1"/>
              <a:t>and</a:t>
            </a:r>
            <a:r>
              <a:rPr lang="de-DE" dirty="0"/>
              <a:t> </a:t>
            </a:r>
            <a:r>
              <a:rPr lang="de-DE" dirty="0" err="1"/>
              <a:t>exam</a:t>
            </a:r>
            <a:r>
              <a:rPr lang="de-DE" dirty="0"/>
              <a:t> </a:t>
            </a:r>
            <a:r>
              <a:rPr lang="de-DE" dirty="0" err="1"/>
              <a:t>regulations</a:t>
            </a:r>
            <a:r>
              <a:rPr lang="de-DE" dirty="0"/>
              <a:t> (</a:t>
            </a:r>
            <a:r>
              <a:rPr lang="de-DE" dirty="0" err="1"/>
              <a:t>Asterisk</a:t>
            </a:r>
            <a:r>
              <a:rPr lang="de-DE" dirty="0"/>
              <a:t> </a:t>
            </a:r>
            <a:r>
              <a:rPr lang="de-DE" dirty="0" err="1"/>
              <a:t>Criterion</a:t>
            </a:r>
            <a:r>
              <a:rPr lang="de-DE" dirty="0"/>
              <a:t>)</a:t>
            </a:r>
          </a:p>
          <a:p>
            <a:r>
              <a:rPr lang="de-DE" dirty="0"/>
              <a:t>3.2.3  </a:t>
            </a:r>
            <a:r>
              <a:rPr lang="de-DE" dirty="0" err="1"/>
              <a:t>Feasibility</a:t>
            </a:r>
            <a:r>
              <a:rPr lang="de-DE" dirty="0"/>
              <a:t> </a:t>
            </a:r>
            <a:r>
              <a:rPr lang="de-DE" dirty="0" err="1"/>
              <a:t>of</a:t>
            </a:r>
            <a:r>
              <a:rPr lang="de-DE" dirty="0"/>
              <a:t> </a:t>
            </a:r>
            <a:r>
              <a:rPr lang="de-DE" dirty="0" err="1"/>
              <a:t>study</a:t>
            </a:r>
            <a:r>
              <a:rPr lang="de-DE" dirty="0"/>
              <a:t> </a:t>
            </a:r>
            <a:r>
              <a:rPr lang="de-DE" dirty="0" err="1"/>
              <a:t>workload</a:t>
            </a:r>
            <a:r>
              <a:rPr lang="de-DE" dirty="0"/>
              <a:t> (</a:t>
            </a:r>
            <a:r>
              <a:rPr lang="de-DE" dirty="0" err="1"/>
              <a:t>Asterisk</a:t>
            </a:r>
            <a:r>
              <a:rPr lang="de-DE" dirty="0"/>
              <a:t> </a:t>
            </a:r>
            <a:r>
              <a:rPr lang="de-DE" dirty="0" err="1"/>
              <a:t>Criterion</a:t>
            </a:r>
            <a:r>
              <a:rPr lang="de-DE" dirty="0"/>
              <a:t>)</a:t>
            </a:r>
          </a:p>
          <a:p>
            <a:r>
              <a:rPr lang="de-DE" dirty="0"/>
              <a:t>3.2.4  </a:t>
            </a:r>
            <a:r>
              <a:rPr lang="de-DE" dirty="0" err="1"/>
              <a:t>Equality</a:t>
            </a:r>
            <a:r>
              <a:rPr lang="de-DE" dirty="0"/>
              <a:t> </a:t>
            </a:r>
            <a:r>
              <a:rPr lang="de-DE" dirty="0" err="1"/>
              <a:t>of</a:t>
            </a:r>
            <a:r>
              <a:rPr lang="de-DE" dirty="0"/>
              <a:t> </a:t>
            </a:r>
            <a:r>
              <a:rPr lang="de-DE" dirty="0" err="1"/>
              <a:t>opportunity</a:t>
            </a:r>
            <a:r>
              <a:rPr lang="de-DE" dirty="0"/>
              <a:t> . </a:t>
            </a:r>
          </a:p>
          <a:p>
            <a:endParaRPr lang="de-DE" dirty="0"/>
          </a:p>
        </p:txBody>
      </p:sp>
      <p:sp>
        <p:nvSpPr>
          <p:cNvPr id="4" name="Datumsplatzhalter 3">
            <a:extLst>
              <a:ext uri="{FF2B5EF4-FFF2-40B4-BE49-F238E27FC236}">
                <a16:creationId xmlns:a16="http://schemas.microsoft.com/office/drawing/2014/main" xmlns="" id="{184ACE46-6031-E746-9BB5-FD6B7E7CA5F1}"/>
              </a:ext>
            </a:extLst>
          </p:cNvPr>
          <p:cNvSpPr>
            <a:spLocks noGrp="1"/>
          </p:cNvSpPr>
          <p:nvPr>
            <p:ph type="dt" sz="half" idx="10"/>
          </p:nvPr>
        </p:nvSpPr>
        <p:spPr/>
        <p:txBody>
          <a:bodyPr/>
          <a:lstStyle/>
          <a:p>
            <a:fld id="{A7F8A589-9E1B-8348-92F8-09708A3A2EBF}" type="datetime1">
              <a:rPr lang="de-DE" smtClean="0"/>
              <a:t>17.09.2018</a:t>
            </a:fld>
            <a:endParaRPr lang="de-DE"/>
          </a:p>
        </p:txBody>
      </p:sp>
      <p:sp>
        <p:nvSpPr>
          <p:cNvPr id="5" name="Fußzeilenplatzhalter 4">
            <a:extLst>
              <a:ext uri="{FF2B5EF4-FFF2-40B4-BE49-F238E27FC236}">
                <a16:creationId xmlns:a16="http://schemas.microsoft.com/office/drawing/2014/main" xmlns="" id="{DC912A80-AC7D-A54C-8067-6C4BD1C7E6FA}"/>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44F04433-6CDF-9F46-A286-C24A63D35566}"/>
              </a:ext>
            </a:extLst>
          </p:cNvPr>
          <p:cNvSpPr>
            <a:spLocks noGrp="1"/>
          </p:cNvSpPr>
          <p:nvPr>
            <p:ph type="sldNum" sz="quarter" idx="12"/>
          </p:nvPr>
        </p:nvSpPr>
        <p:spPr/>
        <p:txBody>
          <a:bodyPr/>
          <a:lstStyle/>
          <a:p>
            <a:fld id="{93BC7EB4-ADAF-3D45-8E3E-A06BACF5AB1C}" type="slidenum">
              <a:rPr lang="de-DE" smtClean="0"/>
              <a:t>38</a:t>
            </a:fld>
            <a:endParaRPr lang="de-DE"/>
          </a:p>
        </p:txBody>
      </p:sp>
      <p:pic>
        <p:nvPicPr>
          <p:cNvPr id="7" name="Picture 3" descr="page1image560">
            <a:extLst>
              <a:ext uri="{FF2B5EF4-FFF2-40B4-BE49-F238E27FC236}">
                <a16:creationId xmlns:a16="http://schemas.microsoft.com/office/drawing/2014/main" xmlns="" id="{D8513808-66BE-F443-872D-E44AC1FB9C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5821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BBE6512-3B6D-1147-AFCB-1A6443FA2D30}"/>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b="1"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(This </a:t>
            </a:r>
            <a:r>
              <a:rPr lang="de-DE" sz="2800" dirty="0" err="1"/>
              <a:t>chapter</a:t>
            </a:r>
            <a:r>
              <a:rPr lang="de-DE" sz="2800" dirty="0"/>
              <a:t/>
            </a:r>
            <a:br>
              <a:rPr lang="de-DE" sz="2800" dirty="0"/>
            </a:b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br>
              <a:rPr lang="de-DE" sz="2800" dirty="0"/>
            </a:b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072553F0-C6E8-B841-A3DD-B156D85A9C55}"/>
              </a:ext>
            </a:extLst>
          </p:cNvPr>
          <p:cNvSpPr>
            <a:spLocks noGrp="1"/>
          </p:cNvSpPr>
          <p:nvPr>
            <p:ph idx="1"/>
          </p:nvPr>
        </p:nvSpPr>
        <p:spPr>
          <a:xfrm>
            <a:off x="216310" y="1825625"/>
            <a:ext cx="11137490" cy="4752156"/>
          </a:xfrm>
        </p:spPr>
        <p:txBody>
          <a:bodyPr>
            <a:normAutofit lnSpcReduction="10000"/>
          </a:bodyPr>
          <a:lstStyle/>
          <a:p>
            <a:r>
              <a:rPr lang="de-DE" sz="2400" dirty="0"/>
              <a:t>3.2.1 Modular </a:t>
            </a:r>
            <a:r>
              <a:rPr lang="de-DE" sz="2400" dirty="0" err="1"/>
              <a:t>structure</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provide</a:t>
            </a:r>
            <a:r>
              <a:rPr lang="de-DE" sz="2400" dirty="0"/>
              <a:t> an </a:t>
            </a:r>
            <a:r>
              <a:rPr lang="de-DE" sz="2400" dirty="0" err="1"/>
              <a:t>overview</a:t>
            </a:r>
            <a:r>
              <a:rPr lang="de-DE" sz="2400" dirty="0"/>
              <a:t> </a:t>
            </a:r>
            <a:r>
              <a:rPr lang="de-DE" sz="2400" dirty="0" err="1"/>
              <a:t>of</a:t>
            </a:r>
            <a:r>
              <a:rPr lang="de-DE" sz="2400" dirty="0"/>
              <a:t> </a:t>
            </a:r>
            <a:r>
              <a:rPr lang="de-DE" sz="2400" dirty="0" err="1"/>
              <a:t>the</a:t>
            </a:r>
            <a:r>
              <a:rPr lang="de-DE" sz="2400" dirty="0"/>
              <a:t> </a:t>
            </a:r>
            <a:r>
              <a:rPr lang="de-DE" sz="2400" dirty="0" err="1"/>
              <a:t>curriculum</a:t>
            </a:r>
            <a:r>
              <a:rPr lang="de-DE" sz="2400" dirty="0"/>
              <a:t>, </a:t>
            </a:r>
            <a:r>
              <a:rPr lang="de-DE" sz="2400" dirty="0" err="1"/>
              <a:t>which</a:t>
            </a:r>
            <a:r>
              <a:rPr lang="de-DE" sz="2400" dirty="0"/>
              <a:t> </a:t>
            </a:r>
            <a:r>
              <a:rPr lang="de-DE" sz="2400" dirty="0" err="1"/>
              <a:t>shows</a:t>
            </a:r>
            <a:r>
              <a:rPr lang="de-DE" sz="2400" dirty="0"/>
              <a:t> </a:t>
            </a:r>
            <a:r>
              <a:rPr lang="de-DE" sz="2400" dirty="0" err="1"/>
              <a:t>the</a:t>
            </a:r>
            <a:r>
              <a:rPr lang="de-DE" sz="2400" dirty="0"/>
              <a:t> modular 	</a:t>
            </a:r>
            <a:r>
              <a:rPr lang="de-DE" sz="2400" dirty="0" err="1"/>
              <a:t>structure</a:t>
            </a:r>
            <a:r>
              <a:rPr lang="de-DE" sz="2400" dirty="0"/>
              <a:t> </a:t>
            </a:r>
            <a:r>
              <a:rPr lang="de-DE" sz="2400" dirty="0" err="1"/>
              <a:t>of</a:t>
            </a:r>
            <a:r>
              <a:rPr lang="de-DE" sz="2400" dirty="0"/>
              <a:t> </a:t>
            </a:r>
            <a:r>
              <a:rPr lang="de-DE" sz="2400" dirty="0" err="1"/>
              <a:t>the</a:t>
            </a:r>
            <a:r>
              <a:rPr lang="de-DE" sz="2400" dirty="0"/>
              <a:t> programme </a:t>
            </a:r>
            <a:r>
              <a:rPr lang="de-DE" sz="2400" dirty="0" err="1"/>
              <a:t>based</a:t>
            </a:r>
            <a:r>
              <a:rPr lang="de-DE" sz="2400" dirty="0"/>
              <a:t> on </a:t>
            </a:r>
            <a:r>
              <a:rPr lang="de-DE" sz="2400" dirty="0" err="1"/>
              <a:t>the</a:t>
            </a:r>
            <a:r>
              <a:rPr lang="de-DE" sz="2400" dirty="0"/>
              <a:t> European </a:t>
            </a:r>
            <a:r>
              <a:rPr lang="de-DE" sz="2400" dirty="0" err="1"/>
              <a:t>Credit</a:t>
            </a:r>
            <a:r>
              <a:rPr lang="de-DE" sz="2400" dirty="0"/>
              <a:t> Transfer </a:t>
            </a:r>
            <a:r>
              <a:rPr lang="de-DE" sz="2400" dirty="0" err="1"/>
              <a:t>and</a:t>
            </a:r>
            <a:r>
              <a:rPr lang="de-DE" sz="2400" dirty="0"/>
              <a:t> 	</a:t>
            </a:r>
            <a:r>
              <a:rPr lang="de-DE" sz="2400" dirty="0" err="1"/>
              <a:t>Accumulation</a:t>
            </a:r>
            <a:r>
              <a:rPr lang="de-DE" sz="2400" dirty="0"/>
              <a:t> System (ECTS). </a:t>
            </a:r>
          </a:p>
          <a:p>
            <a:r>
              <a:rPr lang="de-DE" sz="2400" dirty="0" err="1"/>
              <a:t>Please</a:t>
            </a:r>
            <a:r>
              <a:rPr lang="de-DE" sz="2400" dirty="0"/>
              <a:t> </a:t>
            </a:r>
            <a:r>
              <a:rPr lang="de-DE" sz="2400" dirty="0" err="1"/>
              <a:t>provide</a:t>
            </a:r>
            <a:r>
              <a:rPr lang="de-DE" sz="2400" dirty="0"/>
              <a:t> </a:t>
            </a:r>
            <a:r>
              <a:rPr lang="de-DE" sz="2400" dirty="0" err="1"/>
              <a:t>the</a:t>
            </a:r>
            <a:r>
              <a:rPr lang="de-DE" sz="2400" dirty="0"/>
              <a:t> </a:t>
            </a:r>
            <a:r>
              <a:rPr lang="de-DE" sz="2400" dirty="0" err="1"/>
              <a:t>following</a:t>
            </a:r>
            <a:r>
              <a:rPr lang="de-DE" sz="2400" dirty="0"/>
              <a:t> </a:t>
            </a:r>
            <a:r>
              <a:rPr lang="de-DE" sz="2400" dirty="0" err="1"/>
              <a:t>information</a:t>
            </a:r>
            <a:r>
              <a:rPr lang="de-DE" sz="2400" dirty="0"/>
              <a:t> </a:t>
            </a:r>
            <a:r>
              <a:rPr lang="de-DE" sz="2400" dirty="0" err="1"/>
              <a:t>as</a:t>
            </a:r>
            <a:r>
              <a:rPr lang="de-DE" sz="2400" dirty="0"/>
              <a:t> </a:t>
            </a:r>
            <a:r>
              <a:rPr lang="de-DE" sz="2400" dirty="0" err="1"/>
              <a:t>well</a:t>
            </a:r>
            <a:r>
              <a:rPr lang="de-DE" sz="2400" dirty="0"/>
              <a:t>:</a:t>
            </a:r>
          </a:p>
          <a:p>
            <a:pPr lvl="1"/>
            <a:r>
              <a:rPr lang="de-DE" dirty="0" err="1"/>
              <a:t>Projected</a:t>
            </a:r>
            <a:r>
              <a:rPr lang="de-DE" dirty="0"/>
              <a:t> </a:t>
            </a:r>
            <a:r>
              <a:rPr lang="de-DE" dirty="0" err="1"/>
              <a:t>study</a:t>
            </a:r>
            <a:r>
              <a:rPr lang="de-DE" dirty="0"/>
              <a:t> time</a:t>
            </a:r>
          </a:p>
          <a:p>
            <a:pPr lvl="1"/>
            <a:r>
              <a:rPr lang="de-DE" dirty="0" err="1"/>
              <a:t>Number</a:t>
            </a:r>
            <a:r>
              <a:rPr lang="de-DE" dirty="0"/>
              <a:t> </a:t>
            </a:r>
            <a:r>
              <a:rPr lang="de-DE" dirty="0" err="1"/>
              <a:t>of</a:t>
            </a:r>
            <a:r>
              <a:rPr lang="de-DE" dirty="0"/>
              <a:t> </a:t>
            </a:r>
            <a:r>
              <a:rPr lang="de-DE" dirty="0" err="1"/>
              <a:t>credit</a:t>
            </a:r>
            <a:r>
              <a:rPr lang="de-DE" dirty="0"/>
              <a:t> </a:t>
            </a:r>
            <a:r>
              <a:rPr lang="de-DE" dirty="0" err="1"/>
              <a:t>points</a:t>
            </a:r>
            <a:r>
              <a:rPr lang="de-DE" dirty="0"/>
              <a:t> (CP)</a:t>
            </a:r>
          </a:p>
          <a:p>
            <a:pPr lvl="1"/>
            <a:r>
              <a:rPr lang="de-DE" dirty="0" err="1"/>
              <a:t>Workload</a:t>
            </a:r>
            <a:r>
              <a:rPr lang="de-DE" dirty="0"/>
              <a:t> per CP</a:t>
            </a:r>
          </a:p>
          <a:p>
            <a:pPr lvl="1"/>
            <a:r>
              <a:rPr lang="de-DE" dirty="0" err="1"/>
              <a:t>Number</a:t>
            </a:r>
            <a:r>
              <a:rPr lang="de-DE" dirty="0"/>
              <a:t> </a:t>
            </a:r>
            <a:r>
              <a:rPr lang="de-DE" dirty="0" err="1"/>
              <a:t>of</a:t>
            </a:r>
            <a:r>
              <a:rPr lang="de-DE" dirty="0"/>
              <a:t> </a:t>
            </a:r>
            <a:r>
              <a:rPr lang="de-DE" dirty="0" err="1"/>
              <a:t>modules</a:t>
            </a:r>
            <a:r>
              <a:rPr lang="de-DE" dirty="0"/>
              <a:t>/</a:t>
            </a:r>
            <a:r>
              <a:rPr lang="de-DE" dirty="0" err="1"/>
              <a:t>courses</a:t>
            </a:r>
            <a:endParaRPr lang="de-DE" dirty="0"/>
          </a:p>
          <a:p>
            <a:pPr lvl="1"/>
            <a:r>
              <a:rPr lang="de-DE" dirty="0"/>
              <a:t>Time </a:t>
            </a:r>
            <a:r>
              <a:rPr lang="de-DE" dirty="0" err="1"/>
              <a:t>required</a:t>
            </a:r>
            <a:r>
              <a:rPr lang="de-DE" dirty="0"/>
              <a:t> </a:t>
            </a:r>
            <a:r>
              <a:rPr lang="de-DE" dirty="0" err="1"/>
              <a:t>for</a:t>
            </a:r>
            <a:r>
              <a:rPr lang="de-DE" dirty="0"/>
              <a:t> </a:t>
            </a:r>
            <a:r>
              <a:rPr lang="de-DE" dirty="0" err="1"/>
              <a:t>processing</a:t>
            </a:r>
            <a:r>
              <a:rPr lang="de-DE" dirty="0"/>
              <a:t> </a:t>
            </a:r>
            <a:r>
              <a:rPr lang="de-DE" dirty="0" err="1"/>
              <a:t>the</a:t>
            </a:r>
            <a:r>
              <a:rPr lang="de-DE" dirty="0"/>
              <a:t> final </a:t>
            </a:r>
            <a:r>
              <a:rPr lang="de-DE" dirty="0" err="1"/>
              <a:t>thesis</a:t>
            </a:r>
            <a:r>
              <a:rPr lang="de-DE" dirty="0"/>
              <a:t> </a:t>
            </a:r>
            <a:r>
              <a:rPr lang="de-DE" dirty="0" err="1"/>
              <a:t>and</a:t>
            </a:r>
            <a:r>
              <a:rPr lang="de-DE" dirty="0"/>
              <a:t> </a:t>
            </a:r>
            <a:r>
              <a:rPr lang="de-DE" dirty="0" err="1"/>
              <a:t>awarded</a:t>
            </a:r>
            <a:r>
              <a:rPr lang="de-DE" dirty="0"/>
              <a:t> CP</a:t>
            </a:r>
          </a:p>
          <a:p>
            <a:pPr lvl="1"/>
            <a:r>
              <a:rPr lang="de-DE" sz="2600" dirty="0" err="1"/>
              <a:t>Number</a:t>
            </a:r>
            <a:r>
              <a:rPr lang="de-DE" sz="2600" dirty="0"/>
              <a:t> </a:t>
            </a:r>
            <a:r>
              <a:rPr lang="de-DE" sz="2600" dirty="0" err="1"/>
              <a:t>of</a:t>
            </a:r>
            <a:r>
              <a:rPr lang="de-DE" sz="2600" dirty="0"/>
              <a:t> </a:t>
            </a:r>
            <a:r>
              <a:rPr lang="de-DE" sz="2600" dirty="0" err="1"/>
              <a:t>contact</a:t>
            </a:r>
            <a:r>
              <a:rPr lang="de-DE" sz="2600" dirty="0"/>
              <a:t> </a:t>
            </a:r>
            <a:r>
              <a:rPr lang="de-DE" sz="2600" dirty="0" err="1"/>
              <a:t>hours</a:t>
            </a:r>
            <a:endParaRPr lang="de-DE" sz="2600" dirty="0"/>
          </a:p>
          <a:p>
            <a:r>
              <a:rPr lang="de-DE" sz="2600" dirty="0"/>
              <a:t>In </a:t>
            </a:r>
            <a:r>
              <a:rPr lang="de-DE" sz="2600" dirty="0" err="1"/>
              <a:t>case</a:t>
            </a:r>
            <a:r>
              <a:rPr lang="de-DE" sz="2600" dirty="0"/>
              <a:t>, HEI </a:t>
            </a:r>
            <a:r>
              <a:rPr lang="de-DE" sz="2600" dirty="0" err="1"/>
              <a:t>uses</a:t>
            </a:r>
            <a:r>
              <a:rPr lang="de-DE" sz="2600" dirty="0"/>
              <a:t> American </a:t>
            </a:r>
            <a:r>
              <a:rPr lang="de-DE" sz="2600" dirty="0" err="1"/>
              <a:t>credit</a:t>
            </a:r>
            <a:r>
              <a:rPr lang="de-DE" sz="2600" dirty="0"/>
              <a:t> </a:t>
            </a:r>
            <a:r>
              <a:rPr lang="de-DE" sz="2600" dirty="0" err="1"/>
              <a:t>point</a:t>
            </a:r>
            <a:r>
              <a:rPr lang="de-DE" sz="2600" dirty="0"/>
              <a:t> </a:t>
            </a:r>
            <a:r>
              <a:rPr lang="de-DE" sz="2600" dirty="0" err="1"/>
              <a:t>system</a:t>
            </a:r>
            <a:r>
              <a:rPr lang="de-DE" sz="2600" dirty="0"/>
              <a:t>, </a:t>
            </a:r>
            <a:r>
              <a:rPr lang="de-DE" sz="2600" dirty="0" err="1"/>
              <a:t>please</a:t>
            </a:r>
            <a:r>
              <a:rPr lang="de-DE" sz="2600" dirty="0"/>
              <a:t>, </a:t>
            </a:r>
            <a:r>
              <a:rPr lang="de-DE" sz="2600" dirty="0" err="1"/>
              <a:t>evidence</a:t>
            </a:r>
            <a:r>
              <a:rPr lang="de-DE" sz="2600" dirty="0"/>
              <a:t> </a:t>
            </a:r>
            <a:r>
              <a:rPr lang="de-DE" sz="2600" dirty="0" err="1"/>
              <a:t>equivalency</a:t>
            </a:r>
            <a:endParaRPr lang="de-DE" sz="2600" dirty="0"/>
          </a:p>
        </p:txBody>
      </p:sp>
      <p:sp>
        <p:nvSpPr>
          <p:cNvPr id="4" name="Datumsplatzhalter 3">
            <a:extLst>
              <a:ext uri="{FF2B5EF4-FFF2-40B4-BE49-F238E27FC236}">
                <a16:creationId xmlns:a16="http://schemas.microsoft.com/office/drawing/2014/main" xmlns="" id="{3D83CE6E-B247-A145-9355-EE9B05D7B0E1}"/>
              </a:ext>
            </a:extLst>
          </p:cNvPr>
          <p:cNvSpPr>
            <a:spLocks noGrp="1"/>
          </p:cNvSpPr>
          <p:nvPr>
            <p:ph type="dt" sz="half" idx="10"/>
          </p:nvPr>
        </p:nvSpPr>
        <p:spPr/>
        <p:txBody>
          <a:bodyPr/>
          <a:lstStyle/>
          <a:p>
            <a:fld id="{2D362A58-8F07-5E4A-A8A5-D07D09B2F9F6}" type="datetime1">
              <a:rPr lang="de-DE" smtClean="0"/>
              <a:t>17.09.2018</a:t>
            </a:fld>
            <a:endParaRPr lang="de-DE"/>
          </a:p>
        </p:txBody>
      </p:sp>
      <p:sp>
        <p:nvSpPr>
          <p:cNvPr id="5" name="Fußzeilenplatzhalter 4">
            <a:extLst>
              <a:ext uri="{FF2B5EF4-FFF2-40B4-BE49-F238E27FC236}">
                <a16:creationId xmlns:a16="http://schemas.microsoft.com/office/drawing/2014/main" xmlns="" id="{E0E0A610-00AB-5F41-8E0E-EAE388D55E2E}"/>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8B15BDDA-AC8F-044F-B9EC-A7598C649CF5}"/>
              </a:ext>
            </a:extLst>
          </p:cNvPr>
          <p:cNvSpPr>
            <a:spLocks noGrp="1"/>
          </p:cNvSpPr>
          <p:nvPr>
            <p:ph type="sldNum" sz="quarter" idx="12"/>
          </p:nvPr>
        </p:nvSpPr>
        <p:spPr/>
        <p:txBody>
          <a:bodyPr/>
          <a:lstStyle/>
          <a:p>
            <a:fld id="{93BC7EB4-ADAF-3D45-8E3E-A06BACF5AB1C}" type="slidenum">
              <a:rPr lang="de-DE" smtClean="0"/>
              <a:t>39</a:t>
            </a:fld>
            <a:endParaRPr lang="de-DE"/>
          </a:p>
        </p:txBody>
      </p:sp>
      <p:pic>
        <p:nvPicPr>
          <p:cNvPr id="7" name="Picture 3" descr="page1image560">
            <a:extLst>
              <a:ext uri="{FF2B5EF4-FFF2-40B4-BE49-F238E27FC236}">
                <a16:creationId xmlns:a16="http://schemas.microsoft.com/office/drawing/2014/main" xmlns="" id="{31C0878D-152A-F340-B833-B5057D8841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84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56F8D05-C14C-DF42-A53B-8AD9B7C46B3A}"/>
              </a:ext>
            </a:extLst>
          </p:cNvPr>
          <p:cNvSpPr>
            <a:spLocks noGrp="1"/>
          </p:cNvSpPr>
          <p:nvPr>
            <p:ph type="title"/>
          </p:nvPr>
        </p:nvSpPr>
        <p:spPr>
          <a:xfrm>
            <a:off x="838200" y="365125"/>
            <a:ext cx="10515600" cy="1574886"/>
          </a:xfrm>
        </p:spPr>
        <p:txBody>
          <a:bodyPr>
            <a:normAutofit/>
          </a:bodyPr>
          <a:lstStyle/>
          <a:p>
            <a:r>
              <a:rPr lang="de-DE" sz="2800" dirty="0"/>
              <a:t>FIBAA Assessment Guide </a:t>
            </a:r>
            <a:r>
              <a:rPr lang="de-DE" sz="2800" dirty="0" err="1"/>
              <a:t>for</a:t>
            </a:r>
            <a:r>
              <a:rPr lang="de-DE" sz="2800" dirty="0"/>
              <a:t> </a:t>
            </a:r>
            <a:r>
              <a:rPr lang="de-DE" sz="2800" dirty="0" err="1"/>
              <a:t>the</a:t>
            </a:r>
            <a:r>
              <a:rPr lang="de-DE" sz="2800" dirty="0"/>
              <a:t> accreditation </a:t>
            </a:r>
            <a:r>
              <a:rPr lang="de-DE" sz="2800" dirty="0" err="1"/>
              <a:t>of</a:t>
            </a:r>
            <a:r>
              <a:rPr lang="de-DE" sz="2800" dirty="0"/>
              <a:t> Programmes in Management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p>
        </p:txBody>
      </p:sp>
      <p:sp>
        <p:nvSpPr>
          <p:cNvPr id="4" name="Datumsplatzhalter 3">
            <a:extLst>
              <a:ext uri="{FF2B5EF4-FFF2-40B4-BE49-F238E27FC236}">
                <a16:creationId xmlns:a16="http://schemas.microsoft.com/office/drawing/2014/main" xmlns="" id="{3FB69F32-F39C-C54C-926F-99831DCE4661}"/>
              </a:ext>
            </a:extLst>
          </p:cNvPr>
          <p:cNvSpPr>
            <a:spLocks noGrp="1"/>
          </p:cNvSpPr>
          <p:nvPr>
            <p:ph type="dt" sz="half" idx="10"/>
          </p:nvPr>
        </p:nvSpPr>
        <p:spPr/>
        <p:txBody>
          <a:bodyPr/>
          <a:lstStyle/>
          <a:p>
            <a:fld id="{E3A67929-DD91-694E-B315-F0A5545EB226}" type="datetime1">
              <a:rPr lang="de-DE" smtClean="0"/>
              <a:t>17.09.2018</a:t>
            </a:fld>
            <a:endParaRPr lang="de-DE"/>
          </a:p>
        </p:txBody>
      </p:sp>
      <p:sp>
        <p:nvSpPr>
          <p:cNvPr id="5" name="Fußzeilenplatzhalter 4">
            <a:extLst>
              <a:ext uri="{FF2B5EF4-FFF2-40B4-BE49-F238E27FC236}">
                <a16:creationId xmlns:a16="http://schemas.microsoft.com/office/drawing/2014/main" xmlns="" id="{66F769C8-2B04-BB49-BF79-5501AD2A76E1}"/>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E1EE6AD8-445C-834D-8B84-7F3F790F1524}"/>
              </a:ext>
            </a:extLst>
          </p:cNvPr>
          <p:cNvSpPr>
            <a:spLocks noGrp="1"/>
          </p:cNvSpPr>
          <p:nvPr>
            <p:ph type="sldNum" sz="quarter" idx="12"/>
          </p:nvPr>
        </p:nvSpPr>
        <p:spPr/>
        <p:txBody>
          <a:bodyPr/>
          <a:lstStyle/>
          <a:p>
            <a:fld id="{93BC7EB4-ADAF-3D45-8E3E-A06BACF5AB1C}" type="slidenum">
              <a:rPr lang="de-DE" smtClean="0"/>
              <a:t>4</a:t>
            </a:fld>
            <a:endParaRPr lang="de-DE"/>
          </a:p>
        </p:txBody>
      </p:sp>
      <p:sp>
        <p:nvSpPr>
          <p:cNvPr id="8" name="Inhaltsplatzhalter 7">
            <a:extLst>
              <a:ext uri="{FF2B5EF4-FFF2-40B4-BE49-F238E27FC236}">
                <a16:creationId xmlns:a16="http://schemas.microsoft.com/office/drawing/2014/main" xmlns="" id="{AA61863E-7300-B949-9C22-F9ED432FF395}"/>
              </a:ext>
            </a:extLst>
          </p:cNvPr>
          <p:cNvSpPr>
            <a:spLocks noGrp="1"/>
          </p:cNvSpPr>
          <p:nvPr>
            <p:ph idx="1"/>
          </p:nvPr>
        </p:nvSpPr>
        <p:spPr>
          <a:xfrm>
            <a:off x="838200" y="2211859"/>
            <a:ext cx="10515600" cy="3965104"/>
          </a:xfrm>
        </p:spPr>
        <p:txBody>
          <a:bodyPr>
            <a:normAutofit fontScale="92500"/>
          </a:bodyPr>
          <a:lstStyle/>
          <a:p>
            <a:pPr marL="0" indent="0">
              <a:buNone/>
            </a:pPr>
            <a:r>
              <a:rPr lang="de-DE" sz="2600" dirty="0"/>
              <a:t>Chapter 1: </a:t>
            </a:r>
            <a:r>
              <a:rPr lang="de-DE" sz="2600" dirty="0" err="1"/>
              <a:t>Objectives</a:t>
            </a:r>
            <a:r>
              <a:rPr lang="de-DE" sz="2600" dirty="0"/>
              <a:t> </a:t>
            </a:r>
            <a:r>
              <a:rPr lang="de-DE" sz="2400" dirty="0"/>
              <a:t>(</a:t>
            </a:r>
            <a:r>
              <a:rPr lang="de-DE" sz="2400" dirty="0" err="1"/>
              <a:t>Which</a:t>
            </a:r>
            <a:r>
              <a:rPr lang="de-DE" sz="2400" dirty="0"/>
              <a:t> </a:t>
            </a:r>
            <a:r>
              <a:rPr lang="de-DE" sz="2400" dirty="0" err="1"/>
              <a:t>and</a:t>
            </a:r>
            <a:r>
              <a:rPr lang="de-DE" sz="2400" dirty="0"/>
              <a:t> </a:t>
            </a:r>
            <a:r>
              <a:rPr lang="de-DE" sz="2400" dirty="0" err="1"/>
              <a:t>why</a:t>
            </a:r>
            <a:r>
              <a:rPr lang="de-DE" sz="2400" dirty="0"/>
              <a:t>)</a:t>
            </a:r>
            <a:endParaRPr lang="de-DE" sz="2600" dirty="0"/>
          </a:p>
          <a:p>
            <a:pPr marL="0" indent="0">
              <a:buNone/>
            </a:pPr>
            <a:r>
              <a:rPr lang="de-DE" sz="2600" dirty="0"/>
              <a:t>1.1 </a:t>
            </a:r>
            <a:r>
              <a:rPr lang="de-DE" sz="2600" dirty="0" err="1"/>
              <a:t>Objectives</a:t>
            </a:r>
            <a:r>
              <a:rPr lang="de-DE" sz="2600" dirty="0"/>
              <a:t> </a:t>
            </a:r>
            <a:r>
              <a:rPr lang="de-DE" sz="2600" dirty="0" err="1"/>
              <a:t>of</a:t>
            </a:r>
            <a:r>
              <a:rPr lang="de-DE" sz="2600" dirty="0"/>
              <a:t> </a:t>
            </a:r>
            <a:r>
              <a:rPr lang="de-DE" sz="2600" dirty="0" err="1"/>
              <a:t>the</a:t>
            </a:r>
            <a:r>
              <a:rPr lang="de-DE" sz="2600" dirty="0"/>
              <a:t> </a:t>
            </a:r>
            <a:r>
              <a:rPr lang="de-DE" sz="2600" dirty="0" err="1"/>
              <a:t>study</a:t>
            </a:r>
            <a:r>
              <a:rPr lang="de-DE" sz="2600" dirty="0"/>
              <a:t> programme (</a:t>
            </a:r>
            <a:r>
              <a:rPr lang="de-DE" sz="2600" dirty="0" err="1"/>
              <a:t>Asterisk</a:t>
            </a:r>
            <a:r>
              <a:rPr lang="de-DE" sz="2600" dirty="0"/>
              <a:t> </a:t>
            </a:r>
            <a:r>
              <a:rPr lang="de-DE" sz="2600" dirty="0" err="1"/>
              <a:t>Criterion</a:t>
            </a:r>
            <a:r>
              <a:rPr lang="de-DE" sz="2600" dirty="0"/>
              <a:t>)</a:t>
            </a:r>
          </a:p>
          <a:p>
            <a:pPr marL="0" indent="0">
              <a:buNone/>
            </a:pPr>
            <a:r>
              <a:rPr lang="de-DE" sz="2600" dirty="0"/>
              <a:t>1.2 International </a:t>
            </a:r>
            <a:r>
              <a:rPr lang="de-DE" sz="2600" dirty="0" err="1"/>
              <a:t>orientation</a:t>
            </a:r>
            <a:r>
              <a:rPr lang="de-DE" sz="2600" dirty="0"/>
              <a:t> </a:t>
            </a:r>
            <a:r>
              <a:rPr lang="de-DE" sz="2600" dirty="0" err="1"/>
              <a:t>of</a:t>
            </a:r>
            <a:r>
              <a:rPr lang="de-DE" sz="2600" dirty="0"/>
              <a:t> </a:t>
            </a:r>
            <a:r>
              <a:rPr lang="de-DE" sz="2600" dirty="0" err="1"/>
              <a:t>the</a:t>
            </a:r>
            <a:r>
              <a:rPr lang="de-DE" sz="2600" dirty="0"/>
              <a:t> </a:t>
            </a:r>
            <a:r>
              <a:rPr lang="de-DE" sz="2600" dirty="0" err="1"/>
              <a:t>study</a:t>
            </a:r>
            <a:r>
              <a:rPr lang="de-DE" sz="2600" dirty="0"/>
              <a:t> programme design (</a:t>
            </a:r>
            <a:r>
              <a:rPr lang="de-DE" sz="2600" dirty="0" err="1"/>
              <a:t>Asterisk</a:t>
            </a:r>
            <a:r>
              <a:rPr lang="de-DE" sz="2600" dirty="0"/>
              <a:t> </a:t>
            </a:r>
            <a:r>
              <a:rPr lang="de-DE" sz="2600" dirty="0" err="1"/>
              <a:t>Criteri</a:t>
            </a:r>
            <a:r>
              <a:rPr lang="de-DE" sz="2600" dirty="0"/>
              <a:t>-on)</a:t>
            </a:r>
          </a:p>
          <a:p>
            <a:pPr marL="0" indent="0">
              <a:buNone/>
            </a:pPr>
            <a:r>
              <a:rPr lang="de-DE" sz="2600" dirty="0"/>
              <a:t>1.3 </a:t>
            </a:r>
            <a:r>
              <a:rPr lang="de-DE" sz="2600" dirty="0" err="1"/>
              <a:t>Positioning</a:t>
            </a:r>
            <a:r>
              <a:rPr lang="de-DE" sz="2600" dirty="0"/>
              <a:t> </a:t>
            </a:r>
            <a:r>
              <a:rPr lang="de-DE" sz="2600" dirty="0" err="1"/>
              <a:t>of</a:t>
            </a:r>
            <a:r>
              <a:rPr lang="de-DE" sz="2600" dirty="0"/>
              <a:t> </a:t>
            </a:r>
            <a:r>
              <a:rPr lang="de-DE" sz="2600" dirty="0" err="1"/>
              <a:t>the</a:t>
            </a:r>
            <a:r>
              <a:rPr lang="de-DE" sz="2600" dirty="0"/>
              <a:t> </a:t>
            </a:r>
            <a:r>
              <a:rPr lang="de-DE" sz="2600" dirty="0" err="1"/>
              <a:t>study</a:t>
            </a:r>
            <a:r>
              <a:rPr lang="de-DE" sz="2600" dirty="0"/>
              <a:t> programme </a:t>
            </a:r>
          </a:p>
          <a:p>
            <a:pPr marL="0" indent="0">
              <a:buNone/>
            </a:pPr>
            <a:r>
              <a:rPr lang="de-DE" sz="2600" dirty="0"/>
              <a:t>1.3.1 </a:t>
            </a:r>
            <a:r>
              <a:rPr lang="de-DE" sz="2600" dirty="0" err="1"/>
              <a:t>Positioning</a:t>
            </a:r>
            <a:r>
              <a:rPr lang="de-DE" sz="2600" dirty="0"/>
              <a:t> </a:t>
            </a:r>
            <a:r>
              <a:rPr lang="de-DE" sz="2600" dirty="0" err="1"/>
              <a:t>of</a:t>
            </a:r>
            <a:r>
              <a:rPr lang="de-DE" sz="2600" dirty="0"/>
              <a:t> </a:t>
            </a:r>
            <a:r>
              <a:rPr lang="de-DE" sz="2600" dirty="0" err="1"/>
              <a:t>the</a:t>
            </a:r>
            <a:r>
              <a:rPr lang="de-DE" sz="2600" dirty="0"/>
              <a:t> </a:t>
            </a:r>
            <a:r>
              <a:rPr lang="de-DE" sz="2600" dirty="0" err="1"/>
              <a:t>study</a:t>
            </a:r>
            <a:r>
              <a:rPr lang="de-DE" sz="2600" dirty="0"/>
              <a:t> programme in </a:t>
            </a:r>
            <a:r>
              <a:rPr lang="de-DE" sz="2600" dirty="0" err="1"/>
              <a:t>the</a:t>
            </a:r>
            <a:r>
              <a:rPr lang="de-DE" sz="2600" dirty="0"/>
              <a:t> </a:t>
            </a:r>
            <a:r>
              <a:rPr lang="de-DE" sz="2600" dirty="0" err="1"/>
              <a:t>educational</a:t>
            </a:r>
            <a:r>
              <a:rPr lang="de-DE" sz="2600" dirty="0"/>
              <a:t> </a:t>
            </a:r>
            <a:r>
              <a:rPr lang="de-DE" sz="2600" dirty="0" err="1"/>
              <a:t>market</a:t>
            </a:r>
            <a:r>
              <a:rPr lang="de-DE" sz="2600" dirty="0"/>
              <a:t> </a:t>
            </a:r>
          </a:p>
          <a:p>
            <a:pPr marL="0" indent="0">
              <a:buNone/>
            </a:pPr>
            <a:r>
              <a:rPr lang="de-DE" sz="2600" dirty="0"/>
              <a:t>1.3.2 </a:t>
            </a:r>
            <a:r>
              <a:rPr lang="de-DE" sz="2600" dirty="0" err="1"/>
              <a:t>Positioning</a:t>
            </a:r>
            <a:r>
              <a:rPr lang="de-DE" sz="2600" dirty="0"/>
              <a:t> </a:t>
            </a:r>
            <a:r>
              <a:rPr lang="de-DE" sz="2600" dirty="0" err="1"/>
              <a:t>of</a:t>
            </a:r>
            <a:r>
              <a:rPr lang="de-DE" sz="2600" dirty="0"/>
              <a:t> </a:t>
            </a:r>
            <a:r>
              <a:rPr lang="de-DE" sz="2600" dirty="0" err="1"/>
              <a:t>the</a:t>
            </a:r>
            <a:r>
              <a:rPr lang="de-DE" sz="2600" dirty="0"/>
              <a:t> </a:t>
            </a:r>
            <a:r>
              <a:rPr lang="de-DE" sz="2600" dirty="0" err="1"/>
              <a:t>study</a:t>
            </a:r>
            <a:r>
              <a:rPr lang="de-DE" sz="2600" dirty="0"/>
              <a:t> programme on </a:t>
            </a:r>
            <a:r>
              <a:rPr lang="de-DE" sz="2600" dirty="0" err="1"/>
              <a:t>the</a:t>
            </a:r>
            <a:r>
              <a:rPr lang="de-DE" sz="2600" dirty="0"/>
              <a:t> </a:t>
            </a:r>
            <a:r>
              <a:rPr lang="de-DE" sz="2600" dirty="0" err="1"/>
              <a:t>job</a:t>
            </a:r>
            <a:r>
              <a:rPr lang="de-DE" sz="2600" dirty="0"/>
              <a:t> </a:t>
            </a:r>
            <a:r>
              <a:rPr lang="de-DE" sz="2600" dirty="0" err="1"/>
              <a:t>market</a:t>
            </a:r>
            <a:r>
              <a:rPr lang="de-DE" sz="2600" dirty="0"/>
              <a:t> </a:t>
            </a:r>
            <a:r>
              <a:rPr lang="de-DE" sz="2600" dirty="0" err="1"/>
              <a:t>for</a:t>
            </a:r>
            <a:r>
              <a:rPr lang="de-DE" sz="2600" dirty="0"/>
              <a:t> </a:t>
            </a:r>
            <a:r>
              <a:rPr lang="de-DE" sz="2600" dirty="0" err="1"/>
              <a:t>graduates</a:t>
            </a:r>
            <a:r>
              <a:rPr lang="de-DE" sz="2600" dirty="0"/>
              <a:t> („</a:t>
            </a:r>
            <a:r>
              <a:rPr lang="de-DE" sz="2600" dirty="0" err="1"/>
              <a:t>Employability</a:t>
            </a:r>
            <a:r>
              <a:rPr lang="de-DE" sz="2600" dirty="0"/>
              <a:t>“) </a:t>
            </a:r>
          </a:p>
          <a:p>
            <a:pPr marL="0" indent="0">
              <a:buNone/>
            </a:pPr>
            <a:r>
              <a:rPr lang="de-DE" sz="2600" dirty="0"/>
              <a:t>1.3.3 </a:t>
            </a:r>
            <a:r>
              <a:rPr lang="de-DE" sz="2600" dirty="0" err="1"/>
              <a:t>Positioning</a:t>
            </a:r>
            <a:r>
              <a:rPr lang="de-DE" sz="2600" dirty="0"/>
              <a:t> </a:t>
            </a:r>
            <a:r>
              <a:rPr lang="de-DE" sz="2600" dirty="0" err="1"/>
              <a:t>of</a:t>
            </a:r>
            <a:r>
              <a:rPr lang="de-DE" sz="2600" dirty="0"/>
              <a:t> </a:t>
            </a:r>
            <a:r>
              <a:rPr lang="de-DE" sz="2600" dirty="0" err="1"/>
              <a:t>the</a:t>
            </a:r>
            <a:r>
              <a:rPr lang="de-DE" sz="2600" dirty="0"/>
              <a:t> </a:t>
            </a:r>
            <a:r>
              <a:rPr lang="de-DE" sz="2600" dirty="0" err="1"/>
              <a:t>study</a:t>
            </a:r>
            <a:r>
              <a:rPr lang="de-DE" sz="2600" dirty="0"/>
              <a:t> programme </a:t>
            </a:r>
            <a:r>
              <a:rPr lang="de-DE" sz="2600" dirty="0" err="1"/>
              <a:t>within</a:t>
            </a:r>
            <a:r>
              <a:rPr lang="de-DE" sz="2600" dirty="0"/>
              <a:t> </a:t>
            </a:r>
            <a:r>
              <a:rPr lang="de-DE" sz="2600" dirty="0" err="1"/>
              <a:t>the</a:t>
            </a:r>
            <a:r>
              <a:rPr lang="de-DE" sz="2600" dirty="0"/>
              <a:t> </a:t>
            </a:r>
            <a:r>
              <a:rPr lang="de-DE" sz="2600" dirty="0" err="1"/>
              <a:t>HEI's</a:t>
            </a:r>
            <a:r>
              <a:rPr lang="de-DE" sz="2600" dirty="0"/>
              <a:t> </a:t>
            </a:r>
            <a:r>
              <a:rPr lang="de-DE" sz="2600" dirty="0" err="1"/>
              <a:t>overall</a:t>
            </a:r>
            <a:r>
              <a:rPr lang="de-DE" sz="2600" dirty="0"/>
              <a:t> </a:t>
            </a:r>
            <a:r>
              <a:rPr lang="de-DE" sz="2600" dirty="0" err="1"/>
              <a:t>strategic</a:t>
            </a:r>
            <a:r>
              <a:rPr lang="de-DE" sz="2600" dirty="0"/>
              <a:t> </a:t>
            </a:r>
            <a:r>
              <a:rPr lang="de-DE" sz="2600" dirty="0" err="1"/>
              <a:t>concept</a:t>
            </a:r>
            <a:r>
              <a:rPr lang="de-DE" sz="2600" dirty="0"/>
              <a:t> </a:t>
            </a:r>
          </a:p>
          <a:p>
            <a:pPr marL="0" indent="0">
              <a:buNone/>
            </a:pPr>
            <a:endParaRPr lang="de-DE" dirty="0"/>
          </a:p>
          <a:p>
            <a:endParaRPr lang="de-DE" dirty="0"/>
          </a:p>
        </p:txBody>
      </p:sp>
      <p:pic>
        <p:nvPicPr>
          <p:cNvPr id="7" name="Picture 3" descr="page1image560">
            <a:extLst>
              <a:ext uri="{FF2B5EF4-FFF2-40B4-BE49-F238E27FC236}">
                <a16:creationId xmlns:a16="http://schemas.microsoft.com/office/drawing/2014/main" xmlns="" id="{EEC9D674-E69B-0E49-8556-D76B5761A8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9337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AB2BD53-FF66-F749-9173-44BB76E32710}"/>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b="1"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(This </a:t>
            </a:r>
            <a:r>
              <a:rPr lang="de-DE" sz="2800" dirty="0" err="1"/>
              <a:t>chapter</a:t>
            </a:r>
            <a:r>
              <a:rPr lang="de-DE" sz="2800" dirty="0"/>
              <a:t/>
            </a:r>
            <a:br>
              <a:rPr lang="de-DE" sz="2800" dirty="0"/>
            </a:b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br>
              <a:rPr lang="de-DE" sz="2800" dirty="0"/>
            </a:b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08B01C8C-FAF8-024D-B7E5-6C67E88DB72B}"/>
              </a:ext>
            </a:extLst>
          </p:cNvPr>
          <p:cNvSpPr>
            <a:spLocks noGrp="1"/>
          </p:cNvSpPr>
          <p:nvPr>
            <p:ph idx="1"/>
          </p:nvPr>
        </p:nvSpPr>
        <p:spPr>
          <a:xfrm>
            <a:off x="838200" y="1825624"/>
            <a:ext cx="10515600" cy="5032375"/>
          </a:xfrm>
        </p:spPr>
        <p:txBody>
          <a:bodyPr>
            <a:normAutofit fontScale="92500" lnSpcReduction="10000"/>
          </a:bodyPr>
          <a:lstStyle/>
          <a:p>
            <a:r>
              <a:rPr lang="de-DE" sz="2600" dirty="0" err="1"/>
              <a:t>How</a:t>
            </a:r>
            <a:r>
              <a:rPr lang="de-DE" sz="2600" dirty="0"/>
              <a:t> </a:t>
            </a:r>
            <a:r>
              <a:rPr lang="de-DE" sz="2600" dirty="0" err="1"/>
              <a:t>to</a:t>
            </a:r>
            <a:r>
              <a:rPr lang="de-DE" sz="2600" dirty="0"/>
              <a:t> </a:t>
            </a:r>
            <a:r>
              <a:rPr lang="de-DE" sz="2600" dirty="0" err="1"/>
              <a:t>demonstrate</a:t>
            </a:r>
            <a:r>
              <a:rPr lang="de-DE" sz="2600" dirty="0"/>
              <a:t> </a:t>
            </a:r>
            <a:r>
              <a:rPr lang="de-DE" sz="2600" dirty="0" err="1"/>
              <a:t>equivalency</a:t>
            </a:r>
            <a:r>
              <a:rPr lang="de-DE" sz="2600" dirty="0"/>
              <a:t>?</a:t>
            </a:r>
          </a:p>
          <a:p>
            <a:pPr marL="0" indent="0">
              <a:buNone/>
            </a:pPr>
            <a:r>
              <a:rPr lang="de-DE" sz="2600" dirty="0" err="1"/>
              <a:t>For</a:t>
            </a:r>
            <a:r>
              <a:rPr lang="de-DE" sz="2600" dirty="0"/>
              <a:t> </a:t>
            </a:r>
            <a:r>
              <a:rPr lang="de-DE" sz="2600" dirty="0" err="1"/>
              <a:t>Example</a:t>
            </a:r>
            <a:r>
              <a:rPr lang="de-DE" sz="2600" dirty="0"/>
              <a:t>: </a:t>
            </a:r>
            <a:r>
              <a:rPr lang="en-US" sz="2600" dirty="0"/>
              <a:t>ECTS transfer (extract from KIMEPU Catalog 2017-2018)</a:t>
            </a:r>
            <a:endParaRPr lang="de-DE" sz="2600" dirty="0"/>
          </a:p>
          <a:p>
            <a:r>
              <a:rPr lang="en-US" sz="2600" dirty="0"/>
              <a:t>Coursework completed at European universities is often defined in terms of ECTS (European Credit Transfer System). ECTS is based on workload and learning outcomes rather than on class contact time. This is the same as KIMEP University credits. Each KIMEP University credit is equivalent to 2 European credits.</a:t>
            </a:r>
            <a:endParaRPr lang="de-DE" sz="2600" dirty="0"/>
          </a:p>
          <a:p>
            <a:pPr marL="0" indent="0">
              <a:buNone/>
            </a:pPr>
            <a:r>
              <a:rPr lang="en-US" sz="2600" dirty="0"/>
              <a:t> ECTS           KIMEPU CP</a:t>
            </a:r>
            <a:endParaRPr lang="de-DE" sz="2600" dirty="0"/>
          </a:p>
          <a:p>
            <a:pPr lvl="0"/>
            <a:r>
              <a:rPr lang="en-US" sz="2600" dirty="0"/>
              <a:t>1		0.5</a:t>
            </a:r>
            <a:endParaRPr lang="de-DE" sz="2600" dirty="0"/>
          </a:p>
          <a:p>
            <a:pPr lvl="0"/>
            <a:r>
              <a:rPr lang="en-US" sz="2600" dirty="0"/>
              <a:t>2		1</a:t>
            </a:r>
            <a:endParaRPr lang="de-DE" sz="2600" dirty="0"/>
          </a:p>
          <a:p>
            <a:pPr lvl="0"/>
            <a:r>
              <a:rPr lang="en-US" sz="2600" dirty="0"/>
              <a:t>3		1.5</a:t>
            </a:r>
            <a:endParaRPr lang="de-DE" sz="2600" dirty="0"/>
          </a:p>
          <a:p>
            <a:pPr lvl="0"/>
            <a:r>
              <a:rPr lang="en-US" sz="2600" dirty="0"/>
              <a:t>4		2</a:t>
            </a:r>
            <a:endParaRPr lang="de-DE" sz="2600" dirty="0"/>
          </a:p>
          <a:p>
            <a:pPr lvl="0"/>
            <a:r>
              <a:rPr lang="en-US" sz="2600" dirty="0"/>
              <a:t>5		2.5</a:t>
            </a:r>
            <a:endParaRPr lang="de-DE" sz="2600" dirty="0"/>
          </a:p>
          <a:p>
            <a:endParaRPr lang="de-DE" sz="2400" dirty="0"/>
          </a:p>
          <a:p>
            <a:endParaRPr lang="de-DE" dirty="0"/>
          </a:p>
          <a:p>
            <a:endParaRPr lang="de-DE" dirty="0"/>
          </a:p>
        </p:txBody>
      </p:sp>
      <p:sp>
        <p:nvSpPr>
          <p:cNvPr id="4" name="Datumsplatzhalter 3">
            <a:extLst>
              <a:ext uri="{FF2B5EF4-FFF2-40B4-BE49-F238E27FC236}">
                <a16:creationId xmlns:a16="http://schemas.microsoft.com/office/drawing/2014/main" xmlns="" id="{73EE8ABE-3D3D-3C49-9B6D-E766935114F3}"/>
              </a:ext>
            </a:extLst>
          </p:cNvPr>
          <p:cNvSpPr>
            <a:spLocks noGrp="1"/>
          </p:cNvSpPr>
          <p:nvPr>
            <p:ph type="dt" sz="half" idx="10"/>
          </p:nvPr>
        </p:nvSpPr>
        <p:spPr/>
        <p:txBody>
          <a:bodyPr/>
          <a:lstStyle/>
          <a:p>
            <a:fld id="{CDA9FB90-7C5F-344E-88EA-BB70076134DE}" type="datetime1">
              <a:rPr lang="de-DE" smtClean="0"/>
              <a:t>17.09.2018</a:t>
            </a:fld>
            <a:endParaRPr lang="de-DE"/>
          </a:p>
        </p:txBody>
      </p:sp>
      <p:sp>
        <p:nvSpPr>
          <p:cNvPr id="5" name="Fußzeilenplatzhalter 4">
            <a:extLst>
              <a:ext uri="{FF2B5EF4-FFF2-40B4-BE49-F238E27FC236}">
                <a16:creationId xmlns:a16="http://schemas.microsoft.com/office/drawing/2014/main" xmlns="" id="{68123B51-9A40-F345-A362-3263F8A59022}"/>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00285044-907F-A34B-BEF5-7F71FC086849}"/>
              </a:ext>
            </a:extLst>
          </p:cNvPr>
          <p:cNvSpPr>
            <a:spLocks noGrp="1"/>
          </p:cNvSpPr>
          <p:nvPr>
            <p:ph type="sldNum" sz="quarter" idx="12"/>
          </p:nvPr>
        </p:nvSpPr>
        <p:spPr/>
        <p:txBody>
          <a:bodyPr/>
          <a:lstStyle/>
          <a:p>
            <a:fld id="{93BC7EB4-ADAF-3D45-8E3E-A06BACF5AB1C}" type="slidenum">
              <a:rPr lang="de-DE" smtClean="0"/>
              <a:t>40</a:t>
            </a:fld>
            <a:endParaRPr lang="de-DE"/>
          </a:p>
        </p:txBody>
      </p:sp>
      <p:pic>
        <p:nvPicPr>
          <p:cNvPr id="7" name="Picture 3" descr="page1image560">
            <a:extLst>
              <a:ext uri="{FF2B5EF4-FFF2-40B4-BE49-F238E27FC236}">
                <a16:creationId xmlns:a16="http://schemas.microsoft.com/office/drawing/2014/main" xmlns="" id="{4C0733AD-062E-A14A-B884-4C92AE603B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7119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3057717-3CEC-1249-9CBB-EB25C20C8C82}"/>
              </a:ext>
            </a:extLst>
          </p:cNvPr>
          <p:cNvSpPr>
            <a:spLocks noGrp="1"/>
          </p:cNvSpPr>
          <p:nvPr>
            <p:ph type="title"/>
          </p:nvPr>
        </p:nvSpPr>
        <p:spPr>
          <a:xfrm>
            <a:off x="838200" y="-84083"/>
            <a:ext cx="10515600" cy="1774771"/>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b="1"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(This </a:t>
            </a:r>
            <a:r>
              <a:rPr lang="de-DE" sz="2800" dirty="0" err="1"/>
              <a:t>chapter</a:t>
            </a:r>
            <a:r>
              <a:rPr lang="de-DE" sz="2800" dirty="0"/>
              <a:t/>
            </a:r>
            <a:br>
              <a:rPr lang="de-DE" sz="2800" dirty="0"/>
            </a:b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br>
              <a:rPr lang="de-DE" sz="2800" dirty="0"/>
            </a:b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FCFF21D0-AF7E-404B-BF69-821F6412E16E}"/>
              </a:ext>
            </a:extLst>
          </p:cNvPr>
          <p:cNvSpPr>
            <a:spLocks noGrp="1"/>
          </p:cNvSpPr>
          <p:nvPr>
            <p:ph idx="1"/>
          </p:nvPr>
        </p:nvSpPr>
        <p:spPr/>
        <p:txBody>
          <a:bodyPr>
            <a:normAutofit fontScale="92500" lnSpcReduction="20000"/>
          </a:bodyPr>
          <a:lstStyle/>
          <a:p>
            <a:pPr marL="0" indent="0">
              <a:buNone/>
            </a:pPr>
            <a:r>
              <a:rPr lang="de-DE" sz="2600" b="1" dirty="0"/>
              <a:t>Benchmark</a:t>
            </a:r>
            <a:r>
              <a:rPr lang="de-DE" sz="2600" dirty="0"/>
              <a:t>:</a:t>
            </a:r>
          </a:p>
          <a:p>
            <a:pPr marL="0" indent="0">
              <a:buNone/>
            </a:pPr>
            <a:r>
              <a:rPr lang="de-DE" sz="2600" i="1" dirty="0" err="1"/>
              <a:t>Meets</a:t>
            </a:r>
            <a:r>
              <a:rPr lang="de-DE" sz="2600" i="1" dirty="0"/>
              <a:t> </a:t>
            </a:r>
            <a:r>
              <a:rPr lang="de-DE" sz="2600" i="1" dirty="0" err="1"/>
              <a:t>quality</a:t>
            </a:r>
            <a:r>
              <a:rPr lang="de-DE" sz="2600" i="1" dirty="0"/>
              <a:t> requirements </a:t>
            </a:r>
          </a:p>
          <a:p>
            <a:r>
              <a:rPr lang="de-DE" sz="2600" dirty="0"/>
              <a:t>The programme </a:t>
            </a:r>
            <a:r>
              <a:rPr lang="de-DE" sz="2600" dirty="0" err="1"/>
              <a:t>structure</a:t>
            </a:r>
            <a:r>
              <a:rPr lang="de-DE" sz="2600" dirty="0"/>
              <a:t> </a:t>
            </a:r>
            <a:r>
              <a:rPr lang="de-DE" sz="2600" dirty="0" err="1"/>
              <a:t>supports</a:t>
            </a:r>
            <a:r>
              <a:rPr lang="de-DE" sz="2600" dirty="0"/>
              <a:t> </a:t>
            </a:r>
            <a:r>
              <a:rPr lang="de-DE" sz="2600" dirty="0" err="1"/>
              <a:t>the</a:t>
            </a:r>
            <a:r>
              <a:rPr lang="de-DE" sz="2600" dirty="0"/>
              <a:t> smooth </a:t>
            </a:r>
            <a:r>
              <a:rPr lang="de-DE" sz="2600" dirty="0" err="1"/>
              <a:t>implementation</a:t>
            </a:r>
            <a:r>
              <a:rPr lang="de-DE" sz="2600" dirty="0"/>
              <a:t> </a:t>
            </a:r>
            <a:r>
              <a:rPr lang="de-DE" sz="2600" dirty="0" err="1"/>
              <a:t>of</a:t>
            </a:r>
            <a:r>
              <a:rPr lang="de-DE" sz="2600" dirty="0"/>
              <a:t> </a:t>
            </a:r>
            <a:r>
              <a:rPr lang="de-DE" sz="2600" dirty="0" err="1"/>
              <a:t>the</a:t>
            </a:r>
            <a:r>
              <a:rPr lang="de-DE" sz="2600" dirty="0"/>
              <a:t> </a:t>
            </a:r>
            <a:r>
              <a:rPr lang="de-DE" sz="2600" dirty="0" err="1"/>
              <a:t>curriculum</a:t>
            </a:r>
            <a:r>
              <a:rPr lang="de-DE" sz="2600" dirty="0"/>
              <a:t> </a:t>
            </a:r>
            <a:r>
              <a:rPr lang="de-DE" sz="2600" dirty="0" err="1"/>
              <a:t>and</a:t>
            </a:r>
            <a:r>
              <a:rPr lang="de-DE" sz="2600" dirty="0"/>
              <a:t> </a:t>
            </a:r>
            <a:r>
              <a:rPr lang="de-DE" sz="2600" dirty="0" err="1"/>
              <a:t>helps</a:t>
            </a:r>
            <a:r>
              <a:rPr lang="de-DE" sz="2600" dirty="0"/>
              <a:t> </a:t>
            </a:r>
            <a:r>
              <a:rPr lang="de-DE" sz="2600" dirty="0" err="1"/>
              <a:t>students</a:t>
            </a:r>
            <a:r>
              <a:rPr lang="de-DE" sz="2600" dirty="0"/>
              <a:t> </a:t>
            </a:r>
            <a:r>
              <a:rPr lang="de-DE" sz="2600" dirty="0" err="1"/>
              <a:t>to</a:t>
            </a:r>
            <a:r>
              <a:rPr lang="de-DE" sz="2600" dirty="0"/>
              <a:t> </a:t>
            </a:r>
            <a:r>
              <a:rPr lang="de-DE" sz="2600" dirty="0" err="1"/>
              <a:t>reach</a:t>
            </a:r>
            <a:r>
              <a:rPr lang="de-DE" sz="2600" dirty="0"/>
              <a:t> </a:t>
            </a:r>
            <a:r>
              <a:rPr lang="de-DE" sz="2600" dirty="0" err="1"/>
              <a:t>the</a:t>
            </a:r>
            <a:r>
              <a:rPr lang="de-DE" sz="2600" dirty="0"/>
              <a:t> </a:t>
            </a:r>
            <a:r>
              <a:rPr lang="de-DE" sz="2600" dirty="0" err="1"/>
              <a:t>defined</a:t>
            </a:r>
            <a:r>
              <a:rPr lang="de-DE" sz="2600" dirty="0"/>
              <a:t> learning outcomes. The programme </a:t>
            </a:r>
            <a:r>
              <a:rPr lang="de-DE" sz="2600" dirty="0" err="1"/>
              <a:t>consists</a:t>
            </a:r>
            <a:r>
              <a:rPr lang="de-DE" sz="2600" dirty="0"/>
              <a:t> </a:t>
            </a:r>
            <a:r>
              <a:rPr lang="de-DE" sz="2600" dirty="0" err="1"/>
              <a:t>of</a:t>
            </a:r>
            <a:r>
              <a:rPr lang="de-DE" sz="2600" dirty="0"/>
              <a:t> </a:t>
            </a:r>
            <a:r>
              <a:rPr lang="de-DE" sz="2600" dirty="0" err="1"/>
              <a:t>modules</a:t>
            </a:r>
            <a:r>
              <a:rPr lang="de-DE" sz="2600" dirty="0"/>
              <a:t> </a:t>
            </a:r>
            <a:r>
              <a:rPr lang="de-DE" sz="2600" dirty="0" err="1"/>
              <a:t>and</a:t>
            </a:r>
            <a:r>
              <a:rPr lang="de-DE" sz="2600" dirty="0"/>
              <a:t> </a:t>
            </a:r>
            <a:r>
              <a:rPr lang="de-DE" sz="2600" dirty="0" err="1"/>
              <a:t>assigns</a:t>
            </a:r>
            <a:r>
              <a:rPr lang="de-DE" sz="2600" dirty="0"/>
              <a:t> </a:t>
            </a:r>
            <a:r>
              <a:rPr lang="de-DE" sz="2600" dirty="0" err="1"/>
              <a:t>Credit</a:t>
            </a:r>
            <a:r>
              <a:rPr lang="de-DE" sz="2600" dirty="0"/>
              <a:t>-Points (CP) per </a:t>
            </a:r>
            <a:r>
              <a:rPr lang="de-DE" sz="2600" dirty="0" err="1"/>
              <a:t>module</a:t>
            </a:r>
            <a:r>
              <a:rPr lang="de-DE" sz="2600" dirty="0"/>
              <a:t> on </a:t>
            </a:r>
            <a:r>
              <a:rPr lang="de-DE" sz="2600" dirty="0" err="1"/>
              <a:t>the</a:t>
            </a:r>
            <a:r>
              <a:rPr lang="de-DE" sz="2600" dirty="0"/>
              <a:t> </a:t>
            </a:r>
            <a:r>
              <a:rPr lang="de-DE" sz="2600" dirty="0" err="1"/>
              <a:t>basis</a:t>
            </a:r>
            <a:r>
              <a:rPr lang="de-DE" sz="2600" dirty="0"/>
              <a:t> </a:t>
            </a:r>
            <a:r>
              <a:rPr lang="de-DE" sz="2600" dirty="0" err="1"/>
              <a:t>of</a:t>
            </a:r>
            <a:r>
              <a:rPr lang="de-DE" sz="2600" dirty="0"/>
              <a:t> </a:t>
            </a:r>
            <a:r>
              <a:rPr lang="de-DE" sz="2600" dirty="0" err="1"/>
              <a:t>the</a:t>
            </a:r>
            <a:r>
              <a:rPr lang="de-DE" sz="2600" dirty="0"/>
              <a:t> </a:t>
            </a:r>
            <a:r>
              <a:rPr lang="de-DE" sz="2600" dirty="0" err="1"/>
              <a:t>necessary</a:t>
            </a:r>
            <a:r>
              <a:rPr lang="de-DE" sz="2600" dirty="0"/>
              <a:t> </a:t>
            </a:r>
            <a:r>
              <a:rPr lang="de-DE" sz="2600" dirty="0" err="1"/>
              <a:t>student</a:t>
            </a:r>
            <a:r>
              <a:rPr lang="de-DE" sz="2600" dirty="0"/>
              <a:t> </a:t>
            </a:r>
            <a:r>
              <a:rPr lang="de-DE" sz="2600" dirty="0" err="1"/>
              <a:t>workload</a:t>
            </a:r>
            <a:r>
              <a:rPr lang="de-DE" sz="2600" dirty="0"/>
              <a:t>. </a:t>
            </a:r>
            <a:r>
              <a:rPr lang="de-DE" sz="2600" dirty="0" err="1"/>
              <a:t>Practical</a:t>
            </a:r>
            <a:r>
              <a:rPr lang="de-DE" sz="2600" dirty="0"/>
              <a:t> </a:t>
            </a:r>
            <a:r>
              <a:rPr lang="de-DE" sz="2600" dirty="0" err="1"/>
              <a:t>components</a:t>
            </a:r>
            <a:r>
              <a:rPr lang="de-DE" sz="2600" dirty="0"/>
              <a:t>, </a:t>
            </a:r>
            <a:r>
              <a:rPr lang="de-DE" sz="2600" dirty="0" err="1"/>
              <a:t>if</a:t>
            </a:r>
            <a:r>
              <a:rPr lang="de-DE" sz="2600" dirty="0"/>
              <a:t> existent, </a:t>
            </a:r>
            <a:r>
              <a:rPr lang="de-DE" sz="2600" dirty="0" err="1"/>
              <a:t>are</a:t>
            </a:r>
            <a:r>
              <a:rPr lang="de-DE" sz="2600" dirty="0"/>
              <a:t> </a:t>
            </a:r>
            <a:r>
              <a:rPr lang="de-DE" sz="2600" dirty="0" err="1"/>
              <a:t>designed</a:t>
            </a:r>
            <a:r>
              <a:rPr lang="de-DE" sz="2600" dirty="0"/>
              <a:t> </a:t>
            </a:r>
            <a:r>
              <a:rPr lang="de-DE" sz="2600" dirty="0" err="1"/>
              <a:t>and</a:t>
            </a:r>
            <a:r>
              <a:rPr lang="de-DE" sz="2600" dirty="0"/>
              <a:t> </a:t>
            </a:r>
            <a:r>
              <a:rPr lang="de-DE" sz="2600" dirty="0" err="1"/>
              <a:t>integrated</a:t>
            </a:r>
            <a:r>
              <a:rPr lang="de-DE" sz="2600" dirty="0"/>
              <a:t> in such a </a:t>
            </a:r>
            <a:r>
              <a:rPr lang="de-DE" sz="2600" dirty="0" err="1"/>
              <a:t>way</a:t>
            </a:r>
            <a:r>
              <a:rPr lang="de-DE" sz="2600" dirty="0"/>
              <a:t> </a:t>
            </a:r>
            <a:r>
              <a:rPr lang="de-DE" sz="2600" dirty="0" err="1"/>
              <a:t>that</a:t>
            </a:r>
            <a:r>
              <a:rPr lang="de-DE" sz="2600" dirty="0"/>
              <a:t> CP </a:t>
            </a:r>
            <a:r>
              <a:rPr lang="de-DE" sz="2600" dirty="0" err="1"/>
              <a:t>can</a:t>
            </a:r>
            <a:r>
              <a:rPr lang="de-DE" sz="2600" dirty="0"/>
              <a:t> </a:t>
            </a:r>
            <a:r>
              <a:rPr lang="de-DE" sz="2600" dirty="0" err="1"/>
              <a:t>be</a:t>
            </a:r>
            <a:r>
              <a:rPr lang="de-DE" sz="2600" dirty="0"/>
              <a:t> </a:t>
            </a:r>
            <a:r>
              <a:rPr lang="de-DE" sz="2600" dirty="0" err="1"/>
              <a:t>acquired</a:t>
            </a:r>
            <a:r>
              <a:rPr lang="de-DE" sz="2600" dirty="0"/>
              <a:t>. The </a:t>
            </a:r>
            <a:r>
              <a:rPr lang="de-DE" sz="2600" dirty="0" err="1"/>
              <a:t>module</a:t>
            </a:r>
            <a:r>
              <a:rPr lang="de-DE" sz="2600" dirty="0"/>
              <a:t> </a:t>
            </a:r>
            <a:r>
              <a:rPr lang="de-DE" sz="2600" dirty="0" err="1"/>
              <a:t>descriptions</a:t>
            </a:r>
            <a:r>
              <a:rPr lang="de-DE" sz="2600" dirty="0"/>
              <a:t> </a:t>
            </a:r>
            <a:r>
              <a:rPr lang="de-DE" sz="2600" dirty="0" err="1"/>
              <a:t>provide</a:t>
            </a:r>
            <a:r>
              <a:rPr lang="de-DE" sz="2600" dirty="0"/>
              <a:t> </a:t>
            </a:r>
            <a:r>
              <a:rPr lang="de-DE" sz="2600" dirty="0" err="1"/>
              <a:t>detailed</a:t>
            </a:r>
            <a:r>
              <a:rPr lang="de-DE" sz="2600" dirty="0"/>
              <a:t> </a:t>
            </a:r>
            <a:r>
              <a:rPr lang="de-DE" sz="2600" dirty="0" err="1"/>
              <a:t>descriptions</a:t>
            </a:r>
            <a:r>
              <a:rPr lang="de-DE" sz="2600" dirty="0"/>
              <a:t> </a:t>
            </a:r>
            <a:r>
              <a:rPr lang="de-DE" sz="2600" dirty="0" err="1"/>
              <a:t>of</a:t>
            </a:r>
            <a:r>
              <a:rPr lang="de-DE" sz="2600" dirty="0"/>
              <a:t> </a:t>
            </a:r>
            <a:r>
              <a:rPr lang="de-DE" sz="2600" dirty="0" err="1"/>
              <a:t>intended</a:t>
            </a:r>
            <a:r>
              <a:rPr lang="de-DE" sz="2600" dirty="0"/>
              <a:t> learning outcomes </a:t>
            </a:r>
            <a:r>
              <a:rPr lang="de-DE" sz="2600" dirty="0" err="1"/>
              <a:t>and</a:t>
            </a:r>
            <a:r>
              <a:rPr lang="de-DE" sz="2600" dirty="0"/>
              <a:t> </a:t>
            </a:r>
            <a:r>
              <a:rPr lang="de-DE" sz="2600" dirty="0" err="1"/>
              <a:t>the</a:t>
            </a:r>
            <a:r>
              <a:rPr lang="de-DE" sz="2600" dirty="0"/>
              <a:t> </a:t>
            </a:r>
            <a:r>
              <a:rPr lang="de-DE" sz="2600" dirty="0" err="1"/>
              <a:t>information</a:t>
            </a:r>
            <a:r>
              <a:rPr lang="de-DE" sz="2600" dirty="0"/>
              <a:t> </a:t>
            </a:r>
            <a:r>
              <a:rPr lang="de-DE" sz="2600" dirty="0" err="1"/>
              <a:t>defined</a:t>
            </a:r>
            <a:r>
              <a:rPr lang="de-DE" sz="2600" dirty="0"/>
              <a:t> in </a:t>
            </a:r>
            <a:r>
              <a:rPr lang="de-DE" sz="2600" dirty="0" err="1"/>
              <a:t>the</a:t>
            </a:r>
            <a:r>
              <a:rPr lang="de-DE" sz="2600" dirty="0"/>
              <a:t> ECTS Users’ Guide. </a:t>
            </a:r>
          </a:p>
          <a:p>
            <a:r>
              <a:rPr lang="de-DE" sz="2600" dirty="0" err="1"/>
              <a:t>For</a:t>
            </a:r>
            <a:r>
              <a:rPr lang="de-DE" sz="2600" dirty="0"/>
              <a:t> MBA programmes: </a:t>
            </a:r>
            <a:r>
              <a:rPr lang="de-DE" sz="2600" dirty="0" err="1"/>
              <a:t>Depending</a:t>
            </a:r>
            <a:r>
              <a:rPr lang="de-DE" sz="2600" dirty="0"/>
              <a:t> on </a:t>
            </a:r>
            <a:r>
              <a:rPr lang="de-DE" sz="2600" dirty="0" err="1"/>
              <a:t>the</a:t>
            </a:r>
            <a:r>
              <a:rPr lang="de-DE" sz="2600" dirty="0"/>
              <a:t> </a:t>
            </a:r>
            <a:r>
              <a:rPr lang="de-DE" sz="2600" dirty="0" err="1"/>
              <a:t>didactic</a:t>
            </a:r>
            <a:r>
              <a:rPr lang="de-DE" sz="2600" dirty="0"/>
              <a:t> </a:t>
            </a:r>
            <a:r>
              <a:rPr lang="de-DE" sz="2600" dirty="0" err="1"/>
              <a:t>approach</a:t>
            </a:r>
            <a:r>
              <a:rPr lang="de-DE" sz="2600" dirty="0"/>
              <a:t>, </a:t>
            </a:r>
            <a:r>
              <a:rPr lang="de-DE" sz="2600" dirty="0" err="1"/>
              <a:t>the</a:t>
            </a:r>
            <a:r>
              <a:rPr lang="de-DE" sz="2600" dirty="0"/>
              <a:t> programme </a:t>
            </a:r>
            <a:r>
              <a:rPr lang="de-DE" sz="2600" dirty="0" err="1"/>
              <a:t>includes</a:t>
            </a:r>
            <a:r>
              <a:rPr lang="de-DE" sz="2600" dirty="0"/>
              <a:t> a substantial </a:t>
            </a:r>
            <a:r>
              <a:rPr lang="de-DE" sz="2600" dirty="0" err="1"/>
              <a:t>proportion</a:t>
            </a:r>
            <a:r>
              <a:rPr lang="de-DE" sz="2600" dirty="0"/>
              <a:t> </a:t>
            </a:r>
            <a:r>
              <a:rPr lang="de-DE" sz="2600" dirty="0" err="1"/>
              <a:t>of</a:t>
            </a:r>
            <a:r>
              <a:rPr lang="de-DE" sz="2600" dirty="0"/>
              <a:t> </a:t>
            </a:r>
            <a:r>
              <a:rPr lang="de-DE" sz="2600" dirty="0" err="1"/>
              <a:t>structured</a:t>
            </a:r>
            <a:r>
              <a:rPr lang="de-DE" sz="2600" dirty="0"/>
              <a:t> </a:t>
            </a:r>
            <a:r>
              <a:rPr lang="de-DE" sz="2600" dirty="0" err="1"/>
              <a:t>contact</a:t>
            </a:r>
            <a:r>
              <a:rPr lang="de-DE" sz="2600" dirty="0"/>
              <a:t>. </a:t>
            </a:r>
          </a:p>
          <a:p>
            <a:pPr marL="0" indent="0">
              <a:buNone/>
            </a:pPr>
            <a:r>
              <a:rPr lang="de-DE" sz="2600" i="1" dirty="0" err="1"/>
              <a:t>Exceeds</a:t>
            </a:r>
            <a:r>
              <a:rPr lang="de-DE" sz="2600" i="1" dirty="0"/>
              <a:t> </a:t>
            </a:r>
            <a:r>
              <a:rPr lang="de-DE" sz="2600" i="1" dirty="0" err="1"/>
              <a:t>quality</a:t>
            </a:r>
            <a:r>
              <a:rPr lang="de-DE" sz="2600" i="1" dirty="0"/>
              <a:t> requirements </a:t>
            </a:r>
          </a:p>
          <a:p>
            <a:pPr marL="0" indent="0">
              <a:buNone/>
            </a:pPr>
            <a:r>
              <a:rPr lang="de-DE" sz="2600" i="1" dirty="0"/>
              <a:t>   </a:t>
            </a:r>
            <a:r>
              <a:rPr lang="de-DE" sz="2600" dirty="0" err="1"/>
              <a:t>n</a:t>
            </a:r>
            <a:r>
              <a:rPr lang="de-DE" sz="2600" dirty="0"/>
              <a:t>/a </a:t>
            </a:r>
          </a:p>
          <a:p>
            <a:endParaRPr lang="de-DE" dirty="0"/>
          </a:p>
        </p:txBody>
      </p:sp>
      <p:sp>
        <p:nvSpPr>
          <p:cNvPr id="4" name="Datumsplatzhalter 3">
            <a:extLst>
              <a:ext uri="{FF2B5EF4-FFF2-40B4-BE49-F238E27FC236}">
                <a16:creationId xmlns:a16="http://schemas.microsoft.com/office/drawing/2014/main" xmlns="" id="{C2042F31-D70F-2140-B4BB-F28338FD74DA}"/>
              </a:ext>
            </a:extLst>
          </p:cNvPr>
          <p:cNvSpPr>
            <a:spLocks noGrp="1"/>
          </p:cNvSpPr>
          <p:nvPr>
            <p:ph type="dt" sz="half" idx="10"/>
          </p:nvPr>
        </p:nvSpPr>
        <p:spPr/>
        <p:txBody>
          <a:bodyPr/>
          <a:lstStyle/>
          <a:p>
            <a:fld id="{A89DDC2D-73CF-184C-8458-627BDDFF4AA7}" type="datetime1">
              <a:rPr lang="de-DE" smtClean="0"/>
              <a:t>17.09.2018</a:t>
            </a:fld>
            <a:endParaRPr lang="de-DE"/>
          </a:p>
        </p:txBody>
      </p:sp>
      <p:sp>
        <p:nvSpPr>
          <p:cNvPr id="5" name="Fußzeilenplatzhalter 4">
            <a:extLst>
              <a:ext uri="{FF2B5EF4-FFF2-40B4-BE49-F238E27FC236}">
                <a16:creationId xmlns:a16="http://schemas.microsoft.com/office/drawing/2014/main" xmlns="" id="{D291E178-B85B-3C4A-874A-BD90A33672DC}"/>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9CDF19D2-FF0D-434B-8870-F500E96848EB}"/>
              </a:ext>
            </a:extLst>
          </p:cNvPr>
          <p:cNvSpPr>
            <a:spLocks noGrp="1"/>
          </p:cNvSpPr>
          <p:nvPr>
            <p:ph type="sldNum" sz="quarter" idx="12"/>
          </p:nvPr>
        </p:nvSpPr>
        <p:spPr/>
        <p:txBody>
          <a:bodyPr/>
          <a:lstStyle/>
          <a:p>
            <a:fld id="{93BC7EB4-ADAF-3D45-8E3E-A06BACF5AB1C}" type="slidenum">
              <a:rPr lang="de-DE" smtClean="0"/>
              <a:t>41</a:t>
            </a:fld>
            <a:endParaRPr lang="de-DE"/>
          </a:p>
        </p:txBody>
      </p:sp>
      <p:pic>
        <p:nvPicPr>
          <p:cNvPr id="7" name="Picture 3" descr="page1image560">
            <a:extLst>
              <a:ext uri="{FF2B5EF4-FFF2-40B4-BE49-F238E27FC236}">
                <a16:creationId xmlns:a16="http://schemas.microsoft.com/office/drawing/2014/main" xmlns="" id="{94B15DCD-2D41-B64E-99CC-31A8B4AB55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2289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320C45A-C714-C441-9442-028AB9252B8F}"/>
              </a:ext>
            </a:extLst>
          </p:cNvPr>
          <p:cNvSpPr>
            <a:spLocks noGrp="1"/>
          </p:cNvSpPr>
          <p:nvPr>
            <p:ph type="title"/>
          </p:nvPr>
        </p:nvSpPr>
        <p:spPr>
          <a:xfrm>
            <a:off x="838200" y="365125"/>
            <a:ext cx="10515600" cy="2136337"/>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b="1"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754FC78E-4E97-9A4F-9906-7763E047DB1D}"/>
              </a:ext>
            </a:extLst>
          </p:cNvPr>
          <p:cNvSpPr>
            <a:spLocks noGrp="1"/>
          </p:cNvSpPr>
          <p:nvPr>
            <p:ph idx="1"/>
          </p:nvPr>
        </p:nvSpPr>
        <p:spPr>
          <a:xfrm>
            <a:off x="838200" y="2385847"/>
            <a:ext cx="10515600" cy="3791115"/>
          </a:xfrm>
        </p:spPr>
        <p:txBody>
          <a:bodyPr/>
          <a:lstStyle/>
          <a:p>
            <a:pPr marL="0" indent="0">
              <a:buNone/>
            </a:pPr>
            <a:endParaRPr lang="de-DE" sz="2400" dirty="0"/>
          </a:p>
          <a:p>
            <a:r>
              <a:rPr lang="de-DE" sz="2400" dirty="0"/>
              <a:t>3.2.2 Study </a:t>
            </a:r>
            <a:r>
              <a:rPr lang="de-DE" sz="2400" dirty="0" err="1"/>
              <a:t>and</a:t>
            </a:r>
            <a:r>
              <a:rPr lang="de-DE" sz="2400" dirty="0"/>
              <a:t> </a:t>
            </a:r>
            <a:r>
              <a:rPr lang="de-DE" sz="2400" dirty="0" err="1"/>
              <a:t>exam</a:t>
            </a:r>
            <a:r>
              <a:rPr lang="de-DE" sz="2400" dirty="0"/>
              <a:t> </a:t>
            </a:r>
            <a:r>
              <a:rPr lang="de-DE" sz="2400" dirty="0" err="1"/>
              <a:t>regulations</a:t>
            </a:r>
            <a:r>
              <a:rPr lang="de-DE" sz="2400" dirty="0"/>
              <a:t> (</a:t>
            </a:r>
            <a:r>
              <a:rPr lang="de-DE" sz="2400" dirty="0" err="1"/>
              <a:t>Asterisk</a:t>
            </a:r>
            <a:r>
              <a:rPr lang="de-DE" sz="2400" dirty="0"/>
              <a:t> </a:t>
            </a:r>
            <a:r>
              <a:rPr lang="de-DE" sz="2400" dirty="0" err="1"/>
              <a:t>Criterion</a:t>
            </a:r>
            <a:r>
              <a:rPr lang="de-DE" sz="2400" dirty="0"/>
              <a:t>)</a:t>
            </a:r>
            <a:br>
              <a:rPr lang="de-DE" sz="2400" dirty="0"/>
            </a:br>
            <a:r>
              <a:rPr lang="de-DE" sz="2400" dirty="0"/>
              <a:t>	HEI: </a:t>
            </a:r>
            <a:r>
              <a:rPr lang="de-DE" sz="2400" dirty="0" err="1"/>
              <a:t>Please</a:t>
            </a:r>
            <a:r>
              <a:rPr lang="de-DE" sz="2400" dirty="0"/>
              <a:t> </a:t>
            </a:r>
            <a:r>
              <a:rPr lang="de-DE" sz="2400" dirty="0" err="1"/>
              <a:t>specify</a:t>
            </a:r>
            <a:r>
              <a:rPr lang="de-DE" sz="2400" dirty="0"/>
              <a:t> </a:t>
            </a:r>
            <a:r>
              <a:rPr lang="de-DE" sz="2400" dirty="0" err="1"/>
              <a:t>where</a:t>
            </a:r>
            <a:r>
              <a:rPr lang="de-DE" sz="2400" dirty="0"/>
              <a:t> </a:t>
            </a:r>
            <a:r>
              <a:rPr lang="de-DE" sz="2400" dirty="0" err="1"/>
              <a:t>the</a:t>
            </a:r>
            <a:r>
              <a:rPr lang="de-DE" sz="2400" dirty="0"/>
              <a:t> </a:t>
            </a:r>
            <a:r>
              <a:rPr lang="de-DE" sz="2400" dirty="0" err="1"/>
              <a:t>study</a:t>
            </a:r>
            <a:r>
              <a:rPr lang="de-DE" sz="2400" dirty="0"/>
              <a:t> </a:t>
            </a:r>
            <a:r>
              <a:rPr lang="de-DE" sz="2400" dirty="0" err="1"/>
              <a:t>and</a:t>
            </a:r>
            <a:r>
              <a:rPr lang="de-DE" sz="2400" dirty="0"/>
              <a:t> </a:t>
            </a:r>
            <a:r>
              <a:rPr lang="de-DE" sz="2400" dirty="0" err="1"/>
              <a:t>exam</a:t>
            </a:r>
            <a:r>
              <a:rPr lang="de-DE" sz="2400" dirty="0"/>
              <a:t> </a:t>
            </a:r>
            <a:r>
              <a:rPr lang="de-DE" sz="2400" dirty="0" err="1"/>
              <a:t>regulations</a:t>
            </a:r>
            <a:r>
              <a:rPr lang="de-DE" sz="2400" dirty="0"/>
              <a:t> </a:t>
            </a:r>
            <a:r>
              <a:rPr lang="de-DE" sz="2400" dirty="0" err="1"/>
              <a:t>are</a:t>
            </a:r>
            <a:r>
              <a:rPr lang="de-DE" sz="2400" dirty="0"/>
              <a:t> </a:t>
            </a:r>
            <a:r>
              <a:rPr lang="de-DE" sz="2400" dirty="0" err="1"/>
              <a:t>defined</a:t>
            </a:r>
            <a:r>
              <a:rPr lang="de-DE" sz="2400" dirty="0"/>
              <a:t> 	(</a:t>
            </a:r>
            <a:r>
              <a:rPr lang="de-DE" sz="2400" dirty="0" err="1"/>
              <a:t>reference</a:t>
            </a:r>
            <a:r>
              <a:rPr lang="de-DE" sz="2400" dirty="0"/>
              <a:t> </a:t>
            </a:r>
            <a:r>
              <a:rPr lang="de-DE" sz="2400" dirty="0" err="1"/>
              <a:t>sufficient</a:t>
            </a:r>
            <a:r>
              <a:rPr lang="de-DE" sz="2400" dirty="0"/>
              <a:t>).</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Does</a:t>
            </a:r>
            <a:r>
              <a:rPr lang="de-DE" dirty="0"/>
              <a:t> HEI </a:t>
            </a:r>
            <a:r>
              <a:rPr lang="de-DE" dirty="0" err="1"/>
              <a:t>apply</a:t>
            </a:r>
            <a:r>
              <a:rPr lang="de-DE" dirty="0"/>
              <a:t> </a:t>
            </a:r>
            <a:r>
              <a:rPr lang="de-DE" dirty="0" err="1"/>
              <a:t>Lisbon</a:t>
            </a:r>
            <a:r>
              <a:rPr lang="de-DE" dirty="0"/>
              <a:t> </a:t>
            </a:r>
            <a:r>
              <a:rPr lang="de-DE" dirty="0" err="1"/>
              <a:t>recognition</a:t>
            </a:r>
            <a:r>
              <a:rPr lang="de-DE" dirty="0"/>
              <a:t> </a:t>
            </a:r>
            <a:r>
              <a:rPr lang="de-DE" dirty="0" err="1"/>
              <a:t>convention</a:t>
            </a:r>
            <a:r>
              <a:rPr lang="de-DE" dirty="0"/>
              <a:t>? </a:t>
            </a:r>
            <a:r>
              <a:rPr lang="de-DE" dirty="0" err="1"/>
              <a:t>Where</a:t>
            </a:r>
            <a:r>
              <a:rPr lang="de-DE" dirty="0"/>
              <a:t> </a:t>
            </a:r>
            <a:r>
              <a:rPr lang="de-DE" dirty="0" err="1"/>
              <a:t>is</a:t>
            </a:r>
            <a:r>
              <a:rPr lang="de-DE" dirty="0"/>
              <a:t> </a:t>
            </a:r>
            <a:r>
              <a:rPr lang="de-DE" dirty="0" err="1"/>
              <a:t>it</a:t>
            </a:r>
            <a:r>
              <a:rPr lang="de-DE" dirty="0"/>
              <a:t> </a:t>
            </a:r>
            <a:r>
              <a:rPr lang="de-DE" dirty="0" err="1"/>
              <a:t>regulated</a:t>
            </a:r>
            <a:r>
              <a:rPr lang="de-DE" dirty="0"/>
              <a:t>?</a:t>
            </a:r>
          </a:p>
          <a:p>
            <a:pPr lvl="1"/>
            <a:r>
              <a:rPr lang="de-DE" dirty="0" err="1"/>
              <a:t>Does</a:t>
            </a:r>
            <a:r>
              <a:rPr lang="de-DE" dirty="0"/>
              <a:t> HEI </a:t>
            </a:r>
            <a:r>
              <a:rPr lang="de-DE" dirty="0" err="1"/>
              <a:t>supply</a:t>
            </a:r>
            <a:r>
              <a:rPr lang="de-DE" dirty="0"/>
              <a:t> </a:t>
            </a:r>
            <a:r>
              <a:rPr lang="de-DE" dirty="0" err="1"/>
              <a:t>the</a:t>
            </a:r>
            <a:r>
              <a:rPr lang="de-DE" dirty="0"/>
              <a:t> final grade </a:t>
            </a:r>
            <a:r>
              <a:rPr lang="de-DE" dirty="0" err="1"/>
              <a:t>with</a:t>
            </a:r>
            <a:r>
              <a:rPr lang="de-DE" dirty="0"/>
              <a:t> a relative grade? </a:t>
            </a:r>
            <a:r>
              <a:rPr lang="de-DE" dirty="0" err="1"/>
              <a:t>Where</a:t>
            </a:r>
            <a:r>
              <a:rPr lang="de-DE" dirty="0"/>
              <a:t> </a:t>
            </a:r>
            <a:r>
              <a:rPr lang="de-DE" dirty="0" err="1"/>
              <a:t>is</a:t>
            </a:r>
            <a:r>
              <a:rPr lang="de-DE" dirty="0"/>
              <a:t> </a:t>
            </a:r>
            <a:r>
              <a:rPr lang="de-DE" dirty="0" err="1"/>
              <a:t>it</a:t>
            </a:r>
            <a:r>
              <a:rPr lang="de-DE" dirty="0"/>
              <a:t> </a:t>
            </a:r>
            <a:r>
              <a:rPr lang="de-DE" dirty="0" err="1"/>
              <a:t>regulated</a:t>
            </a:r>
            <a:r>
              <a:rPr lang="de-DE" dirty="0"/>
              <a:t>? </a:t>
            </a:r>
          </a:p>
          <a:p>
            <a:endParaRPr lang="de-DE" dirty="0"/>
          </a:p>
        </p:txBody>
      </p:sp>
      <p:sp>
        <p:nvSpPr>
          <p:cNvPr id="4" name="Datumsplatzhalter 3">
            <a:extLst>
              <a:ext uri="{FF2B5EF4-FFF2-40B4-BE49-F238E27FC236}">
                <a16:creationId xmlns:a16="http://schemas.microsoft.com/office/drawing/2014/main" xmlns="" id="{89930099-7D03-AD43-B485-B44F1CB52E6A}"/>
              </a:ext>
            </a:extLst>
          </p:cNvPr>
          <p:cNvSpPr>
            <a:spLocks noGrp="1"/>
          </p:cNvSpPr>
          <p:nvPr>
            <p:ph type="dt" sz="half" idx="10"/>
          </p:nvPr>
        </p:nvSpPr>
        <p:spPr/>
        <p:txBody>
          <a:bodyPr/>
          <a:lstStyle/>
          <a:p>
            <a:fld id="{BA4D9E24-1887-9E41-8BE8-C6418F01B2F3}" type="datetime1">
              <a:rPr lang="de-DE" smtClean="0"/>
              <a:t>17.09.2018</a:t>
            </a:fld>
            <a:endParaRPr lang="de-DE"/>
          </a:p>
        </p:txBody>
      </p:sp>
      <p:sp>
        <p:nvSpPr>
          <p:cNvPr id="5" name="Fußzeilenplatzhalter 4">
            <a:extLst>
              <a:ext uri="{FF2B5EF4-FFF2-40B4-BE49-F238E27FC236}">
                <a16:creationId xmlns:a16="http://schemas.microsoft.com/office/drawing/2014/main" xmlns="" id="{B56E43B0-9239-2342-BC3B-234C76F99299}"/>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652E89B9-DA35-694A-8887-7EF246DACE73}"/>
              </a:ext>
            </a:extLst>
          </p:cNvPr>
          <p:cNvSpPr>
            <a:spLocks noGrp="1"/>
          </p:cNvSpPr>
          <p:nvPr>
            <p:ph type="sldNum" sz="quarter" idx="12"/>
          </p:nvPr>
        </p:nvSpPr>
        <p:spPr/>
        <p:txBody>
          <a:bodyPr/>
          <a:lstStyle/>
          <a:p>
            <a:fld id="{93BC7EB4-ADAF-3D45-8E3E-A06BACF5AB1C}" type="slidenum">
              <a:rPr lang="de-DE" smtClean="0"/>
              <a:t>42</a:t>
            </a:fld>
            <a:endParaRPr lang="de-DE"/>
          </a:p>
        </p:txBody>
      </p:sp>
      <p:pic>
        <p:nvPicPr>
          <p:cNvPr id="7" name="Picture 3" descr="page1image560">
            <a:extLst>
              <a:ext uri="{FF2B5EF4-FFF2-40B4-BE49-F238E27FC236}">
                <a16:creationId xmlns:a16="http://schemas.microsoft.com/office/drawing/2014/main" xmlns="" id="{588B76D3-03A1-4C4F-9042-7E80C59329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30301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2DC9A4C-283C-9141-884B-59E0A1D57B02}"/>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b="1"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(This </a:t>
            </a:r>
            <a:r>
              <a:rPr lang="de-DE" sz="2800" dirty="0" err="1"/>
              <a:t>chapter</a:t>
            </a:r>
            <a:r>
              <a:rPr lang="de-DE" sz="2800" dirty="0"/>
              <a:t/>
            </a:r>
            <a:br>
              <a:rPr lang="de-DE" sz="2800" dirty="0"/>
            </a:b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br>
              <a:rPr lang="de-DE" sz="2800" dirty="0"/>
            </a:b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1A6C0869-7A2B-4B47-8856-07376DB0355F}"/>
              </a:ext>
            </a:extLst>
          </p:cNvPr>
          <p:cNvSpPr>
            <a:spLocks noGrp="1"/>
          </p:cNvSpPr>
          <p:nvPr>
            <p:ph idx="1"/>
          </p:nvPr>
        </p:nvSpPr>
        <p:spPr/>
        <p:txBody>
          <a:bodyPr>
            <a:normAutofit fontScale="92500" lnSpcReduction="10000"/>
          </a:bodyPr>
          <a:lstStyle/>
          <a:p>
            <a:pPr marL="0" indent="0">
              <a:buNone/>
            </a:pPr>
            <a:r>
              <a:rPr lang="de-DE" sz="2600" b="1" dirty="0"/>
              <a:t>Benchmark:</a:t>
            </a:r>
          </a:p>
          <a:p>
            <a:pPr marL="0" indent="0">
              <a:buNone/>
            </a:pPr>
            <a:r>
              <a:rPr lang="de-DE" sz="2600" i="1" dirty="0" err="1"/>
              <a:t>Meets</a:t>
            </a:r>
            <a:r>
              <a:rPr lang="de-DE" sz="2600" i="1" dirty="0"/>
              <a:t> </a:t>
            </a:r>
            <a:r>
              <a:rPr lang="de-DE" sz="2600" i="1" dirty="0" err="1"/>
              <a:t>quality</a:t>
            </a:r>
            <a:r>
              <a:rPr lang="de-DE" sz="2600" i="1" dirty="0"/>
              <a:t> requirements </a:t>
            </a:r>
          </a:p>
          <a:p>
            <a:r>
              <a:rPr lang="de-DE" sz="2600" dirty="0" err="1"/>
              <a:t>There</a:t>
            </a:r>
            <a:r>
              <a:rPr lang="de-DE" sz="2600" dirty="0"/>
              <a:t> </a:t>
            </a:r>
            <a:r>
              <a:rPr lang="de-DE" sz="2600" dirty="0" err="1"/>
              <a:t>are</a:t>
            </a:r>
            <a:r>
              <a:rPr lang="de-DE" sz="2600" dirty="0"/>
              <a:t> </a:t>
            </a:r>
            <a:r>
              <a:rPr lang="de-DE" sz="2600" dirty="0" err="1"/>
              <a:t>legally</a:t>
            </a:r>
            <a:r>
              <a:rPr lang="de-DE" sz="2600" dirty="0"/>
              <a:t> </a:t>
            </a:r>
            <a:r>
              <a:rPr lang="de-DE" sz="2600" dirty="0" err="1"/>
              <a:t>binding</a:t>
            </a:r>
            <a:r>
              <a:rPr lang="de-DE" sz="2600" dirty="0"/>
              <a:t> </a:t>
            </a:r>
            <a:r>
              <a:rPr lang="de-DE" sz="2600" dirty="0" err="1"/>
              <a:t>study</a:t>
            </a:r>
            <a:r>
              <a:rPr lang="de-DE" sz="2600" dirty="0"/>
              <a:t> </a:t>
            </a:r>
            <a:r>
              <a:rPr lang="de-DE" sz="2600" dirty="0" err="1"/>
              <a:t>and</a:t>
            </a:r>
            <a:r>
              <a:rPr lang="de-DE" sz="2600" dirty="0"/>
              <a:t> </a:t>
            </a:r>
            <a:r>
              <a:rPr lang="de-DE" sz="2600" dirty="0" err="1"/>
              <a:t>exam</a:t>
            </a:r>
            <a:r>
              <a:rPr lang="de-DE" sz="2600" dirty="0"/>
              <a:t> </a:t>
            </a:r>
            <a:r>
              <a:rPr lang="de-DE" sz="2600" dirty="0" err="1"/>
              <a:t>regulations</a:t>
            </a:r>
            <a:r>
              <a:rPr lang="de-DE" sz="2600" dirty="0"/>
              <a:t> </a:t>
            </a:r>
            <a:r>
              <a:rPr lang="de-DE" sz="2600" dirty="0" err="1"/>
              <a:t>which</a:t>
            </a:r>
            <a:r>
              <a:rPr lang="de-DE" sz="2600" dirty="0"/>
              <a:t> </a:t>
            </a:r>
            <a:r>
              <a:rPr lang="de-DE" sz="2600" dirty="0" err="1"/>
              <a:t>contain</a:t>
            </a:r>
            <a:r>
              <a:rPr lang="de-DE" sz="2600" dirty="0"/>
              <a:t> all </a:t>
            </a:r>
            <a:r>
              <a:rPr lang="de-DE" sz="2600" dirty="0" err="1"/>
              <a:t>necessary</a:t>
            </a:r>
            <a:r>
              <a:rPr lang="de-DE" sz="2600" dirty="0"/>
              <a:t> </a:t>
            </a:r>
            <a:r>
              <a:rPr lang="de-DE" sz="2600" dirty="0" err="1"/>
              <a:t>rules</a:t>
            </a:r>
            <a:r>
              <a:rPr lang="de-DE" sz="2600" dirty="0"/>
              <a:t> </a:t>
            </a:r>
            <a:r>
              <a:rPr lang="de-DE" sz="2600" dirty="0" err="1"/>
              <a:t>and</a:t>
            </a:r>
            <a:r>
              <a:rPr lang="de-DE" sz="2600" dirty="0"/>
              <a:t> </a:t>
            </a:r>
            <a:r>
              <a:rPr lang="de-DE" sz="2600" dirty="0" err="1"/>
              <a:t>procedures</a:t>
            </a:r>
            <a:r>
              <a:rPr lang="de-DE" sz="2600" dirty="0"/>
              <a:t> </a:t>
            </a:r>
            <a:r>
              <a:rPr lang="de-DE" sz="2600" dirty="0" err="1"/>
              <a:t>and</a:t>
            </a:r>
            <a:r>
              <a:rPr lang="de-DE" sz="2600" dirty="0"/>
              <a:t> </a:t>
            </a:r>
            <a:r>
              <a:rPr lang="de-DE" sz="2600" dirty="0" err="1"/>
              <a:t>take</a:t>
            </a:r>
            <a:r>
              <a:rPr lang="de-DE" sz="2600" dirty="0"/>
              <a:t> </a:t>
            </a:r>
            <a:r>
              <a:rPr lang="de-DE" sz="2600" dirty="0" err="1"/>
              <a:t>into</a:t>
            </a:r>
            <a:r>
              <a:rPr lang="de-DE" sz="2600" dirty="0"/>
              <a:t> </a:t>
            </a:r>
            <a:r>
              <a:rPr lang="de-DE" sz="2600" dirty="0" err="1"/>
              <a:t>account</a:t>
            </a:r>
            <a:r>
              <a:rPr lang="de-DE" sz="2600" dirty="0"/>
              <a:t>, </a:t>
            </a:r>
            <a:r>
              <a:rPr lang="de-DE" sz="2600" dirty="0" err="1"/>
              <a:t>where</a:t>
            </a:r>
            <a:r>
              <a:rPr lang="de-DE" sz="2600" dirty="0"/>
              <a:t> </a:t>
            </a:r>
            <a:r>
              <a:rPr lang="de-DE" sz="2600" dirty="0" err="1"/>
              <a:t>applicable</a:t>
            </a:r>
            <a:r>
              <a:rPr lang="de-DE" sz="2600" dirty="0"/>
              <a:t>, national requirements. The </a:t>
            </a:r>
            <a:r>
              <a:rPr lang="de-DE" sz="2600" dirty="0" err="1"/>
              <a:t>study</a:t>
            </a:r>
            <a:r>
              <a:rPr lang="de-DE" sz="2600" dirty="0"/>
              <a:t> programme </a:t>
            </a:r>
            <a:r>
              <a:rPr lang="de-DE" sz="2600" dirty="0" err="1"/>
              <a:t>is</a:t>
            </a:r>
            <a:r>
              <a:rPr lang="de-DE" sz="2600" dirty="0"/>
              <a:t> </a:t>
            </a:r>
            <a:r>
              <a:rPr lang="de-DE" sz="2600" dirty="0" err="1"/>
              <a:t>designed</a:t>
            </a:r>
            <a:r>
              <a:rPr lang="de-DE" sz="2600" dirty="0"/>
              <a:t> so </a:t>
            </a:r>
            <a:r>
              <a:rPr lang="de-DE" sz="2600" dirty="0" err="1"/>
              <a:t>that</a:t>
            </a:r>
            <a:r>
              <a:rPr lang="de-DE" sz="2600" dirty="0"/>
              <a:t> </a:t>
            </a:r>
            <a:r>
              <a:rPr lang="de-DE" sz="2600" dirty="0" err="1"/>
              <a:t>students</a:t>
            </a:r>
            <a:r>
              <a:rPr lang="de-DE" sz="2600" dirty="0"/>
              <a:t> </a:t>
            </a:r>
            <a:r>
              <a:rPr lang="de-DE" sz="2600" dirty="0" err="1"/>
              <a:t>can</a:t>
            </a:r>
            <a:r>
              <a:rPr lang="de-DE" sz="2600" dirty="0"/>
              <a:t> </a:t>
            </a:r>
            <a:r>
              <a:rPr lang="de-DE" sz="2600" dirty="0" err="1"/>
              <a:t>study</a:t>
            </a:r>
            <a:r>
              <a:rPr lang="de-DE" sz="2600" dirty="0"/>
              <a:t> </a:t>
            </a:r>
            <a:r>
              <a:rPr lang="de-DE" sz="2600" dirty="0" err="1"/>
              <a:t>for</a:t>
            </a:r>
            <a:r>
              <a:rPr lang="de-DE" sz="2600" dirty="0"/>
              <a:t> a </a:t>
            </a:r>
            <a:r>
              <a:rPr lang="de-DE" sz="2600" dirty="0" err="1"/>
              <a:t>certain</a:t>
            </a:r>
            <a:r>
              <a:rPr lang="de-DE" sz="2600" dirty="0"/>
              <a:t> time at </a:t>
            </a:r>
            <a:r>
              <a:rPr lang="de-DE" sz="2600" dirty="0" err="1"/>
              <a:t>other</a:t>
            </a:r>
            <a:r>
              <a:rPr lang="de-DE" sz="2600" dirty="0"/>
              <a:t> HEIs </a:t>
            </a:r>
            <a:r>
              <a:rPr lang="de-DE" sz="2600" dirty="0" err="1"/>
              <a:t>or</a:t>
            </a:r>
            <a:r>
              <a:rPr lang="de-DE" sz="2600" dirty="0"/>
              <a:t> do </a:t>
            </a:r>
            <a:r>
              <a:rPr lang="de-DE" sz="2600" dirty="0" err="1"/>
              <a:t>internships</a:t>
            </a:r>
            <a:r>
              <a:rPr lang="de-DE" sz="2600" dirty="0"/>
              <a:t> </a:t>
            </a:r>
            <a:r>
              <a:rPr lang="de-DE" sz="2600" dirty="0" err="1"/>
              <a:t>without</a:t>
            </a:r>
            <a:r>
              <a:rPr lang="de-DE" sz="2600" dirty="0"/>
              <a:t> </a:t>
            </a:r>
            <a:r>
              <a:rPr lang="de-DE" sz="2600" dirty="0" err="1"/>
              <a:t>any</a:t>
            </a:r>
            <a:r>
              <a:rPr lang="de-DE" sz="2600" dirty="0"/>
              <a:t> </a:t>
            </a:r>
            <a:r>
              <a:rPr lang="de-DE" sz="2600" dirty="0" err="1"/>
              <a:t>extension</a:t>
            </a:r>
            <a:r>
              <a:rPr lang="de-DE" sz="2600" dirty="0"/>
              <a:t> </a:t>
            </a:r>
            <a:r>
              <a:rPr lang="de-DE" sz="2600" dirty="0" err="1"/>
              <a:t>of</a:t>
            </a:r>
            <a:r>
              <a:rPr lang="de-DE" sz="2600" dirty="0"/>
              <a:t> </a:t>
            </a:r>
            <a:r>
              <a:rPr lang="de-DE" sz="2600" dirty="0" err="1"/>
              <a:t>their</a:t>
            </a:r>
            <a:r>
              <a:rPr lang="de-DE" sz="2600" dirty="0"/>
              <a:t> </a:t>
            </a:r>
            <a:r>
              <a:rPr lang="de-DE" sz="2600" dirty="0" err="1"/>
              <a:t>overall</a:t>
            </a:r>
            <a:r>
              <a:rPr lang="de-DE" sz="2600" dirty="0"/>
              <a:t> </a:t>
            </a:r>
            <a:r>
              <a:rPr lang="de-DE" sz="2600" dirty="0" err="1"/>
              <a:t>study</a:t>
            </a:r>
            <a:r>
              <a:rPr lang="de-DE" sz="2600" dirty="0"/>
              <a:t> time. The </a:t>
            </a:r>
            <a:r>
              <a:rPr lang="de-DE" sz="2600" dirty="0" err="1"/>
              <a:t>recognition</a:t>
            </a:r>
            <a:r>
              <a:rPr lang="de-DE" sz="2600" dirty="0"/>
              <a:t> </a:t>
            </a:r>
            <a:r>
              <a:rPr lang="de-DE" sz="2600" dirty="0" err="1"/>
              <a:t>of</a:t>
            </a:r>
            <a:r>
              <a:rPr lang="de-DE" sz="2600" dirty="0"/>
              <a:t> </a:t>
            </a:r>
            <a:r>
              <a:rPr lang="de-DE" sz="2600" dirty="0" err="1"/>
              <a:t>degrees</a:t>
            </a:r>
            <a:r>
              <a:rPr lang="de-DE" sz="2600" dirty="0"/>
              <a:t> </a:t>
            </a:r>
            <a:r>
              <a:rPr lang="de-DE" sz="2600" dirty="0" err="1"/>
              <a:t>and</a:t>
            </a:r>
            <a:r>
              <a:rPr lang="de-DE" sz="2600" dirty="0"/>
              <a:t> </a:t>
            </a:r>
            <a:r>
              <a:rPr lang="de-DE" sz="2600" dirty="0" err="1"/>
              <a:t>periods</a:t>
            </a:r>
            <a:r>
              <a:rPr lang="de-DE" sz="2600" dirty="0"/>
              <a:t> </a:t>
            </a:r>
            <a:r>
              <a:rPr lang="de-DE" sz="2600" dirty="0" err="1"/>
              <a:t>of</a:t>
            </a:r>
            <a:r>
              <a:rPr lang="de-DE" sz="2600" dirty="0"/>
              <a:t> </a:t>
            </a:r>
            <a:r>
              <a:rPr lang="de-DE" sz="2600" dirty="0" err="1"/>
              <a:t>study</a:t>
            </a:r>
            <a:r>
              <a:rPr lang="de-DE" sz="2600" dirty="0"/>
              <a:t> at </a:t>
            </a:r>
            <a:r>
              <a:rPr lang="de-DE" sz="2600" dirty="0" err="1"/>
              <a:t>other</a:t>
            </a:r>
            <a:r>
              <a:rPr lang="de-DE" sz="2600" dirty="0"/>
              <a:t> HEIs </a:t>
            </a:r>
            <a:r>
              <a:rPr lang="de-DE" sz="2600" dirty="0" err="1"/>
              <a:t>is</a:t>
            </a:r>
            <a:r>
              <a:rPr lang="de-DE" sz="2600" dirty="0"/>
              <a:t> </a:t>
            </a:r>
            <a:r>
              <a:rPr lang="de-DE" sz="2600" dirty="0" err="1"/>
              <a:t>regulated</a:t>
            </a:r>
            <a:r>
              <a:rPr lang="de-DE" sz="2600" dirty="0"/>
              <a:t> in </a:t>
            </a:r>
            <a:r>
              <a:rPr lang="de-DE" sz="2600" dirty="0" err="1"/>
              <a:t>accordance</a:t>
            </a:r>
            <a:r>
              <a:rPr lang="de-DE" sz="2600" dirty="0"/>
              <a:t> </a:t>
            </a:r>
            <a:r>
              <a:rPr lang="de-DE" sz="2600" dirty="0" err="1"/>
              <a:t>with</a:t>
            </a:r>
            <a:r>
              <a:rPr lang="de-DE" sz="2600" dirty="0"/>
              <a:t> </a:t>
            </a:r>
            <a:r>
              <a:rPr lang="de-DE" sz="2600" dirty="0" err="1"/>
              <a:t>the</a:t>
            </a:r>
            <a:r>
              <a:rPr lang="de-DE" sz="2600" dirty="0"/>
              <a:t> </a:t>
            </a:r>
            <a:r>
              <a:rPr lang="de-DE" sz="2600" dirty="0" err="1"/>
              <a:t>Lisbon</a:t>
            </a:r>
            <a:r>
              <a:rPr lang="de-DE" sz="2600" dirty="0"/>
              <a:t> Recognition </a:t>
            </a:r>
            <a:r>
              <a:rPr lang="de-DE" sz="2600" dirty="0" err="1"/>
              <a:t>Convention</a:t>
            </a:r>
            <a:r>
              <a:rPr lang="de-DE" sz="2600" dirty="0"/>
              <a:t>; </a:t>
            </a:r>
            <a:r>
              <a:rPr lang="de-DE" sz="2600" dirty="0" err="1"/>
              <a:t>the</a:t>
            </a:r>
            <a:r>
              <a:rPr lang="de-DE" sz="2600" dirty="0"/>
              <a:t> </a:t>
            </a:r>
            <a:r>
              <a:rPr lang="de-DE" sz="2600" dirty="0" err="1"/>
              <a:t>recognition</a:t>
            </a:r>
            <a:r>
              <a:rPr lang="de-DE" sz="2600" dirty="0"/>
              <a:t> </a:t>
            </a:r>
            <a:r>
              <a:rPr lang="de-DE" sz="2600" dirty="0" err="1"/>
              <a:t>of</a:t>
            </a:r>
            <a:r>
              <a:rPr lang="de-DE" sz="2600" dirty="0"/>
              <a:t> </a:t>
            </a:r>
            <a:r>
              <a:rPr lang="de-DE" sz="2600" dirty="0" err="1"/>
              <a:t>periods</a:t>
            </a:r>
            <a:r>
              <a:rPr lang="de-DE" sz="2600" dirty="0"/>
              <a:t> </a:t>
            </a:r>
            <a:r>
              <a:rPr lang="de-DE" sz="2600" dirty="0" err="1"/>
              <a:t>of</a:t>
            </a:r>
            <a:r>
              <a:rPr lang="de-DE" sz="2600" dirty="0"/>
              <a:t> </a:t>
            </a:r>
            <a:r>
              <a:rPr lang="de-DE" sz="2600" dirty="0" err="1"/>
              <a:t>practical</a:t>
            </a:r>
            <a:r>
              <a:rPr lang="de-DE" sz="2600" dirty="0"/>
              <a:t> </a:t>
            </a:r>
            <a:r>
              <a:rPr lang="de-DE" sz="2600" dirty="0" err="1"/>
              <a:t>work</a:t>
            </a:r>
            <a:r>
              <a:rPr lang="de-DE" sz="2600" dirty="0"/>
              <a:t> – </a:t>
            </a:r>
            <a:r>
              <a:rPr lang="de-DE" sz="2600" dirty="0" err="1"/>
              <a:t>insofar</a:t>
            </a:r>
            <a:r>
              <a:rPr lang="de-DE" sz="2600" dirty="0"/>
              <a:t> </a:t>
            </a:r>
            <a:r>
              <a:rPr lang="de-DE" sz="2600" dirty="0" err="1"/>
              <a:t>intended</a:t>
            </a:r>
            <a:r>
              <a:rPr lang="de-DE" sz="2600" dirty="0"/>
              <a:t> – </a:t>
            </a:r>
            <a:r>
              <a:rPr lang="de-DE" sz="2600" dirty="0" err="1"/>
              <a:t>is</a:t>
            </a:r>
            <a:r>
              <a:rPr lang="de-DE" sz="2600" dirty="0"/>
              <a:t> also </a:t>
            </a:r>
            <a:r>
              <a:rPr lang="de-DE" sz="2600" dirty="0" err="1"/>
              <a:t>clearly</a:t>
            </a:r>
            <a:r>
              <a:rPr lang="de-DE" sz="2600" dirty="0"/>
              <a:t> </a:t>
            </a:r>
            <a:r>
              <a:rPr lang="de-DE" sz="2600" dirty="0" err="1"/>
              <a:t>defined</a:t>
            </a:r>
            <a:r>
              <a:rPr lang="de-DE" sz="2600" dirty="0"/>
              <a:t>. The final grade </a:t>
            </a:r>
            <a:r>
              <a:rPr lang="de-DE" sz="2600" dirty="0" err="1"/>
              <a:t>is</a:t>
            </a:r>
            <a:r>
              <a:rPr lang="de-DE" sz="2600" dirty="0"/>
              <a:t> </a:t>
            </a:r>
            <a:r>
              <a:rPr lang="de-DE" sz="2600" dirty="0" err="1"/>
              <a:t>supplied</a:t>
            </a:r>
            <a:r>
              <a:rPr lang="de-DE" sz="2600" dirty="0"/>
              <a:t> </a:t>
            </a:r>
            <a:r>
              <a:rPr lang="de-DE" sz="2600" dirty="0" err="1"/>
              <a:t>with</a:t>
            </a:r>
            <a:r>
              <a:rPr lang="de-DE" sz="2600" dirty="0"/>
              <a:t> </a:t>
            </a:r>
            <a:r>
              <a:rPr lang="de-DE" sz="2600" dirty="0" err="1"/>
              <a:t>either</a:t>
            </a:r>
            <a:r>
              <a:rPr lang="de-DE" sz="2600" dirty="0"/>
              <a:t> a relative grade </a:t>
            </a:r>
            <a:r>
              <a:rPr lang="de-DE" sz="2600" dirty="0" err="1"/>
              <a:t>or</a:t>
            </a:r>
            <a:r>
              <a:rPr lang="de-DE" sz="2600" dirty="0"/>
              <a:t> an ECTS </a:t>
            </a:r>
            <a:r>
              <a:rPr lang="de-DE" sz="2600" dirty="0" err="1"/>
              <a:t>grading</a:t>
            </a:r>
            <a:r>
              <a:rPr lang="de-DE" sz="2600" dirty="0"/>
              <a:t> </a:t>
            </a:r>
            <a:r>
              <a:rPr lang="de-DE" sz="2600" dirty="0" err="1"/>
              <a:t>table</a:t>
            </a:r>
            <a:r>
              <a:rPr lang="de-DE" sz="2600" dirty="0"/>
              <a:t>. </a:t>
            </a:r>
          </a:p>
          <a:p>
            <a:pPr marL="0" indent="0">
              <a:buNone/>
            </a:pPr>
            <a:r>
              <a:rPr lang="de-DE" sz="2600" i="1" dirty="0" err="1"/>
              <a:t>Exceeds</a:t>
            </a:r>
            <a:r>
              <a:rPr lang="de-DE" sz="2600" i="1" dirty="0"/>
              <a:t> </a:t>
            </a:r>
            <a:r>
              <a:rPr lang="de-DE" sz="2600" i="1" dirty="0" err="1"/>
              <a:t>quality</a:t>
            </a:r>
            <a:r>
              <a:rPr lang="de-DE" sz="2600" i="1" dirty="0"/>
              <a:t> requirements </a:t>
            </a:r>
          </a:p>
          <a:p>
            <a:r>
              <a:rPr lang="de-DE" sz="2600" dirty="0" err="1"/>
              <a:t>n</a:t>
            </a:r>
            <a:r>
              <a:rPr lang="de-DE" sz="2600" dirty="0"/>
              <a:t>/a </a:t>
            </a:r>
          </a:p>
          <a:p>
            <a:endParaRPr lang="de-DE" dirty="0"/>
          </a:p>
          <a:p>
            <a:endParaRPr lang="de-DE" dirty="0"/>
          </a:p>
        </p:txBody>
      </p:sp>
      <p:sp>
        <p:nvSpPr>
          <p:cNvPr id="4" name="Datumsplatzhalter 3">
            <a:extLst>
              <a:ext uri="{FF2B5EF4-FFF2-40B4-BE49-F238E27FC236}">
                <a16:creationId xmlns:a16="http://schemas.microsoft.com/office/drawing/2014/main" xmlns="" id="{93028262-9FFB-624B-BBBA-0C830CD34016}"/>
              </a:ext>
            </a:extLst>
          </p:cNvPr>
          <p:cNvSpPr>
            <a:spLocks noGrp="1"/>
          </p:cNvSpPr>
          <p:nvPr>
            <p:ph type="dt" sz="half" idx="10"/>
          </p:nvPr>
        </p:nvSpPr>
        <p:spPr/>
        <p:txBody>
          <a:bodyPr/>
          <a:lstStyle/>
          <a:p>
            <a:fld id="{19A9EEFC-6D11-794E-AA02-A5586BE10467}" type="datetime1">
              <a:rPr lang="de-DE" smtClean="0"/>
              <a:t>17.09.2018</a:t>
            </a:fld>
            <a:endParaRPr lang="de-DE"/>
          </a:p>
        </p:txBody>
      </p:sp>
      <p:sp>
        <p:nvSpPr>
          <p:cNvPr id="5" name="Fußzeilenplatzhalter 4">
            <a:extLst>
              <a:ext uri="{FF2B5EF4-FFF2-40B4-BE49-F238E27FC236}">
                <a16:creationId xmlns:a16="http://schemas.microsoft.com/office/drawing/2014/main" xmlns="" id="{F9441515-8010-0D4D-9BA4-973724E4792F}"/>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B80D3C99-956E-D743-8DB9-F5004C552F07}"/>
              </a:ext>
            </a:extLst>
          </p:cNvPr>
          <p:cNvSpPr>
            <a:spLocks noGrp="1"/>
          </p:cNvSpPr>
          <p:nvPr>
            <p:ph type="sldNum" sz="quarter" idx="12"/>
          </p:nvPr>
        </p:nvSpPr>
        <p:spPr/>
        <p:txBody>
          <a:bodyPr/>
          <a:lstStyle/>
          <a:p>
            <a:fld id="{93BC7EB4-ADAF-3D45-8E3E-A06BACF5AB1C}" type="slidenum">
              <a:rPr lang="de-DE" smtClean="0"/>
              <a:t>43</a:t>
            </a:fld>
            <a:endParaRPr lang="de-DE"/>
          </a:p>
        </p:txBody>
      </p:sp>
      <p:pic>
        <p:nvPicPr>
          <p:cNvPr id="7" name="Picture 3" descr="page1image560">
            <a:extLst>
              <a:ext uri="{FF2B5EF4-FFF2-40B4-BE49-F238E27FC236}">
                <a16:creationId xmlns:a16="http://schemas.microsoft.com/office/drawing/2014/main" xmlns="" id="{DBCBBABA-22DF-D640-A8AB-A75C64AAD9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8604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C9CF8B-E93F-4D48-88ED-4186BF812CF6}"/>
              </a:ext>
            </a:extLst>
          </p:cNvPr>
          <p:cNvSpPr>
            <a:spLocks noGrp="1"/>
          </p:cNvSpPr>
          <p:nvPr>
            <p:ph type="title"/>
          </p:nvPr>
        </p:nvSpPr>
        <p:spPr>
          <a:xfrm>
            <a:off x="84083" y="365125"/>
            <a:ext cx="11269717" cy="1325563"/>
          </a:xfrm>
        </p:spPr>
        <p:txBody>
          <a:bodyPr>
            <a:normAutofit fontScale="90000"/>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b="1"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(This </a:t>
            </a:r>
            <a:r>
              <a:rPr lang="de-DE" sz="2800" dirty="0" err="1"/>
              <a:t>chapter</a:t>
            </a:r>
            <a:r>
              <a:rPr lang="de-DE" sz="2800" dirty="0"/>
              <a:t> </a:t>
            </a:r>
            <a:r>
              <a:rPr lang="de-DE" sz="2800" dirty="0" err="1"/>
              <a:t>is</a:t>
            </a:r>
            <a:r>
              <a:rPr lang="de-DE" sz="2800" dirty="0"/>
              <a:t> </a:t>
            </a:r>
            <a:br>
              <a:rPr lang="de-DE" sz="2800" dirty="0"/>
            </a:b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00D0C11C-01DA-6240-8F48-87EC6B48CDA2}"/>
              </a:ext>
            </a:extLst>
          </p:cNvPr>
          <p:cNvSpPr>
            <a:spLocks noGrp="1"/>
          </p:cNvSpPr>
          <p:nvPr>
            <p:ph idx="1"/>
          </p:nvPr>
        </p:nvSpPr>
        <p:spPr>
          <a:xfrm>
            <a:off x="838200" y="1825624"/>
            <a:ext cx="10515600" cy="4816913"/>
          </a:xfrm>
        </p:spPr>
        <p:txBody>
          <a:bodyPr>
            <a:normAutofit fontScale="92500" lnSpcReduction="20000"/>
          </a:bodyPr>
          <a:lstStyle/>
          <a:p>
            <a:r>
              <a:rPr lang="de-DE" sz="2600" dirty="0"/>
              <a:t>3.2.3 </a:t>
            </a:r>
            <a:r>
              <a:rPr lang="de-DE" sz="2600" dirty="0" err="1"/>
              <a:t>Feasibility</a:t>
            </a:r>
            <a:r>
              <a:rPr lang="de-DE" sz="2600" dirty="0"/>
              <a:t> </a:t>
            </a:r>
            <a:r>
              <a:rPr lang="de-DE" sz="2600" dirty="0" err="1"/>
              <a:t>of</a:t>
            </a:r>
            <a:r>
              <a:rPr lang="de-DE" sz="2600" dirty="0"/>
              <a:t> </a:t>
            </a:r>
            <a:r>
              <a:rPr lang="de-DE" sz="2600" dirty="0" err="1"/>
              <a:t>study</a:t>
            </a:r>
            <a:r>
              <a:rPr lang="de-DE" sz="2600" dirty="0"/>
              <a:t> </a:t>
            </a:r>
            <a:r>
              <a:rPr lang="de-DE" sz="2600" dirty="0" err="1"/>
              <a:t>workload</a:t>
            </a:r>
            <a:r>
              <a:rPr lang="de-DE" sz="2600" dirty="0"/>
              <a:t> (</a:t>
            </a:r>
            <a:r>
              <a:rPr lang="de-DE" sz="2600" dirty="0" err="1"/>
              <a:t>Asterisk</a:t>
            </a:r>
            <a:r>
              <a:rPr lang="de-DE" sz="2600" dirty="0"/>
              <a:t> </a:t>
            </a:r>
            <a:r>
              <a:rPr lang="de-DE" sz="2600" dirty="0" err="1"/>
              <a:t>Criterion</a:t>
            </a:r>
            <a:r>
              <a:rPr lang="de-DE" sz="2600" dirty="0"/>
              <a:t>) </a:t>
            </a:r>
          </a:p>
          <a:p>
            <a:pPr marL="0" indent="0">
              <a:buNone/>
            </a:pPr>
            <a:r>
              <a:rPr lang="de-DE" sz="2600" dirty="0"/>
              <a:t>	HEI: </a:t>
            </a:r>
            <a:r>
              <a:rPr lang="de-DE" sz="2600" dirty="0" err="1"/>
              <a:t>Please</a:t>
            </a:r>
            <a:r>
              <a:rPr lang="de-DE" sz="2600" dirty="0"/>
              <a:t>, </a:t>
            </a:r>
            <a:r>
              <a:rPr lang="de-DE" sz="2600" dirty="0" err="1"/>
              <a:t>describe</a:t>
            </a:r>
            <a:r>
              <a:rPr lang="de-DE" sz="2600" dirty="0"/>
              <a:t> </a:t>
            </a:r>
            <a:r>
              <a:rPr lang="de-DE" sz="2600" dirty="0" err="1"/>
              <a:t>how</a:t>
            </a:r>
            <a:r>
              <a:rPr lang="de-DE" sz="2600" dirty="0"/>
              <a:t> </a:t>
            </a:r>
            <a:r>
              <a:rPr lang="de-DE" sz="2600" dirty="0" err="1"/>
              <a:t>it</a:t>
            </a:r>
            <a:r>
              <a:rPr lang="de-DE" sz="2600" dirty="0"/>
              <a:t> </a:t>
            </a:r>
            <a:r>
              <a:rPr lang="de-DE" sz="2600" dirty="0" err="1"/>
              <a:t>is</a:t>
            </a:r>
            <a:r>
              <a:rPr lang="de-DE" sz="2600" dirty="0"/>
              <a:t> </a:t>
            </a:r>
            <a:r>
              <a:rPr lang="de-DE" sz="2600" dirty="0" err="1"/>
              <a:t>ensured</a:t>
            </a:r>
            <a:r>
              <a:rPr lang="de-DE" sz="2600" dirty="0"/>
              <a:t> </a:t>
            </a:r>
            <a:r>
              <a:rPr lang="de-DE" sz="2600" dirty="0" err="1"/>
              <a:t>that</a:t>
            </a:r>
            <a:r>
              <a:rPr lang="de-DE" sz="2600" dirty="0"/>
              <a:t> </a:t>
            </a:r>
            <a:r>
              <a:rPr lang="de-DE" sz="2600" dirty="0" err="1"/>
              <a:t>the</a:t>
            </a:r>
            <a:r>
              <a:rPr lang="de-DE" sz="2600" dirty="0"/>
              <a:t> </a:t>
            </a:r>
            <a:r>
              <a:rPr lang="de-DE" sz="2600" dirty="0" err="1"/>
              <a:t>study</a:t>
            </a:r>
            <a:r>
              <a:rPr lang="de-DE" sz="2600" dirty="0"/>
              <a:t> programme </a:t>
            </a:r>
            <a:r>
              <a:rPr lang="de-DE" sz="2600" dirty="0" err="1"/>
              <a:t>can</a:t>
            </a:r>
            <a:r>
              <a:rPr lang="de-DE" sz="2600" dirty="0"/>
              <a:t> </a:t>
            </a:r>
            <a:r>
              <a:rPr lang="de-DE" sz="2600" dirty="0" err="1"/>
              <a:t>be</a:t>
            </a:r>
            <a:r>
              <a:rPr lang="de-DE" sz="2600" dirty="0"/>
              <a:t> 	</a:t>
            </a:r>
            <a:r>
              <a:rPr lang="de-DE" sz="2600" dirty="0" err="1"/>
              <a:t>completed</a:t>
            </a:r>
            <a:r>
              <a:rPr lang="de-DE" sz="2600" dirty="0"/>
              <a:t> </a:t>
            </a:r>
            <a:r>
              <a:rPr lang="de-DE" sz="2600" dirty="0" err="1"/>
              <a:t>within</a:t>
            </a:r>
            <a:r>
              <a:rPr lang="de-DE" sz="2600" dirty="0"/>
              <a:t> </a:t>
            </a:r>
            <a:r>
              <a:rPr lang="de-DE" sz="2600" dirty="0" err="1"/>
              <a:t>the</a:t>
            </a:r>
            <a:r>
              <a:rPr lang="de-DE" sz="2600" dirty="0"/>
              <a:t> </a:t>
            </a:r>
            <a:r>
              <a:rPr lang="de-DE" sz="2600" dirty="0" err="1"/>
              <a:t>projected</a:t>
            </a:r>
            <a:r>
              <a:rPr lang="de-DE" sz="2600" dirty="0"/>
              <a:t> </a:t>
            </a:r>
            <a:r>
              <a:rPr lang="de-DE" sz="2600" dirty="0" err="1"/>
              <a:t>overall</a:t>
            </a:r>
            <a:r>
              <a:rPr lang="de-DE" sz="2600" dirty="0"/>
              <a:t> </a:t>
            </a:r>
            <a:r>
              <a:rPr lang="de-DE" sz="2600" dirty="0" err="1"/>
              <a:t>study</a:t>
            </a:r>
            <a:r>
              <a:rPr lang="de-DE" sz="2600" dirty="0"/>
              <a:t> time.</a:t>
            </a:r>
            <a:br>
              <a:rPr lang="de-DE" sz="2600" dirty="0"/>
            </a:br>
            <a:r>
              <a:rPr lang="de-DE" sz="2600" dirty="0"/>
              <a:t>	(</a:t>
            </a:r>
            <a:r>
              <a:rPr lang="de-DE" sz="2600" dirty="0" err="1"/>
              <a:t>Some</a:t>
            </a:r>
            <a:r>
              <a:rPr lang="de-DE" sz="2600" dirty="0"/>
              <a:t> </a:t>
            </a:r>
            <a:r>
              <a:rPr lang="de-DE" sz="2600" dirty="0" err="1"/>
              <a:t>of</a:t>
            </a:r>
            <a:r>
              <a:rPr lang="de-DE" sz="2600" dirty="0"/>
              <a:t> </a:t>
            </a:r>
            <a:r>
              <a:rPr lang="de-DE" sz="2600" dirty="0" err="1"/>
              <a:t>the</a:t>
            </a:r>
            <a:r>
              <a:rPr lang="de-DE" sz="2600" dirty="0"/>
              <a:t> </a:t>
            </a:r>
            <a:r>
              <a:rPr lang="de-DE" sz="2600" dirty="0" err="1"/>
              <a:t>following</a:t>
            </a:r>
            <a:r>
              <a:rPr lang="de-DE" sz="2600" dirty="0"/>
              <a:t> </a:t>
            </a:r>
            <a:r>
              <a:rPr lang="de-DE" sz="2600" dirty="0" err="1"/>
              <a:t>indicators</a:t>
            </a:r>
            <a:r>
              <a:rPr lang="de-DE" sz="2600" dirty="0"/>
              <a:t> </a:t>
            </a:r>
            <a:r>
              <a:rPr lang="de-DE" sz="2600" dirty="0" err="1"/>
              <a:t>are</a:t>
            </a:r>
            <a:r>
              <a:rPr lang="de-DE" sz="2600" dirty="0"/>
              <a:t> also </a:t>
            </a:r>
            <a:r>
              <a:rPr lang="de-DE" sz="2600" dirty="0" err="1"/>
              <a:t>covered</a:t>
            </a:r>
            <a:r>
              <a:rPr lang="de-DE" sz="2600" dirty="0"/>
              <a:t> in </a:t>
            </a:r>
            <a:r>
              <a:rPr lang="de-DE" sz="2600" dirty="0" err="1"/>
              <a:t>other</a:t>
            </a:r>
            <a:r>
              <a:rPr lang="de-DE" sz="2600" dirty="0"/>
              <a:t> </a:t>
            </a:r>
            <a:r>
              <a:rPr lang="de-DE" sz="2600" dirty="0" err="1"/>
              <a:t>chapters</a:t>
            </a:r>
            <a:r>
              <a:rPr lang="de-DE" sz="2600" dirty="0"/>
              <a:t>. 	</a:t>
            </a:r>
            <a:r>
              <a:rPr lang="de-DE" sz="2600" dirty="0" err="1"/>
              <a:t>Regardless</a:t>
            </a:r>
            <a:r>
              <a:rPr lang="de-DE" sz="2600" dirty="0"/>
              <a:t> </a:t>
            </a:r>
            <a:r>
              <a:rPr lang="de-DE" sz="2600" dirty="0" err="1"/>
              <a:t>of</a:t>
            </a:r>
            <a:r>
              <a:rPr lang="de-DE" sz="2600" dirty="0"/>
              <a:t> </a:t>
            </a:r>
            <a:r>
              <a:rPr lang="de-DE" sz="2600" dirty="0" err="1"/>
              <a:t>their</a:t>
            </a:r>
            <a:r>
              <a:rPr lang="de-DE" sz="2600" dirty="0"/>
              <a:t> </a:t>
            </a:r>
            <a:r>
              <a:rPr lang="de-DE" sz="2600" dirty="0" err="1"/>
              <a:t>treatment</a:t>
            </a:r>
            <a:r>
              <a:rPr lang="de-DE" sz="2600" dirty="0"/>
              <a:t> </a:t>
            </a:r>
            <a:r>
              <a:rPr lang="de-DE" sz="2600" dirty="0" err="1"/>
              <a:t>under</a:t>
            </a:r>
            <a:r>
              <a:rPr lang="de-DE" sz="2600" dirty="0"/>
              <a:t> </a:t>
            </a:r>
            <a:r>
              <a:rPr lang="de-DE" sz="2600" dirty="0" err="1"/>
              <a:t>other</a:t>
            </a:r>
            <a:r>
              <a:rPr lang="de-DE" sz="2600" dirty="0"/>
              <a:t> </a:t>
            </a:r>
            <a:r>
              <a:rPr lang="de-DE" sz="2600" dirty="0" err="1"/>
              <a:t>assessment</a:t>
            </a:r>
            <a:r>
              <a:rPr lang="de-DE" sz="2600" dirty="0"/>
              <a:t> </a:t>
            </a:r>
            <a:r>
              <a:rPr lang="de-DE" sz="2600" dirty="0" err="1"/>
              <a:t>criteria</a:t>
            </a:r>
            <a:r>
              <a:rPr lang="de-DE" sz="2600" dirty="0"/>
              <a:t>, </a:t>
            </a:r>
            <a:r>
              <a:rPr lang="de-DE" sz="2600" dirty="0" err="1"/>
              <a:t>this</a:t>
            </a:r>
            <a:r>
              <a:rPr lang="de-DE" sz="2600" dirty="0"/>
              <a:t> </a:t>
            </a:r>
            <a:r>
              <a:rPr lang="de-DE" sz="2600" dirty="0" err="1"/>
              <a:t>chapter</a:t>
            </a:r>
            <a:r>
              <a:rPr lang="de-DE" sz="2600" dirty="0"/>
              <a:t> 	</a:t>
            </a:r>
            <a:r>
              <a:rPr lang="de-DE" sz="2600" dirty="0" err="1"/>
              <a:t>is</a:t>
            </a:r>
            <a:r>
              <a:rPr lang="de-DE" sz="2600" dirty="0"/>
              <a:t> </a:t>
            </a:r>
            <a:r>
              <a:rPr lang="de-DE" sz="2600" dirty="0" err="1"/>
              <a:t>concerned</a:t>
            </a:r>
            <a:r>
              <a:rPr lang="de-DE" sz="2600" dirty="0"/>
              <a:t> </a:t>
            </a:r>
            <a:r>
              <a:rPr lang="de-DE" sz="2600" dirty="0" err="1"/>
              <a:t>with</a:t>
            </a:r>
            <a:r>
              <a:rPr lang="de-DE" sz="2600" dirty="0"/>
              <a:t> </a:t>
            </a:r>
            <a:r>
              <a:rPr lang="de-DE" sz="2600" dirty="0" err="1"/>
              <a:t>them</a:t>
            </a:r>
            <a:r>
              <a:rPr lang="de-DE" sz="2600" dirty="0"/>
              <a:t> in </a:t>
            </a:r>
            <a:r>
              <a:rPr lang="de-DE" sz="2600" dirty="0" err="1"/>
              <a:t>the</a:t>
            </a:r>
            <a:r>
              <a:rPr lang="de-DE" sz="2600" dirty="0"/>
              <a:t> </a:t>
            </a:r>
            <a:r>
              <a:rPr lang="de-DE" sz="2600" dirty="0" err="1"/>
              <a:t>context</a:t>
            </a:r>
            <a:r>
              <a:rPr lang="de-DE" sz="2600" dirty="0"/>
              <a:t> </a:t>
            </a:r>
            <a:r>
              <a:rPr lang="de-DE" sz="2600" dirty="0" err="1"/>
              <a:t>of</a:t>
            </a:r>
            <a:r>
              <a:rPr lang="de-DE" sz="2600" dirty="0"/>
              <a:t> a </a:t>
            </a:r>
            <a:r>
              <a:rPr lang="de-DE" sz="2600" dirty="0" err="1"/>
              <a:t>thorough</a:t>
            </a:r>
            <a:r>
              <a:rPr lang="de-DE" sz="2600" dirty="0"/>
              <a:t> </a:t>
            </a:r>
            <a:r>
              <a:rPr lang="de-DE" sz="2600" dirty="0" err="1"/>
              <a:t>consideration</a:t>
            </a:r>
            <a:r>
              <a:rPr lang="de-DE" sz="2600" dirty="0"/>
              <a:t> </a:t>
            </a:r>
            <a:r>
              <a:rPr lang="de-DE" sz="2600" dirty="0" err="1"/>
              <a:t>of</a:t>
            </a:r>
            <a:r>
              <a:rPr lang="de-DE" sz="2600" dirty="0"/>
              <a:t> </a:t>
            </a:r>
            <a:r>
              <a:rPr lang="de-DE" sz="2600" dirty="0" err="1"/>
              <a:t>the</a:t>
            </a:r>
            <a:r>
              <a:rPr lang="de-DE" sz="2600" dirty="0"/>
              <a:t> 	</a:t>
            </a:r>
            <a:r>
              <a:rPr lang="de-DE" sz="2600" dirty="0" err="1"/>
              <a:t>feasibility</a:t>
            </a:r>
            <a:r>
              <a:rPr lang="de-DE" sz="2600" dirty="0"/>
              <a:t> </a:t>
            </a:r>
            <a:r>
              <a:rPr lang="de-DE" sz="2600" dirty="0" err="1"/>
              <a:t>of</a:t>
            </a:r>
            <a:r>
              <a:rPr lang="de-DE" sz="2600" dirty="0"/>
              <a:t> </a:t>
            </a:r>
            <a:r>
              <a:rPr lang="de-DE" sz="2600" dirty="0" err="1"/>
              <a:t>the</a:t>
            </a:r>
            <a:r>
              <a:rPr lang="de-DE" sz="2600" dirty="0"/>
              <a:t> </a:t>
            </a:r>
            <a:r>
              <a:rPr lang="de-DE" sz="2600" dirty="0" err="1"/>
              <a:t>study</a:t>
            </a:r>
            <a:r>
              <a:rPr lang="de-DE" sz="2600" dirty="0"/>
              <a:t> </a:t>
            </a:r>
            <a:r>
              <a:rPr lang="de-DE" sz="2600" dirty="0" err="1"/>
              <a:t>workload</a:t>
            </a:r>
            <a:r>
              <a:rPr lang="de-DE" sz="2600" dirty="0"/>
              <a:t>.)</a:t>
            </a:r>
          </a:p>
          <a:p>
            <a:r>
              <a:rPr lang="de-DE" sz="2600" dirty="0"/>
              <a:t>The </a:t>
            </a:r>
            <a:r>
              <a:rPr lang="de-DE" sz="2600" dirty="0" err="1"/>
              <a:t>experts</a:t>
            </a:r>
            <a:r>
              <a:rPr lang="de-DE" sz="2600" dirty="0"/>
              <a:t> </a:t>
            </a:r>
            <a:r>
              <a:rPr lang="de-DE" sz="2600" dirty="0" err="1"/>
              <a:t>may</a:t>
            </a:r>
            <a:r>
              <a:rPr lang="de-DE" sz="2600" dirty="0"/>
              <a:t> </a:t>
            </a:r>
            <a:r>
              <a:rPr lang="de-DE" sz="2600" dirty="0" err="1"/>
              <a:t>ask</a:t>
            </a:r>
            <a:r>
              <a:rPr lang="de-DE" sz="2600" dirty="0"/>
              <a:t>:</a:t>
            </a:r>
          </a:p>
          <a:p>
            <a:pPr lvl="2"/>
            <a:r>
              <a:rPr lang="de-DE" sz="2600" dirty="0" err="1"/>
              <a:t>What</a:t>
            </a:r>
            <a:r>
              <a:rPr lang="de-DE" sz="2600" dirty="0"/>
              <a:t> </a:t>
            </a:r>
            <a:r>
              <a:rPr lang="de-DE" sz="2600" dirty="0" err="1"/>
              <a:t>provisions</a:t>
            </a:r>
            <a:r>
              <a:rPr lang="de-DE" sz="2600" dirty="0"/>
              <a:t> </a:t>
            </a:r>
            <a:r>
              <a:rPr lang="de-DE" sz="2600" dirty="0" err="1"/>
              <a:t>ensure</a:t>
            </a:r>
            <a:r>
              <a:rPr lang="de-DE" sz="2600" dirty="0"/>
              <a:t> </a:t>
            </a:r>
            <a:r>
              <a:rPr lang="de-DE" sz="2600" dirty="0" err="1"/>
              <a:t>the</a:t>
            </a:r>
            <a:r>
              <a:rPr lang="de-DE" sz="2600" dirty="0"/>
              <a:t> </a:t>
            </a:r>
            <a:r>
              <a:rPr lang="de-DE" sz="2600" dirty="0" err="1"/>
              <a:t>feasibility</a:t>
            </a:r>
            <a:r>
              <a:rPr lang="de-DE" sz="2600" dirty="0"/>
              <a:t> </a:t>
            </a:r>
            <a:r>
              <a:rPr lang="de-DE" sz="2600" dirty="0" err="1"/>
              <a:t>of</a:t>
            </a:r>
            <a:r>
              <a:rPr lang="de-DE" sz="2600" dirty="0"/>
              <a:t> </a:t>
            </a:r>
            <a:r>
              <a:rPr lang="de-DE" sz="2600" dirty="0" err="1"/>
              <a:t>study</a:t>
            </a:r>
            <a:r>
              <a:rPr lang="de-DE" sz="2600" dirty="0"/>
              <a:t> </a:t>
            </a:r>
            <a:r>
              <a:rPr lang="de-DE" sz="2600" dirty="0" err="1"/>
              <a:t>workload</a:t>
            </a:r>
            <a:r>
              <a:rPr lang="de-DE" sz="2600" dirty="0"/>
              <a:t> in </a:t>
            </a:r>
            <a:r>
              <a:rPr lang="de-DE" sz="2600" dirty="0" err="1"/>
              <a:t>projected</a:t>
            </a:r>
            <a:r>
              <a:rPr lang="de-DE" sz="2600" dirty="0"/>
              <a:t> time?</a:t>
            </a:r>
          </a:p>
          <a:p>
            <a:pPr lvl="2"/>
            <a:r>
              <a:rPr lang="de-DE" sz="2600" dirty="0" err="1"/>
              <a:t>How</a:t>
            </a:r>
            <a:r>
              <a:rPr lang="de-DE" sz="2600" dirty="0"/>
              <a:t> </a:t>
            </a:r>
            <a:r>
              <a:rPr lang="de-DE" sz="2600" dirty="0" err="1"/>
              <a:t>often</a:t>
            </a:r>
            <a:r>
              <a:rPr lang="de-DE" sz="2600" dirty="0"/>
              <a:t> </a:t>
            </a:r>
            <a:r>
              <a:rPr lang="de-DE" sz="2600" dirty="0" err="1"/>
              <a:t>and</a:t>
            </a:r>
            <a:r>
              <a:rPr lang="de-DE" sz="2600" dirty="0"/>
              <a:t> </a:t>
            </a:r>
            <a:r>
              <a:rPr lang="de-DE" sz="2600" dirty="0" err="1"/>
              <a:t>when</a:t>
            </a:r>
            <a:r>
              <a:rPr lang="de-DE" sz="2600" dirty="0"/>
              <a:t> </a:t>
            </a:r>
            <a:r>
              <a:rPr lang="de-DE" sz="2600" dirty="0" err="1"/>
              <a:t>can</a:t>
            </a:r>
            <a:r>
              <a:rPr lang="de-DE" sz="2600" dirty="0"/>
              <a:t> </a:t>
            </a:r>
            <a:r>
              <a:rPr lang="de-DE" sz="2600" dirty="0" err="1"/>
              <a:t>exams</a:t>
            </a:r>
            <a:r>
              <a:rPr lang="de-DE" sz="2600" dirty="0"/>
              <a:t> </a:t>
            </a:r>
            <a:r>
              <a:rPr lang="de-DE" sz="2600" dirty="0" err="1"/>
              <a:t>be</a:t>
            </a:r>
            <a:r>
              <a:rPr lang="de-DE" sz="2600" dirty="0"/>
              <a:t> </a:t>
            </a:r>
            <a:r>
              <a:rPr lang="de-DE" sz="2600" dirty="0" err="1"/>
              <a:t>repeated</a:t>
            </a:r>
            <a:r>
              <a:rPr lang="de-DE" sz="2600" dirty="0"/>
              <a:t>?</a:t>
            </a:r>
          </a:p>
          <a:p>
            <a:pPr lvl="2"/>
            <a:r>
              <a:rPr lang="de-DE" sz="2600" dirty="0" err="1"/>
              <a:t>How</a:t>
            </a:r>
            <a:r>
              <a:rPr lang="de-DE" sz="2600" dirty="0"/>
              <a:t> </a:t>
            </a:r>
            <a:r>
              <a:rPr lang="de-DE" sz="2600" dirty="0" err="1"/>
              <a:t>and</a:t>
            </a:r>
            <a:r>
              <a:rPr lang="de-DE" sz="2600" dirty="0"/>
              <a:t> </a:t>
            </a:r>
            <a:r>
              <a:rPr lang="de-DE" sz="2600" dirty="0" err="1"/>
              <a:t>when</a:t>
            </a:r>
            <a:r>
              <a:rPr lang="de-DE" sz="2600" dirty="0"/>
              <a:t> </a:t>
            </a:r>
            <a:r>
              <a:rPr lang="de-DE" sz="2600" dirty="0" err="1"/>
              <a:t>is</a:t>
            </a:r>
            <a:r>
              <a:rPr lang="de-DE" sz="2600" dirty="0"/>
              <a:t> </a:t>
            </a:r>
            <a:r>
              <a:rPr lang="de-DE" sz="2600" dirty="0" err="1"/>
              <a:t>the</a:t>
            </a:r>
            <a:r>
              <a:rPr lang="de-DE" sz="2600" dirty="0"/>
              <a:t> </a:t>
            </a:r>
            <a:r>
              <a:rPr lang="de-DE" sz="2600" dirty="0" err="1"/>
              <a:t>calculated</a:t>
            </a:r>
            <a:r>
              <a:rPr lang="de-DE" sz="2600" dirty="0"/>
              <a:t> </a:t>
            </a:r>
            <a:r>
              <a:rPr lang="de-DE" sz="2600" dirty="0" err="1"/>
              <a:t>workload</a:t>
            </a:r>
            <a:r>
              <a:rPr lang="de-DE" sz="2600" dirty="0"/>
              <a:t> </a:t>
            </a:r>
            <a:r>
              <a:rPr lang="de-DE" sz="2600" dirty="0" err="1"/>
              <a:t>reviewed</a:t>
            </a:r>
            <a:r>
              <a:rPr lang="de-DE" sz="2600" dirty="0"/>
              <a:t>?</a:t>
            </a:r>
          </a:p>
          <a:p>
            <a:pPr lvl="2"/>
            <a:r>
              <a:rPr lang="de-DE" sz="2600" dirty="0" err="1"/>
              <a:t>What</a:t>
            </a:r>
            <a:r>
              <a:rPr lang="de-DE" sz="2600" dirty="0"/>
              <a:t> </a:t>
            </a:r>
            <a:r>
              <a:rPr lang="de-DE" sz="2600" dirty="0" err="1"/>
              <a:t>uses</a:t>
            </a:r>
            <a:r>
              <a:rPr lang="de-DE" sz="2600" dirty="0"/>
              <a:t> </a:t>
            </a:r>
            <a:r>
              <a:rPr lang="de-DE" sz="2600" dirty="0" err="1"/>
              <a:t>to</a:t>
            </a:r>
            <a:r>
              <a:rPr lang="de-DE" sz="2600" dirty="0"/>
              <a:t> </a:t>
            </a:r>
            <a:r>
              <a:rPr lang="de-DE" sz="2600" dirty="0" err="1"/>
              <a:t>be</a:t>
            </a:r>
            <a:r>
              <a:rPr lang="de-DE" sz="2600" dirty="0"/>
              <a:t> </a:t>
            </a:r>
            <a:r>
              <a:rPr lang="de-DE" sz="2600" dirty="0" err="1"/>
              <a:t>the</a:t>
            </a:r>
            <a:r>
              <a:rPr lang="de-DE" sz="2600" dirty="0"/>
              <a:t> </a:t>
            </a:r>
            <a:r>
              <a:rPr lang="de-DE" sz="2600" dirty="0" err="1"/>
              <a:t>success</a:t>
            </a:r>
            <a:r>
              <a:rPr lang="de-DE" sz="2600" dirty="0"/>
              <a:t> rate in due time?</a:t>
            </a:r>
          </a:p>
          <a:p>
            <a:pPr lvl="2"/>
            <a:r>
              <a:rPr lang="de-DE" sz="2600" dirty="0" err="1"/>
              <a:t>How</a:t>
            </a:r>
            <a:r>
              <a:rPr lang="de-DE" sz="2600" dirty="0"/>
              <a:t> </a:t>
            </a:r>
            <a:r>
              <a:rPr lang="de-DE" sz="2600" dirty="0" err="1"/>
              <a:t>to</a:t>
            </a:r>
            <a:r>
              <a:rPr lang="de-DE" sz="2600" dirty="0"/>
              <a:t> </a:t>
            </a:r>
            <a:r>
              <a:rPr lang="de-DE" sz="2600" dirty="0" err="1"/>
              <a:t>reduce</a:t>
            </a:r>
            <a:r>
              <a:rPr lang="de-DE" sz="2600" dirty="0"/>
              <a:t> </a:t>
            </a:r>
            <a:r>
              <a:rPr lang="de-DE" sz="2600" dirty="0" err="1"/>
              <a:t>dropout</a:t>
            </a:r>
            <a:r>
              <a:rPr lang="de-DE" sz="2600" dirty="0"/>
              <a:t> rate?</a:t>
            </a:r>
          </a:p>
          <a:p>
            <a:pPr marL="0" indent="0">
              <a:buNone/>
            </a:pPr>
            <a:r>
              <a:rPr lang="de-DE" sz="2600" dirty="0"/>
              <a:t> </a:t>
            </a:r>
          </a:p>
          <a:p>
            <a:endParaRPr lang="de-DE" dirty="0"/>
          </a:p>
        </p:txBody>
      </p:sp>
      <p:sp>
        <p:nvSpPr>
          <p:cNvPr id="4" name="Datumsplatzhalter 3">
            <a:extLst>
              <a:ext uri="{FF2B5EF4-FFF2-40B4-BE49-F238E27FC236}">
                <a16:creationId xmlns:a16="http://schemas.microsoft.com/office/drawing/2014/main" xmlns="" id="{16312FCE-CF34-6140-8D83-DC1761DD1442}"/>
              </a:ext>
            </a:extLst>
          </p:cNvPr>
          <p:cNvSpPr>
            <a:spLocks noGrp="1"/>
          </p:cNvSpPr>
          <p:nvPr>
            <p:ph type="dt" sz="half" idx="10"/>
          </p:nvPr>
        </p:nvSpPr>
        <p:spPr/>
        <p:txBody>
          <a:bodyPr/>
          <a:lstStyle/>
          <a:p>
            <a:fld id="{F08B5A32-A395-174D-A87F-9F33B0B4301B}" type="datetime1">
              <a:rPr lang="de-DE" smtClean="0"/>
              <a:t>17.09.2018</a:t>
            </a:fld>
            <a:endParaRPr lang="de-DE"/>
          </a:p>
        </p:txBody>
      </p:sp>
      <p:sp>
        <p:nvSpPr>
          <p:cNvPr id="5" name="Fußzeilenplatzhalter 4">
            <a:extLst>
              <a:ext uri="{FF2B5EF4-FFF2-40B4-BE49-F238E27FC236}">
                <a16:creationId xmlns:a16="http://schemas.microsoft.com/office/drawing/2014/main" xmlns="" id="{22FB4ECC-D59D-324E-A8F0-D83334685F91}"/>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4AFBCFE8-9333-F94F-9654-9ED3E5463064}"/>
              </a:ext>
            </a:extLst>
          </p:cNvPr>
          <p:cNvSpPr>
            <a:spLocks noGrp="1"/>
          </p:cNvSpPr>
          <p:nvPr>
            <p:ph type="sldNum" sz="quarter" idx="12"/>
          </p:nvPr>
        </p:nvSpPr>
        <p:spPr/>
        <p:txBody>
          <a:bodyPr/>
          <a:lstStyle/>
          <a:p>
            <a:fld id="{93BC7EB4-ADAF-3D45-8E3E-A06BACF5AB1C}" type="slidenum">
              <a:rPr lang="de-DE" smtClean="0"/>
              <a:t>44</a:t>
            </a:fld>
            <a:endParaRPr lang="de-DE"/>
          </a:p>
        </p:txBody>
      </p:sp>
      <p:pic>
        <p:nvPicPr>
          <p:cNvPr id="7" name="Picture 3" descr="page1image560">
            <a:extLst>
              <a:ext uri="{FF2B5EF4-FFF2-40B4-BE49-F238E27FC236}">
                <a16:creationId xmlns:a16="http://schemas.microsoft.com/office/drawing/2014/main" xmlns="" id="{D025DA09-0B99-A647-B585-7B06217A96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8523" y="230188"/>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4687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EFBEB62-DBB3-6845-83E8-4C6032FED026}"/>
              </a:ext>
            </a:extLst>
          </p:cNvPr>
          <p:cNvSpPr>
            <a:spLocks noGrp="1"/>
          </p:cNvSpPr>
          <p:nvPr>
            <p:ph type="title"/>
          </p:nvPr>
        </p:nvSpPr>
        <p:spPr>
          <a:xfrm>
            <a:off x="838200" y="365125"/>
            <a:ext cx="10515600" cy="2104806"/>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b="1"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4DDBFC38-288E-FF4E-9386-4646219AEAA1}"/>
              </a:ext>
            </a:extLst>
          </p:cNvPr>
          <p:cNvSpPr>
            <a:spLocks noGrp="1"/>
          </p:cNvSpPr>
          <p:nvPr>
            <p:ph idx="1"/>
          </p:nvPr>
        </p:nvSpPr>
        <p:spPr>
          <a:xfrm>
            <a:off x="838200" y="2249213"/>
            <a:ext cx="10515600" cy="4472261"/>
          </a:xfrm>
        </p:spPr>
        <p:txBody>
          <a:bodyPr>
            <a:normAutofit fontScale="92500" lnSpcReduction="20000"/>
          </a:bodyPr>
          <a:lstStyle/>
          <a:p>
            <a:pPr marL="0" indent="0">
              <a:buNone/>
            </a:pPr>
            <a:endParaRPr lang="de-DE" b="1" dirty="0"/>
          </a:p>
          <a:p>
            <a:pPr marL="0" indent="0">
              <a:buNone/>
            </a:pPr>
            <a:r>
              <a:rPr lang="de-DE" sz="2600" b="1" dirty="0"/>
              <a:t>Benchmark:</a:t>
            </a:r>
          </a:p>
          <a:p>
            <a:pPr marL="0" indent="0">
              <a:buNone/>
            </a:pPr>
            <a:r>
              <a:rPr lang="de-DE" sz="2600" i="1" dirty="0" err="1"/>
              <a:t>Meets</a:t>
            </a:r>
            <a:r>
              <a:rPr lang="de-DE" sz="2600" i="1" dirty="0"/>
              <a:t> </a:t>
            </a:r>
            <a:r>
              <a:rPr lang="de-DE" sz="2600" i="1" dirty="0" err="1"/>
              <a:t>quality</a:t>
            </a:r>
            <a:r>
              <a:rPr lang="de-DE" sz="2600" i="1" dirty="0"/>
              <a:t> requirements </a:t>
            </a:r>
          </a:p>
          <a:p>
            <a:r>
              <a:rPr lang="de-DE" sz="2600" dirty="0"/>
              <a:t>The </a:t>
            </a:r>
            <a:r>
              <a:rPr lang="de-DE" sz="2600" dirty="0" err="1"/>
              <a:t>feasibility</a:t>
            </a:r>
            <a:r>
              <a:rPr lang="de-DE" sz="2600" dirty="0"/>
              <a:t> </a:t>
            </a:r>
            <a:r>
              <a:rPr lang="de-DE" sz="2600" dirty="0" err="1"/>
              <a:t>of</a:t>
            </a:r>
            <a:r>
              <a:rPr lang="de-DE" sz="2600" dirty="0"/>
              <a:t> </a:t>
            </a:r>
            <a:r>
              <a:rPr lang="de-DE" sz="2600" dirty="0" err="1"/>
              <a:t>the</a:t>
            </a:r>
            <a:r>
              <a:rPr lang="de-DE" sz="2600" dirty="0"/>
              <a:t> </a:t>
            </a:r>
            <a:r>
              <a:rPr lang="de-DE" sz="2600" dirty="0" err="1"/>
              <a:t>study</a:t>
            </a:r>
            <a:r>
              <a:rPr lang="de-DE" sz="2600" dirty="0"/>
              <a:t> programme’s </a:t>
            </a:r>
            <a:r>
              <a:rPr lang="de-DE" sz="2600" dirty="0" err="1"/>
              <a:t>workload</a:t>
            </a:r>
            <a:r>
              <a:rPr lang="de-DE" sz="2600" dirty="0"/>
              <a:t> </a:t>
            </a:r>
            <a:r>
              <a:rPr lang="de-DE" sz="2600" dirty="0" err="1"/>
              <a:t>is</a:t>
            </a:r>
            <a:r>
              <a:rPr lang="de-DE" sz="2600" dirty="0"/>
              <a:t> </a:t>
            </a:r>
            <a:r>
              <a:rPr lang="de-DE" sz="2600" dirty="0" err="1"/>
              <a:t>ensured</a:t>
            </a:r>
            <a:r>
              <a:rPr lang="de-DE" sz="2600" dirty="0"/>
              <a:t> </a:t>
            </a:r>
            <a:r>
              <a:rPr lang="de-DE" sz="2600" dirty="0" err="1"/>
              <a:t>by</a:t>
            </a:r>
            <a:r>
              <a:rPr lang="de-DE" sz="2600" dirty="0"/>
              <a:t> a </a:t>
            </a:r>
            <a:r>
              <a:rPr lang="de-DE" sz="2600" dirty="0" err="1"/>
              <a:t>suitable</a:t>
            </a:r>
            <a:r>
              <a:rPr lang="de-DE" sz="2600" dirty="0"/>
              <a:t> </a:t>
            </a:r>
            <a:r>
              <a:rPr lang="de-DE" sz="2600" dirty="0" err="1"/>
              <a:t>curriculum</a:t>
            </a:r>
            <a:r>
              <a:rPr lang="de-DE" sz="2600" dirty="0"/>
              <a:t> design, </a:t>
            </a:r>
            <a:r>
              <a:rPr lang="de-DE" sz="2600" dirty="0" err="1"/>
              <a:t>by</a:t>
            </a:r>
            <a:r>
              <a:rPr lang="de-DE" sz="2600" dirty="0"/>
              <a:t> a plausible </a:t>
            </a:r>
            <a:r>
              <a:rPr lang="de-DE" sz="2600" dirty="0" err="1"/>
              <a:t>calculation</a:t>
            </a:r>
            <a:r>
              <a:rPr lang="de-DE" sz="2600" dirty="0"/>
              <a:t> </a:t>
            </a:r>
            <a:r>
              <a:rPr lang="de-DE" sz="2600" dirty="0" err="1"/>
              <a:t>of</a:t>
            </a:r>
            <a:r>
              <a:rPr lang="de-DE" sz="2600" dirty="0"/>
              <a:t> </a:t>
            </a:r>
            <a:r>
              <a:rPr lang="de-DE" sz="2600" dirty="0" err="1"/>
              <a:t>workload</a:t>
            </a:r>
            <a:r>
              <a:rPr lang="de-DE" sz="2600" dirty="0"/>
              <a:t>, </a:t>
            </a:r>
            <a:r>
              <a:rPr lang="de-DE" sz="2600" dirty="0" err="1"/>
              <a:t>by</a:t>
            </a:r>
            <a:r>
              <a:rPr lang="de-DE" sz="2600" dirty="0"/>
              <a:t> an </a:t>
            </a:r>
            <a:r>
              <a:rPr lang="de-DE" sz="2600" dirty="0" err="1"/>
              <a:t>adequate</a:t>
            </a:r>
            <a:r>
              <a:rPr lang="de-DE" sz="2600" dirty="0"/>
              <a:t> </a:t>
            </a:r>
            <a:r>
              <a:rPr lang="de-DE" sz="2600" dirty="0" err="1"/>
              <a:t>number</a:t>
            </a:r>
            <a:r>
              <a:rPr lang="de-DE" sz="2600" dirty="0"/>
              <a:t> </a:t>
            </a:r>
            <a:r>
              <a:rPr lang="de-DE" sz="2600" dirty="0" err="1"/>
              <a:t>and</a:t>
            </a:r>
            <a:r>
              <a:rPr lang="de-DE" sz="2600" dirty="0"/>
              <a:t> </a:t>
            </a:r>
            <a:r>
              <a:rPr lang="de-DE" sz="2600" dirty="0" err="1"/>
              <a:t>frequency</a:t>
            </a:r>
            <a:r>
              <a:rPr lang="de-DE" sz="2600" dirty="0"/>
              <a:t> </a:t>
            </a:r>
            <a:r>
              <a:rPr lang="de-DE" sz="2600" dirty="0" err="1"/>
              <a:t>of</a:t>
            </a:r>
            <a:r>
              <a:rPr lang="de-DE" sz="2600" dirty="0"/>
              <a:t> </a:t>
            </a:r>
            <a:r>
              <a:rPr lang="de-DE" sz="2600" dirty="0" err="1"/>
              <a:t>examinations</a:t>
            </a:r>
            <a:r>
              <a:rPr lang="de-DE" sz="2600" dirty="0"/>
              <a:t>, </a:t>
            </a:r>
            <a:r>
              <a:rPr lang="de-DE" sz="2600" dirty="0" err="1"/>
              <a:t>by</a:t>
            </a:r>
            <a:r>
              <a:rPr lang="de-DE" sz="2600" dirty="0"/>
              <a:t> </a:t>
            </a:r>
            <a:r>
              <a:rPr lang="de-DE" sz="2600" dirty="0" err="1"/>
              <a:t>appropriate</a:t>
            </a:r>
            <a:r>
              <a:rPr lang="de-DE" sz="2600" dirty="0"/>
              <a:t> </a:t>
            </a:r>
            <a:r>
              <a:rPr lang="de-DE" sz="2600" dirty="0" err="1"/>
              <a:t>support</a:t>
            </a:r>
            <a:r>
              <a:rPr lang="de-DE" sz="2600" dirty="0"/>
              <a:t> </a:t>
            </a:r>
            <a:r>
              <a:rPr lang="de-DE" sz="2600" dirty="0" err="1"/>
              <a:t>services</a:t>
            </a:r>
            <a:r>
              <a:rPr lang="de-DE" sz="2600" dirty="0"/>
              <a:t> </a:t>
            </a:r>
            <a:r>
              <a:rPr lang="de-DE" sz="2600" dirty="0" err="1"/>
              <a:t>as</a:t>
            </a:r>
            <a:r>
              <a:rPr lang="de-DE" sz="2600" dirty="0"/>
              <a:t> </a:t>
            </a:r>
            <a:r>
              <a:rPr lang="de-DE" sz="2600" dirty="0" err="1"/>
              <a:t>well</a:t>
            </a:r>
            <a:r>
              <a:rPr lang="de-DE" sz="2600" dirty="0"/>
              <a:t> </a:t>
            </a:r>
            <a:r>
              <a:rPr lang="de-DE" sz="2600" dirty="0" err="1"/>
              <a:t>as</a:t>
            </a:r>
            <a:r>
              <a:rPr lang="de-DE" sz="2600" dirty="0"/>
              <a:t> </a:t>
            </a:r>
            <a:r>
              <a:rPr lang="de-DE" sz="2600" dirty="0" err="1"/>
              <a:t>academic</a:t>
            </a:r>
            <a:r>
              <a:rPr lang="de-DE" sz="2600" dirty="0"/>
              <a:t> </a:t>
            </a:r>
            <a:r>
              <a:rPr lang="de-DE" sz="2600" dirty="0" err="1"/>
              <a:t>and</a:t>
            </a:r>
            <a:r>
              <a:rPr lang="de-DE" sz="2600" dirty="0"/>
              <a:t> </a:t>
            </a:r>
            <a:r>
              <a:rPr lang="de-DE" sz="2600" dirty="0" err="1"/>
              <a:t>general</a:t>
            </a:r>
            <a:r>
              <a:rPr lang="de-DE" sz="2600" dirty="0"/>
              <a:t> </a:t>
            </a:r>
            <a:r>
              <a:rPr lang="de-DE" sz="2600" dirty="0" err="1"/>
              <a:t>student</a:t>
            </a:r>
            <a:r>
              <a:rPr lang="de-DE" sz="2600" dirty="0"/>
              <a:t> </a:t>
            </a:r>
            <a:r>
              <a:rPr lang="de-DE" sz="2600" dirty="0" err="1"/>
              <a:t>counselling</a:t>
            </a:r>
            <a:r>
              <a:rPr lang="de-DE" sz="2600" dirty="0"/>
              <a:t>. </a:t>
            </a:r>
          </a:p>
          <a:p>
            <a:r>
              <a:rPr lang="de-DE" sz="2600" dirty="0"/>
              <a:t>Addendum </a:t>
            </a:r>
            <a:r>
              <a:rPr lang="de-DE" sz="2600" dirty="0" err="1"/>
              <a:t>for</a:t>
            </a:r>
            <a:r>
              <a:rPr lang="de-DE" sz="2600" dirty="0"/>
              <a:t> initial accreditation (</a:t>
            </a:r>
            <a:r>
              <a:rPr lang="de-DE" sz="2600" dirty="0" err="1"/>
              <a:t>if</a:t>
            </a:r>
            <a:r>
              <a:rPr lang="de-DE" sz="2600" dirty="0"/>
              <a:t> </a:t>
            </a:r>
            <a:r>
              <a:rPr lang="de-DE" sz="2600" dirty="0" err="1"/>
              <a:t>the</a:t>
            </a:r>
            <a:r>
              <a:rPr lang="de-DE" sz="2600" dirty="0"/>
              <a:t> programme </a:t>
            </a:r>
            <a:r>
              <a:rPr lang="de-DE" sz="2600" dirty="0" err="1"/>
              <a:t>has</a:t>
            </a:r>
            <a:r>
              <a:rPr lang="de-DE" sz="2600" dirty="0"/>
              <a:t> </a:t>
            </a:r>
            <a:r>
              <a:rPr lang="de-DE" sz="2600" dirty="0" err="1"/>
              <a:t>already</a:t>
            </a:r>
            <a:r>
              <a:rPr lang="de-DE" sz="2600" dirty="0"/>
              <a:t> </a:t>
            </a:r>
            <a:r>
              <a:rPr lang="de-DE" sz="2600" dirty="0" err="1"/>
              <a:t>been</a:t>
            </a:r>
            <a:r>
              <a:rPr lang="de-DE" sz="2600" dirty="0"/>
              <a:t> </a:t>
            </a:r>
            <a:r>
              <a:rPr lang="de-DE" sz="2600" dirty="0" err="1"/>
              <a:t>completed</a:t>
            </a:r>
            <a:r>
              <a:rPr lang="de-DE" sz="2600" dirty="0"/>
              <a:t> </a:t>
            </a:r>
            <a:r>
              <a:rPr lang="de-DE" sz="2600" dirty="0" err="1"/>
              <a:t>once</a:t>
            </a:r>
            <a:r>
              <a:rPr lang="de-DE" sz="2600" dirty="0"/>
              <a:t>) </a:t>
            </a:r>
            <a:r>
              <a:rPr lang="de-DE" sz="2600" dirty="0" err="1"/>
              <a:t>and</a:t>
            </a:r>
            <a:r>
              <a:rPr lang="de-DE" sz="2600" dirty="0"/>
              <a:t> </a:t>
            </a:r>
            <a:r>
              <a:rPr lang="de-DE" sz="2600" dirty="0" err="1"/>
              <a:t>re</a:t>
            </a:r>
            <a:r>
              <a:rPr lang="de-DE" sz="2600" dirty="0"/>
              <a:t>-accreditation: </a:t>
            </a:r>
            <a:r>
              <a:rPr lang="de-DE" sz="2600" dirty="0" err="1"/>
              <a:t>when</a:t>
            </a:r>
            <a:r>
              <a:rPr lang="de-DE" sz="2600" dirty="0"/>
              <a:t> </a:t>
            </a:r>
            <a:r>
              <a:rPr lang="de-DE" sz="2600" dirty="0" err="1"/>
              <a:t>reviewing</a:t>
            </a:r>
            <a:r>
              <a:rPr lang="de-DE" sz="2600" dirty="0"/>
              <a:t> </a:t>
            </a:r>
            <a:r>
              <a:rPr lang="de-DE" sz="2600" dirty="0" err="1"/>
              <a:t>the</a:t>
            </a:r>
            <a:r>
              <a:rPr lang="de-DE" sz="2600" dirty="0"/>
              <a:t> </a:t>
            </a:r>
            <a:r>
              <a:rPr lang="de-DE" sz="2600" dirty="0" err="1"/>
              <a:t>workload</a:t>
            </a:r>
            <a:r>
              <a:rPr lang="de-DE" sz="2600" dirty="0"/>
              <a:t>, </a:t>
            </a:r>
            <a:r>
              <a:rPr lang="de-DE" sz="2600" dirty="0" err="1"/>
              <a:t>the</a:t>
            </a:r>
            <a:r>
              <a:rPr lang="de-DE" sz="2600" dirty="0"/>
              <a:t> HEI also </a:t>
            </a:r>
            <a:r>
              <a:rPr lang="de-DE" sz="2600" dirty="0" err="1"/>
              <a:t>takes</a:t>
            </a:r>
            <a:r>
              <a:rPr lang="de-DE" sz="2600" dirty="0"/>
              <a:t> </a:t>
            </a:r>
            <a:r>
              <a:rPr lang="de-DE" sz="2600" dirty="0" err="1"/>
              <a:t>into</a:t>
            </a:r>
            <a:r>
              <a:rPr lang="de-DE" sz="2600" dirty="0"/>
              <a:t> </a:t>
            </a:r>
            <a:r>
              <a:rPr lang="de-DE" sz="2600" dirty="0" err="1"/>
              <a:t>account</a:t>
            </a:r>
            <a:r>
              <a:rPr lang="de-DE" sz="2600" dirty="0"/>
              <a:t> </a:t>
            </a:r>
            <a:r>
              <a:rPr lang="de-DE" sz="2600" dirty="0" err="1"/>
              <a:t>evaluation</a:t>
            </a:r>
            <a:r>
              <a:rPr lang="de-DE" sz="2600" dirty="0"/>
              <a:t> </a:t>
            </a:r>
            <a:r>
              <a:rPr lang="de-DE" sz="2600" dirty="0" err="1"/>
              <a:t>findings</a:t>
            </a:r>
            <a:r>
              <a:rPr lang="de-DE" sz="2600" dirty="0"/>
              <a:t>, </a:t>
            </a:r>
            <a:r>
              <a:rPr lang="de-DE" sz="2600" dirty="0" err="1"/>
              <a:t>including</a:t>
            </a:r>
            <a:r>
              <a:rPr lang="de-DE" sz="2600" dirty="0"/>
              <a:t> </a:t>
            </a:r>
            <a:r>
              <a:rPr lang="de-DE" sz="2600" dirty="0" err="1"/>
              <a:t>student</a:t>
            </a:r>
            <a:r>
              <a:rPr lang="de-DE" sz="2600" dirty="0"/>
              <a:t> </a:t>
            </a:r>
            <a:r>
              <a:rPr lang="de-DE" sz="2600" dirty="0" err="1"/>
              <a:t>feedback</a:t>
            </a:r>
            <a:r>
              <a:rPr lang="de-DE" sz="2600" dirty="0"/>
              <a:t> </a:t>
            </a:r>
            <a:r>
              <a:rPr lang="de-DE" sz="2600" dirty="0" err="1"/>
              <a:t>and</a:t>
            </a:r>
            <a:r>
              <a:rPr lang="de-DE" sz="2600" dirty="0"/>
              <a:t> </a:t>
            </a:r>
            <a:r>
              <a:rPr lang="de-DE" sz="2600" dirty="0" err="1"/>
              <a:t>the</a:t>
            </a:r>
            <a:r>
              <a:rPr lang="de-DE" sz="2600" dirty="0"/>
              <a:t> programme’s </a:t>
            </a:r>
            <a:r>
              <a:rPr lang="de-DE" sz="2600" dirty="0" err="1"/>
              <a:t>success</a:t>
            </a:r>
            <a:r>
              <a:rPr lang="de-DE" sz="2600" dirty="0"/>
              <a:t> rate. </a:t>
            </a:r>
          </a:p>
          <a:p>
            <a:pPr marL="0" indent="0">
              <a:buNone/>
            </a:pPr>
            <a:r>
              <a:rPr lang="de-DE" sz="2600" i="1" dirty="0" err="1"/>
              <a:t>Exceeds</a:t>
            </a:r>
            <a:r>
              <a:rPr lang="de-DE" sz="2600" i="1" dirty="0"/>
              <a:t> </a:t>
            </a:r>
            <a:r>
              <a:rPr lang="de-DE" sz="2600" i="1" dirty="0" err="1"/>
              <a:t>quality</a:t>
            </a:r>
            <a:r>
              <a:rPr lang="de-DE" sz="2600" i="1" dirty="0"/>
              <a:t> requirements </a:t>
            </a:r>
          </a:p>
          <a:p>
            <a:r>
              <a:rPr lang="de-DE" sz="2600" dirty="0"/>
              <a:t> </a:t>
            </a:r>
            <a:r>
              <a:rPr lang="de-DE" sz="2600" dirty="0" err="1"/>
              <a:t>n</a:t>
            </a:r>
            <a:r>
              <a:rPr lang="de-DE" sz="2600" dirty="0"/>
              <a:t>/a </a:t>
            </a:r>
          </a:p>
          <a:p>
            <a:endParaRPr lang="de-DE" dirty="0"/>
          </a:p>
        </p:txBody>
      </p:sp>
      <p:sp>
        <p:nvSpPr>
          <p:cNvPr id="4" name="Datumsplatzhalter 3">
            <a:extLst>
              <a:ext uri="{FF2B5EF4-FFF2-40B4-BE49-F238E27FC236}">
                <a16:creationId xmlns:a16="http://schemas.microsoft.com/office/drawing/2014/main" xmlns="" id="{B91683E0-1701-A34D-AA15-67617B3FE615}"/>
              </a:ext>
            </a:extLst>
          </p:cNvPr>
          <p:cNvSpPr>
            <a:spLocks noGrp="1"/>
          </p:cNvSpPr>
          <p:nvPr>
            <p:ph type="dt" sz="half" idx="10"/>
          </p:nvPr>
        </p:nvSpPr>
        <p:spPr/>
        <p:txBody>
          <a:bodyPr/>
          <a:lstStyle/>
          <a:p>
            <a:fld id="{CF832B69-4F33-C146-B8CC-A7438D85AF3F}" type="datetime1">
              <a:rPr lang="de-DE" smtClean="0"/>
              <a:t>17.09.2018</a:t>
            </a:fld>
            <a:endParaRPr lang="de-DE"/>
          </a:p>
        </p:txBody>
      </p:sp>
      <p:sp>
        <p:nvSpPr>
          <p:cNvPr id="5" name="Fußzeilenplatzhalter 4">
            <a:extLst>
              <a:ext uri="{FF2B5EF4-FFF2-40B4-BE49-F238E27FC236}">
                <a16:creationId xmlns:a16="http://schemas.microsoft.com/office/drawing/2014/main" xmlns="" id="{CEB1AAA9-C5A9-8945-93F6-1BD4BB74EF0A}"/>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2F81D00D-4AEA-2E4E-86B0-D27EEBEE137D}"/>
              </a:ext>
            </a:extLst>
          </p:cNvPr>
          <p:cNvSpPr>
            <a:spLocks noGrp="1"/>
          </p:cNvSpPr>
          <p:nvPr>
            <p:ph type="sldNum" sz="quarter" idx="12"/>
          </p:nvPr>
        </p:nvSpPr>
        <p:spPr/>
        <p:txBody>
          <a:bodyPr/>
          <a:lstStyle/>
          <a:p>
            <a:fld id="{93BC7EB4-ADAF-3D45-8E3E-A06BACF5AB1C}" type="slidenum">
              <a:rPr lang="de-DE" smtClean="0"/>
              <a:t>45</a:t>
            </a:fld>
            <a:endParaRPr lang="de-DE"/>
          </a:p>
        </p:txBody>
      </p:sp>
      <p:pic>
        <p:nvPicPr>
          <p:cNvPr id="7" name="Picture 3" descr="page1image560">
            <a:extLst>
              <a:ext uri="{FF2B5EF4-FFF2-40B4-BE49-F238E27FC236}">
                <a16:creationId xmlns:a16="http://schemas.microsoft.com/office/drawing/2014/main" xmlns="" id="{AF72899D-24CD-5B49-B45A-AFAF34F650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3900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0F2A9ED-21E0-B04F-B33C-533DF1B0FF11}"/>
              </a:ext>
            </a:extLst>
          </p:cNvPr>
          <p:cNvSpPr>
            <a:spLocks noGrp="1"/>
          </p:cNvSpPr>
          <p:nvPr>
            <p:ph type="title"/>
          </p:nvPr>
        </p:nvSpPr>
        <p:spPr/>
        <p:txBody>
          <a:bodyPr>
            <a:normAutofit fontScale="90000"/>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b="1" dirty="0" err="1"/>
              <a:t>Structure</a:t>
            </a:r>
            <a:r>
              <a:rPr lang="de-DE" sz="2800" dirty="0"/>
              <a:t> </a:t>
            </a:r>
            <a:r>
              <a:rPr lang="de-DE" sz="2800" dirty="0" err="1"/>
              <a:t>and</a:t>
            </a:r>
            <a:r>
              <a:rPr lang="de-DE" sz="2800" dirty="0"/>
              <a:t> </a:t>
            </a:r>
            <a:r>
              <a:rPr lang="de-DE" sz="2800" dirty="0" err="1"/>
              <a:t>Didactic</a:t>
            </a:r>
            <a:r>
              <a:rPr lang="de-DE" sz="2800" dirty="0"/>
              <a:t> </a:t>
            </a:r>
            <a:r>
              <a:rPr lang="de-DE" sz="2800" dirty="0" err="1"/>
              <a:t>Concept</a:t>
            </a:r>
            <a:r>
              <a:rPr lang="de-DE" sz="2800" dirty="0"/>
              <a:t> (This </a:t>
            </a:r>
            <a:r>
              <a:rPr lang="de-DE" sz="2800" dirty="0" err="1"/>
              <a:t>chapter</a:t>
            </a:r>
            <a:r>
              <a:rPr lang="de-DE" sz="2800" dirty="0"/>
              <a:t/>
            </a:r>
            <a:br>
              <a:rPr lang="de-DE" sz="2800" dirty="0"/>
            </a:b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br>
              <a:rPr lang="de-DE" sz="2800" dirty="0"/>
            </a:b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5CB43B86-ACE1-B445-95FB-E41F408E76E1}"/>
              </a:ext>
            </a:extLst>
          </p:cNvPr>
          <p:cNvSpPr>
            <a:spLocks noGrp="1"/>
          </p:cNvSpPr>
          <p:nvPr>
            <p:ph idx="1"/>
          </p:nvPr>
        </p:nvSpPr>
        <p:spPr>
          <a:xfrm>
            <a:off x="353961" y="1825624"/>
            <a:ext cx="10999839" cy="4530725"/>
          </a:xfrm>
        </p:spPr>
        <p:txBody>
          <a:bodyPr>
            <a:normAutofit fontScale="77500" lnSpcReduction="20000"/>
          </a:bodyPr>
          <a:lstStyle/>
          <a:p>
            <a:r>
              <a:rPr lang="de-DE" sz="3100" dirty="0"/>
              <a:t>3.2.4 </a:t>
            </a:r>
            <a:r>
              <a:rPr lang="de-DE" sz="3100" dirty="0" err="1"/>
              <a:t>Equality</a:t>
            </a:r>
            <a:r>
              <a:rPr lang="de-DE" sz="3100" dirty="0"/>
              <a:t> </a:t>
            </a:r>
            <a:r>
              <a:rPr lang="de-DE" sz="3100" dirty="0" err="1"/>
              <a:t>of</a:t>
            </a:r>
            <a:r>
              <a:rPr lang="de-DE" sz="3100" dirty="0"/>
              <a:t> </a:t>
            </a:r>
            <a:r>
              <a:rPr lang="de-DE" sz="3100" dirty="0" err="1"/>
              <a:t>opportunity</a:t>
            </a:r>
            <a:r>
              <a:rPr lang="de-DE" sz="3100" dirty="0"/>
              <a:t> </a:t>
            </a:r>
          </a:p>
          <a:p>
            <a:pPr marL="0" indent="0">
              <a:buNone/>
            </a:pPr>
            <a:r>
              <a:rPr lang="de-DE" sz="3100" dirty="0"/>
              <a:t>	HEI: </a:t>
            </a:r>
            <a:r>
              <a:rPr lang="de-DE" sz="3100" dirty="0" err="1"/>
              <a:t>Please</a:t>
            </a:r>
            <a:r>
              <a:rPr lang="de-DE" sz="3100" dirty="0"/>
              <a:t>, </a:t>
            </a:r>
            <a:r>
              <a:rPr lang="de-DE" sz="3100" dirty="0" err="1"/>
              <a:t>describe</a:t>
            </a:r>
            <a:r>
              <a:rPr lang="de-DE" sz="3100" dirty="0"/>
              <a:t> </a:t>
            </a:r>
            <a:r>
              <a:rPr lang="de-DE" sz="3100" dirty="0" err="1"/>
              <a:t>how</a:t>
            </a:r>
            <a:r>
              <a:rPr lang="de-DE" sz="3100" dirty="0"/>
              <a:t> </a:t>
            </a:r>
            <a:r>
              <a:rPr lang="de-DE" sz="3100" dirty="0" err="1"/>
              <a:t>gender</a:t>
            </a:r>
            <a:r>
              <a:rPr lang="de-DE" sz="3100" dirty="0"/>
              <a:t> </a:t>
            </a:r>
            <a:r>
              <a:rPr lang="de-DE" sz="3100" dirty="0" err="1"/>
              <a:t>equality</a:t>
            </a:r>
            <a:r>
              <a:rPr lang="de-DE" sz="3100" dirty="0"/>
              <a:t> </a:t>
            </a:r>
            <a:r>
              <a:rPr lang="de-DE" sz="3100" dirty="0" err="1"/>
              <a:t>and</a:t>
            </a:r>
            <a:r>
              <a:rPr lang="de-DE" sz="3100" dirty="0"/>
              <a:t> </a:t>
            </a:r>
            <a:r>
              <a:rPr lang="de-DE" sz="3100" dirty="0" err="1"/>
              <a:t>equality</a:t>
            </a:r>
            <a:r>
              <a:rPr lang="de-DE" sz="3100" dirty="0"/>
              <a:t> </a:t>
            </a:r>
            <a:r>
              <a:rPr lang="de-DE" sz="3100" dirty="0" err="1"/>
              <a:t>of</a:t>
            </a:r>
            <a:r>
              <a:rPr lang="de-DE" sz="3100" dirty="0"/>
              <a:t> </a:t>
            </a:r>
            <a:r>
              <a:rPr lang="de-DE" sz="3100" dirty="0" err="1"/>
              <a:t>opportunity</a:t>
            </a:r>
            <a:r>
              <a:rPr lang="de-DE" sz="3100" dirty="0"/>
              <a:t> </a:t>
            </a:r>
            <a:r>
              <a:rPr lang="de-DE" sz="3100" dirty="0" err="1"/>
              <a:t>is</a:t>
            </a:r>
            <a:r>
              <a:rPr lang="de-DE" sz="3100" dirty="0"/>
              <a:t> 	</a:t>
            </a:r>
            <a:r>
              <a:rPr lang="de-DE" sz="3100" dirty="0" err="1"/>
              <a:t>ensured</a:t>
            </a:r>
            <a:r>
              <a:rPr lang="de-DE" sz="3100" dirty="0"/>
              <a:t> </a:t>
            </a:r>
            <a:r>
              <a:rPr lang="de-DE" sz="3100" dirty="0" err="1"/>
              <a:t>for</a:t>
            </a:r>
            <a:r>
              <a:rPr lang="de-DE" sz="3100" dirty="0"/>
              <a:t> </a:t>
            </a:r>
            <a:r>
              <a:rPr lang="de-DE" sz="3100" dirty="0" err="1"/>
              <a:t>the</a:t>
            </a:r>
            <a:r>
              <a:rPr lang="de-DE" sz="3100" dirty="0"/>
              <a:t> </a:t>
            </a:r>
            <a:r>
              <a:rPr lang="de-DE" sz="3100" dirty="0" err="1"/>
              <a:t>students</a:t>
            </a:r>
            <a:r>
              <a:rPr lang="de-DE" sz="3100" dirty="0"/>
              <a:t> </a:t>
            </a:r>
            <a:r>
              <a:rPr lang="de-DE" sz="3100" dirty="0" err="1"/>
              <a:t>enrolled</a:t>
            </a:r>
            <a:r>
              <a:rPr lang="de-DE" sz="3100" dirty="0"/>
              <a:t> in </a:t>
            </a:r>
            <a:r>
              <a:rPr lang="de-DE" sz="3100" dirty="0" err="1"/>
              <a:t>the</a:t>
            </a:r>
            <a:r>
              <a:rPr lang="de-DE" sz="3100" dirty="0"/>
              <a:t> programme. </a:t>
            </a:r>
          </a:p>
          <a:p>
            <a:pPr marL="0" indent="0">
              <a:buNone/>
            </a:pPr>
            <a:r>
              <a:rPr lang="de-DE" sz="3100" b="1" dirty="0"/>
              <a:t>Benchmarks:</a:t>
            </a:r>
          </a:p>
          <a:p>
            <a:pPr marL="0" indent="0">
              <a:buNone/>
            </a:pPr>
            <a:r>
              <a:rPr lang="de-DE" sz="3100" i="1" dirty="0" err="1"/>
              <a:t>Meets</a:t>
            </a:r>
            <a:r>
              <a:rPr lang="de-DE" sz="3100" i="1" dirty="0"/>
              <a:t> </a:t>
            </a:r>
            <a:r>
              <a:rPr lang="de-DE" sz="3100" i="1" dirty="0" err="1"/>
              <a:t>quality</a:t>
            </a:r>
            <a:r>
              <a:rPr lang="de-DE" sz="3100" i="1" dirty="0"/>
              <a:t> requirements </a:t>
            </a:r>
          </a:p>
          <a:p>
            <a:r>
              <a:rPr lang="de-DE" sz="3100" dirty="0"/>
              <a:t>The HEI </a:t>
            </a:r>
            <a:r>
              <a:rPr lang="de-DE" sz="3100" dirty="0" err="1"/>
              <a:t>ensures</a:t>
            </a:r>
            <a:r>
              <a:rPr lang="de-DE" sz="3100" dirty="0"/>
              <a:t> </a:t>
            </a:r>
            <a:r>
              <a:rPr lang="de-DE" sz="3100" dirty="0" err="1"/>
              <a:t>gender</a:t>
            </a:r>
            <a:r>
              <a:rPr lang="de-DE" sz="3100" dirty="0"/>
              <a:t> </a:t>
            </a:r>
            <a:r>
              <a:rPr lang="de-DE" sz="3100" dirty="0" err="1"/>
              <a:t>equality</a:t>
            </a:r>
            <a:r>
              <a:rPr lang="de-DE" sz="3100" dirty="0"/>
              <a:t> </a:t>
            </a:r>
            <a:r>
              <a:rPr lang="de-DE" sz="3100" dirty="0" err="1"/>
              <a:t>and</a:t>
            </a:r>
            <a:r>
              <a:rPr lang="de-DE" sz="3100" dirty="0"/>
              <a:t> non-</a:t>
            </a:r>
            <a:r>
              <a:rPr lang="de-DE" sz="3100" dirty="0" err="1"/>
              <a:t>discrimination</a:t>
            </a:r>
            <a:r>
              <a:rPr lang="de-DE" sz="3100" dirty="0"/>
              <a:t>. </a:t>
            </a:r>
            <a:r>
              <a:rPr lang="de-DE" sz="3100" dirty="0" err="1"/>
              <a:t>Students</a:t>
            </a:r>
            <a:r>
              <a:rPr lang="de-DE" sz="3100" dirty="0"/>
              <a:t> </a:t>
            </a:r>
            <a:r>
              <a:rPr lang="de-DE" sz="3100" dirty="0" err="1"/>
              <a:t>with</a:t>
            </a:r>
            <a:r>
              <a:rPr lang="de-DE" sz="3100" dirty="0"/>
              <a:t> </a:t>
            </a:r>
            <a:r>
              <a:rPr lang="de-DE" sz="3100" dirty="0" err="1"/>
              <a:t>disabilities</a:t>
            </a:r>
            <a:r>
              <a:rPr lang="de-DE" sz="3100" dirty="0"/>
              <a:t> </a:t>
            </a:r>
            <a:r>
              <a:rPr lang="de-DE" sz="3100" dirty="0" err="1"/>
              <a:t>are</a:t>
            </a:r>
            <a:r>
              <a:rPr lang="de-DE" sz="3100" dirty="0"/>
              <a:t> </a:t>
            </a:r>
            <a:r>
              <a:rPr lang="de-DE" sz="3100" dirty="0" err="1"/>
              <a:t>provided</a:t>
            </a:r>
            <a:r>
              <a:rPr lang="de-DE" sz="3100" dirty="0"/>
              <a:t> </a:t>
            </a:r>
            <a:r>
              <a:rPr lang="de-DE" sz="3100" dirty="0" err="1"/>
              <a:t>with</a:t>
            </a:r>
            <a:r>
              <a:rPr lang="de-DE" sz="3100" dirty="0"/>
              <a:t> affirmative </a:t>
            </a:r>
            <a:r>
              <a:rPr lang="de-DE" sz="3100" dirty="0" err="1"/>
              <a:t>actions</a:t>
            </a:r>
            <a:r>
              <a:rPr lang="de-DE" sz="3100" dirty="0"/>
              <a:t> </a:t>
            </a:r>
            <a:r>
              <a:rPr lang="de-DE" sz="3100" dirty="0" err="1"/>
              <a:t>concerning</a:t>
            </a:r>
            <a:r>
              <a:rPr lang="de-DE" sz="3100" dirty="0"/>
              <a:t> time </a:t>
            </a:r>
            <a:r>
              <a:rPr lang="de-DE" sz="3100" dirty="0" err="1"/>
              <a:t>and</a:t>
            </a:r>
            <a:r>
              <a:rPr lang="de-DE" sz="3100" dirty="0"/>
              <a:t> formal </a:t>
            </a:r>
            <a:r>
              <a:rPr lang="de-DE" sz="3100" dirty="0" err="1"/>
              <a:t>standards</a:t>
            </a:r>
            <a:r>
              <a:rPr lang="de-DE" sz="3100" dirty="0"/>
              <a:t>/requirements </a:t>
            </a:r>
            <a:r>
              <a:rPr lang="de-DE" sz="3100" dirty="0" err="1"/>
              <a:t>throughout</a:t>
            </a:r>
            <a:r>
              <a:rPr lang="de-DE" sz="3100" dirty="0"/>
              <a:t> </a:t>
            </a:r>
            <a:r>
              <a:rPr lang="de-DE" sz="3100" dirty="0" err="1"/>
              <a:t>the</a:t>
            </a:r>
            <a:r>
              <a:rPr lang="de-DE" sz="3100" dirty="0"/>
              <a:t> programme </a:t>
            </a:r>
            <a:r>
              <a:rPr lang="de-DE" sz="3100" dirty="0" err="1"/>
              <a:t>and</a:t>
            </a:r>
            <a:r>
              <a:rPr lang="de-DE" sz="3100" dirty="0"/>
              <a:t> </a:t>
            </a:r>
            <a:r>
              <a:rPr lang="de-DE" sz="3100" dirty="0" err="1"/>
              <a:t>examinations</a:t>
            </a:r>
            <a:r>
              <a:rPr lang="de-DE" sz="3100" dirty="0"/>
              <a:t>. </a:t>
            </a:r>
            <a:r>
              <a:rPr lang="de-DE" sz="3100" dirty="0" err="1"/>
              <a:t>Students</a:t>
            </a:r>
            <a:r>
              <a:rPr lang="de-DE" sz="3100" dirty="0"/>
              <a:t> in </a:t>
            </a:r>
            <a:r>
              <a:rPr lang="de-DE" sz="3100" dirty="0" err="1"/>
              <a:t>special</a:t>
            </a:r>
            <a:r>
              <a:rPr lang="de-DE" sz="3100" dirty="0"/>
              <a:t> </a:t>
            </a:r>
            <a:r>
              <a:rPr lang="de-DE" sz="3100" dirty="0" err="1"/>
              <a:t>circumstances</a:t>
            </a:r>
            <a:r>
              <a:rPr lang="de-DE" sz="3100" dirty="0"/>
              <a:t>, such </a:t>
            </a:r>
            <a:r>
              <a:rPr lang="de-DE" sz="3100" dirty="0" err="1"/>
              <a:t>as</a:t>
            </a:r>
            <a:r>
              <a:rPr lang="de-DE" sz="3100" dirty="0"/>
              <a:t> </a:t>
            </a:r>
            <a:r>
              <a:rPr lang="de-DE" sz="3100" dirty="0" err="1"/>
              <a:t>single</a:t>
            </a:r>
            <a:r>
              <a:rPr lang="de-DE" sz="3100" dirty="0"/>
              <a:t> </a:t>
            </a:r>
            <a:r>
              <a:rPr lang="de-DE" sz="3100" dirty="0" err="1"/>
              <a:t>parents</a:t>
            </a:r>
            <a:r>
              <a:rPr lang="de-DE" sz="3100" dirty="0"/>
              <a:t>, </a:t>
            </a:r>
            <a:r>
              <a:rPr lang="de-DE" sz="3100" dirty="0" err="1"/>
              <a:t>foreign</a:t>
            </a:r>
            <a:r>
              <a:rPr lang="de-DE" sz="3100" dirty="0"/>
              <a:t> </a:t>
            </a:r>
            <a:r>
              <a:rPr lang="de-DE" sz="3100" dirty="0" err="1"/>
              <a:t>students</a:t>
            </a:r>
            <a:r>
              <a:rPr lang="de-DE" sz="3100" dirty="0"/>
              <a:t>, </a:t>
            </a:r>
            <a:r>
              <a:rPr lang="de-DE" sz="3100" dirty="0" err="1"/>
              <a:t>students</a:t>
            </a:r>
            <a:r>
              <a:rPr lang="de-DE" sz="3100" dirty="0"/>
              <a:t> </a:t>
            </a:r>
            <a:r>
              <a:rPr lang="de-DE" sz="3100" dirty="0" err="1"/>
              <a:t>with</a:t>
            </a:r>
            <a:r>
              <a:rPr lang="de-DE" sz="3100" dirty="0"/>
              <a:t> a </a:t>
            </a:r>
            <a:r>
              <a:rPr lang="de-DE" sz="3100" dirty="0" err="1"/>
              <a:t>migration</a:t>
            </a:r>
            <a:r>
              <a:rPr lang="de-DE" sz="3100" dirty="0"/>
              <a:t> </a:t>
            </a:r>
            <a:r>
              <a:rPr lang="de-DE" sz="3100" dirty="0" err="1"/>
              <a:t>background</a:t>
            </a:r>
            <a:r>
              <a:rPr lang="de-DE" sz="3100" dirty="0"/>
              <a:t> </a:t>
            </a:r>
            <a:r>
              <a:rPr lang="de-DE" sz="3100" dirty="0" err="1"/>
              <a:t>and</a:t>
            </a:r>
            <a:r>
              <a:rPr lang="de-DE" sz="3100" dirty="0"/>
              <a:t>/</a:t>
            </a:r>
            <a:r>
              <a:rPr lang="de-DE" sz="3100" dirty="0" err="1"/>
              <a:t>or</a:t>
            </a:r>
            <a:r>
              <a:rPr lang="de-DE" sz="3100" dirty="0"/>
              <a:t> </a:t>
            </a:r>
            <a:r>
              <a:rPr lang="de-DE" sz="3100" dirty="0" err="1"/>
              <a:t>from</a:t>
            </a:r>
            <a:r>
              <a:rPr lang="de-DE" sz="3100" dirty="0"/>
              <a:t> so-</a:t>
            </a:r>
            <a:r>
              <a:rPr lang="de-DE" sz="3100" dirty="0" err="1"/>
              <a:t>called</a:t>
            </a:r>
            <a:r>
              <a:rPr lang="de-DE" sz="3100" dirty="0"/>
              <a:t> non-</a:t>
            </a:r>
            <a:r>
              <a:rPr lang="de-DE" sz="3100" dirty="0" err="1"/>
              <a:t>academic</a:t>
            </a:r>
            <a:r>
              <a:rPr lang="de-DE" sz="3100" dirty="0"/>
              <a:t> </a:t>
            </a:r>
            <a:r>
              <a:rPr lang="de-DE" sz="3100" dirty="0" err="1"/>
              <a:t>backgrounds</a:t>
            </a:r>
            <a:r>
              <a:rPr lang="de-DE" sz="3100" dirty="0"/>
              <a:t>, </a:t>
            </a:r>
            <a:r>
              <a:rPr lang="de-DE" sz="3100" dirty="0" err="1"/>
              <a:t>are</a:t>
            </a:r>
            <a:r>
              <a:rPr lang="de-DE" sz="3100" dirty="0"/>
              <a:t> </a:t>
            </a:r>
            <a:r>
              <a:rPr lang="de-DE" sz="3100" dirty="0" err="1"/>
              <a:t>particularly</a:t>
            </a:r>
            <a:r>
              <a:rPr lang="de-DE" sz="3100" dirty="0"/>
              <a:t> </a:t>
            </a:r>
            <a:r>
              <a:rPr lang="de-DE" sz="3100" dirty="0" err="1"/>
              <a:t>assisted</a:t>
            </a:r>
            <a:r>
              <a:rPr lang="de-DE" sz="3100" dirty="0"/>
              <a:t>. </a:t>
            </a:r>
          </a:p>
          <a:p>
            <a:pPr marL="0" indent="0">
              <a:buNone/>
            </a:pPr>
            <a:r>
              <a:rPr lang="de-DE" sz="3100" i="1" dirty="0" err="1"/>
              <a:t>Exceeds</a:t>
            </a:r>
            <a:r>
              <a:rPr lang="de-DE" sz="3100" i="1" dirty="0"/>
              <a:t> </a:t>
            </a:r>
            <a:r>
              <a:rPr lang="de-DE" sz="3100" i="1" dirty="0" err="1"/>
              <a:t>quality</a:t>
            </a:r>
            <a:r>
              <a:rPr lang="de-DE" sz="3100" i="1" dirty="0"/>
              <a:t> requirements </a:t>
            </a:r>
          </a:p>
          <a:p>
            <a:r>
              <a:rPr lang="de-DE" sz="3100" dirty="0"/>
              <a:t>The </a:t>
            </a:r>
            <a:r>
              <a:rPr lang="de-DE" sz="3100" dirty="0" err="1"/>
              <a:t>measures</a:t>
            </a:r>
            <a:r>
              <a:rPr lang="de-DE" sz="3100" dirty="0"/>
              <a:t> </a:t>
            </a:r>
            <a:r>
              <a:rPr lang="de-DE" sz="3100" dirty="0" err="1"/>
              <a:t>taken</a:t>
            </a:r>
            <a:r>
              <a:rPr lang="de-DE" sz="3100" dirty="0"/>
              <a:t> </a:t>
            </a:r>
            <a:r>
              <a:rPr lang="de-DE" sz="3100" dirty="0" err="1"/>
              <a:t>are</a:t>
            </a:r>
            <a:r>
              <a:rPr lang="de-DE" sz="3100" dirty="0"/>
              <a:t> </a:t>
            </a:r>
            <a:r>
              <a:rPr lang="de-DE" sz="3100" dirty="0" err="1"/>
              <a:t>periodically</a:t>
            </a:r>
            <a:r>
              <a:rPr lang="de-DE" sz="3100" dirty="0"/>
              <a:t> </a:t>
            </a:r>
            <a:r>
              <a:rPr lang="de-DE" sz="3100" dirty="0" err="1"/>
              <a:t>reviewed</a:t>
            </a:r>
            <a:r>
              <a:rPr lang="de-DE" sz="3100" dirty="0"/>
              <a:t> </a:t>
            </a:r>
            <a:r>
              <a:rPr lang="de-DE" sz="3100" dirty="0" err="1"/>
              <a:t>and</a:t>
            </a:r>
            <a:r>
              <a:rPr lang="de-DE" sz="3100" dirty="0"/>
              <a:t> </a:t>
            </a:r>
            <a:r>
              <a:rPr lang="de-DE" sz="3100" dirty="0" err="1"/>
              <a:t>adapted</a:t>
            </a:r>
            <a:r>
              <a:rPr lang="de-DE" sz="3100" dirty="0"/>
              <a:t> in </a:t>
            </a:r>
            <a:r>
              <a:rPr lang="de-DE" sz="3100" dirty="0" err="1"/>
              <a:t>accordance</a:t>
            </a:r>
            <a:r>
              <a:rPr lang="de-DE" sz="3100" dirty="0"/>
              <a:t> </a:t>
            </a:r>
            <a:r>
              <a:rPr lang="de-DE" sz="3100" dirty="0" err="1"/>
              <a:t>with</a:t>
            </a:r>
            <a:r>
              <a:rPr lang="de-DE" sz="3100" dirty="0"/>
              <a:t> </a:t>
            </a:r>
            <a:r>
              <a:rPr lang="de-DE" sz="3100" dirty="0" err="1"/>
              <a:t>the</a:t>
            </a:r>
            <a:r>
              <a:rPr lang="de-DE" sz="3100" dirty="0"/>
              <a:t> </a:t>
            </a:r>
            <a:r>
              <a:rPr lang="de-DE" sz="3100" dirty="0" err="1"/>
              <a:t>obtained</a:t>
            </a:r>
            <a:r>
              <a:rPr lang="de-DE" sz="3100" dirty="0"/>
              <a:t> </a:t>
            </a:r>
            <a:r>
              <a:rPr lang="de-DE" sz="3100" dirty="0" err="1"/>
              <a:t>results</a:t>
            </a:r>
            <a:r>
              <a:rPr lang="de-DE" sz="3100" dirty="0"/>
              <a:t>. </a:t>
            </a:r>
          </a:p>
          <a:p>
            <a:pPr marL="0" indent="0">
              <a:buNone/>
            </a:pPr>
            <a:endParaRPr lang="de-DE" dirty="0"/>
          </a:p>
          <a:p>
            <a:endParaRPr lang="de-DE" dirty="0"/>
          </a:p>
        </p:txBody>
      </p:sp>
      <p:sp>
        <p:nvSpPr>
          <p:cNvPr id="4" name="Datumsplatzhalter 3">
            <a:extLst>
              <a:ext uri="{FF2B5EF4-FFF2-40B4-BE49-F238E27FC236}">
                <a16:creationId xmlns:a16="http://schemas.microsoft.com/office/drawing/2014/main" xmlns="" id="{D43F858D-3A16-7E43-99D4-D70D8325AF67}"/>
              </a:ext>
            </a:extLst>
          </p:cNvPr>
          <p:cNvSpPr>
            <a:spLocks noGrp="1"/>
          </p:cNvSpPr>
          <p:nvPr>
            <p:ph type="dt" sz="half" idx="10"/>
          </p:nvPr>
        </p:nvSpPr>
        <p:spPr/>
        <p:txBody>
          <a:bodyPr/>
          <a:lstStyle/>
          <a:p>
            <a:fld id="{77DF45D2-A272-2548-BA20-D81663EC9D3C}" type="datetime1">
              <a:rPr lang="de-DE" smtClean="0"/>
              <a:t>17.09.2018</a:t>
            </a:fld>
            <a:endParaRPr lang="de-DE"/>
          </a:p>
        </p:txBody>
      </p:sp>
      <p:sp>
        <p:nvSpPr>
          <p:cNvPr id="5" name="Fußzeilenplatzhalter 4">
            <a:extLst>
              <a:ext uri="{FF2B5EF4-FFF2-40B4-BE49-F238E27FC236}">
                <a16:creationId xmlns:a16="http://schemas.microsoft.com/office/drawing/2014/main" xmlns="" id="{B9812007-DC4A-5144-8780-F7D4C57C845F}"/>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E7C8F10A-57C0-1944-B070-239C0B848E48}"/>
              </a:ext>
            </a:extLst>
          </p:cNvPr>
          <p:cNvSpPr>
            <a:spLocks noGrp="1"/>
          </p:cNvSpPr>
          <p:nvPr>
            <p:ph type="sldNum" sz="quarter" idx="12"/>
          </p:nvPr>
        </p:nvSpPr>
        <p:spPr/>
        <p:txBody>
          <a:bodyPr/>
          <a:lstStyle/>
          <a:p>
            <a:fld id="{93BC7EB4-ADAF-3D45-8E3E-A06BACF5AB1C}" type="slidenum">
              <a:rPr lang="de-DE" smtClean="0"/>
              <a:t>46</a:t>
            </a:fld>
            <a:endParaRPr lang="de-DE"/>
          </a:p>
        </p:txBody>
      </p:sp>
      <p:pic>
        <p:nvPicPr>
          <p:cNvPr id="7" name="Picture 3" descr="page1image560">
            <a:extLst>
              <a:ext uri="{FF2B5EF4-FFF2-40B4-BE49-F238E27FC236}">
                <a16:creationId xmlns:a16="http://schemas.microsoft.com/office/drawing/2014/main" xmlns="" id="{147BBC63-BDF3-E644-8E29-CBD75658CE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367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2F4BF8B-E131-3041-B713-2454C7B7CE99}"/>
              </a:ext>
            </a:extLst>
          </p:cNvPr>
          <p:cNvSpPr>
            <a:spLocks noGrp="1"/>
          </p:cNvSpPr>
          <p:nvPr>
            <p:ph type="title"/>
          </p:nvPr>
        </p:nvSpPr>
        <p:spPr>
          <a:xfrm>
            <a:off x="838200" y="365125"/>
            <a:ext cx="10515600" cy="2020723"/>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b="1" dirty="0" err="1"/>
              <a:t>Didactic</a:t>
            </a:r>
            <a:r>
              <a:rPr lang="de-DE" sz="2800" b="1" dirty="0"/>
              <a:t> </a:t>
            </a:r>
            <a:r>
              <a:rPr lang="de-DE" sz="2800" b="1" dirty="0" err="1"/>
              <a:t>Concept</a:t>
            </a:r>
            <a:r>
              <a:rPr lang="de-DE" sz="2800" b="1" dirty="0"/>
              <a:t> </a:t>
            </a:r>
            <a:br>
              <a:rPr lang="de-DE" sz="2800" b="1"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410831EA-260A-E84A-BC8B-5A6965BFCCBC}"/>
              </a:ext>
            </a:extLst>
          </p:cNvPr>
          <p:cNvSpPr>
            <a:spLocks noGrp="1"/>
          </p:cNvSpPr>
          <p:nvPr>
            <p:ph idx="1"/>
          </p:nvPr>
        </p:nvSpPr>
        <p:spPr/>
        <p:txBody>
          <a:bodyPr>
            <a:normAutofit/>
          </a:bodyPr>
          <a:lstStyle/>
          <a:p>
            <a:pPr marL="0" indent="0">
              <a:buNone/>
            </a:pPr>
            <a:endParaRPr lang="de-DE" dirty="0"/>
          </a:p>
          <a:p>
            <a:pPr marL="0" indent="0">
              <a:buNone/>
            </a:pPr>
            <a:endParaRPr lang="de-DE" dirty="0"/>
          </a:p>
          <a:p>
            <a:pPr marL="0" indent="0">
              <a:buNone/>
            </a:pPr>
            <a:r>
              <a:rPr lang="de-DE" dirty="0"/>
              <a:t>3.3 </a:t>
            </a:r>
            <a:r>
              <a:rPr lang="de-DE" dirty="0" err="1"/>
              <a:t>Didactical</a:t>
            </a:r>
            <a:r>
              <a:rPr lang="de-DE" dirty="0"/>
              <a:t> </a:t>
            </a:r>
            <a:r>
              <a:rPr lang="de-DE" dirty="0" err="1"/>
              <a:t>concept</a:t>
            </a:r>
            <a:endParaRPr lang="de-DE" dirty="0"/>
          </a:p>
          <a:p>
            <a:r>
              <a:rPr lang="de-DE" dirty="0"/>
              <a:t>3.3.1  </a:t>
            </a:r>
            <a:r>
              <a:rPr lang="de-DE" dirty="0" err="1"/>
              <a:t>Logic</a:t>
            </a:r>
            <a:r>
              <a:rPr lang="de-DE" dirty="0"/>
              <a:t> und </a:t>
            </a:r>
            <a:r>
              <a:rPr lang="de-DE" dirty="0" err="1"/>
              <a:t>plausibility</a:t>
            </a:r>
            <a:r>
              <a:rPr lang="de-DE" dirty="0"/>
              <a:t> </a:t>
            </a:r>
            <a:r>
              <a:rPr lang="de-DE" dirty="0" err="1"/>
              <a:t>of</a:t>
            </a:r>
            <a:r>
              <a:rPr lang="de-DE" dirty="0"/>
              <a:t> </a:t>
            </a:r>
            <a:r>
              <a:rPr lang="de-DE" dirty="0" err="1"/>
              <a:t>the</a:t>
            </a:r>
            <a:r>
              <a:rPr lang="de-DE" dirty="0"/>
              <a:t> </a:t>
            </a:r>
            <a:r>
              <a:rPr lang="de-DE" dirty="0" err="1"/>
              <a:t>didactical</a:t>
            </a:r>
            <a:r>
              <a:rPr lang="de-DE" dirty="0"/>
              <a:t> </a:t>
            </a:r>
            <a:r>
              <a:rPr lang="de-DE" dirty="0" err="1"/>
              <a:t>concept</a:t>
            </a:r>
            <a:r>
              <a:rPr lang="de-DE" dirty="0"/>
              <a:t> (</a:t>
            </a:r>
            <a:r>
              <a:rPr lang="de-DE" dirty="0" err="1"/>
              <a:t>Asterisk</a:t>
            </a:r>
            <a:r>
              <a:rPr lang="de-DE" dirty="0"/>
              <a:t> </a:t>
            </a:r>
            <a:r>
              <a:rPr lang="de-DE" dirty="0" err="1"/>
              <a:t>Criterion</a:t>
            </a:r>
            <a:r>
              <a:rPr lang="de-DE" dirty="0"/>
              <a:t>)</a:t>
            </a:r>
          </a:p>
          <a:p>
            <a:r>
              <a:rPr lang="de-DE" dirty="0"/>
              <a:t>3.3.2  Course </a:t>
            </a:r>
            <a:r>
              <a:rPr lang="de-DE" dirty="0" err="1"/>
              <a:t>materials</a:t>
            </a:r>
            <a:r>
              <a:rPr lang="de-DE" dirty="0"/>
              <a:t> (</a:t>
            </a:r>
            <a:r>
              <a:rPr lang="de-DE" dirty="0" err="1"/>
              <a:t>Asterisk</a:t>
            </a:r>
            <a:r>
              <a:rPr lang="de-DE" dirty="0"/>
              <a:t> </a:t>
            </a:r>
            <a:r>
              <a:rPr lang="de-DE" dirty="0" err="1"/>
              <a:t>Criterion</a:t>
            </a:r>
            <a:r>
              <a:rPr lang="de-DE" dirty="0"/>
              <a:t>)</a:t>
            </a:r>
          </a:p>
          <a:p>
            <a:r>
              <a:rPr lang="de-DE" dirty="0"/>
              <a:t>3.3.3  Guest </a:t>
            </a:r>
            <a:r>
              <a:rPr lang="de-DE" dirty="0" err="1"/>
              <a:t>lecturers</a:t>
            </a:r>
            <a:endParaRPr lang="de-DE" dirty="0"/>
          </a:p>
          <a:p>
            <a:r>
              <a:rPr lang="de-DE" dirty="0"/>
              <a:t>3.3.4  </a:t>
            </a:r>
            <a:r>
              <a:rPr lang="de-DE" dirty="0" err="1"/>
              <a:t>Lecturing</a:t>
            </a:r>
            <a:r>
              <a:rPr lang="de-DE" dirty="0"/>
              <a:t> </a:t>
            </a:r>
            <a:r>
              <a:rPr lang="de-DE" dirty="0" err="1"/>
              <a:t>tutors</a:t>
            </a:r>
            <a:r>
              <a:rPr lang="de-DE" dirty="0"/>
              <a:t>  </a:t>
            </a:r>
          </a:p>
          <a:p>
            <a:endParaRPr lang="de-DE" dirty="0"/>
          </a:p>
        </p:txBody>
      </p:sp>
      <p:sp>
        <p:nvSpPr>
          <p:cNvPr id="4" name="Datumsplatzhalter 3">
            <a:extLst>
              <a:ext uri="{FF2B5EF4-FFF2-40B4-BE49-F238E27FC236}">
                <a16:creationId xmlns:a16="http://schemas.microsoft.com/office/drawing/2014/main" xmlns="" id="{BDFC179B-B7F9-F746-9CD0-91218BDB0166}"/>
              </a:ext>
            </a:extLst>
          </p:cNvPr>
          <p:cNvSpPr>
            <a:spLocks noGrp="1"/>
          </p:cNvSpPr>
          <p:nvPr>
            <p:ph type="dt" sz="half" idx="10"/>
          </p:nvPr>
        </p:nvSpPr>
        <p:spPr/>
        <p:txBody>
          <a:bodyPr/>
          <a:lstStyle/>
          <a:p>
            <a:fld id="{F6314087-B2D8-C34C-9BA4-A7BD92B995D0}" type="datetime1">
              <a:rPr lang="de-DE" smtClean="0"/>
              <a:t>17.09.2018</a:t>
            </a:fld>
            <a:endParaRPr lang="de-DE"/>
          </a:p>
        </p:txBody>
      </p:sp>
      <p:sp>
        <p:nvSpPr>
          <p:cNvPr id="5" name="Fußzeilenplatzhalter 4">
            <a:extLst>
              <a:ext uri="{FF2B5EF4-FFF2-40B4-BE49-F238E27FC236}">
                <a16:creationId xmlns:a16="http://schemas.microsoft.com/office/drawing/2014/main" xmlns="" id="{A4AB0C78-C242-1141-A6C2-E00779FFC932}"/>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EC976BE3-55DA-3E46-8DCD-C5A4A42937D1}"/>
              </a:ext>
            </a:extLst>
          </p:cNvPr>
          <p:cNvSpPr>
            <a:spLocks noGrp="1"/>
          </p:cNvSpPr>
          <p:nvPr>
            <p:ph type="sldNum" sz="quarter" idx="12"/>
          </p:nvPr>
        </p:nvSpPr>
        <p:spPr/>
        <p:txBody>
          <a:bodyPr/>
          <a:lstStyle/>
          <a:p>
            <a:fld id="{93BC7EB4-ADAF-3D45-8E3E-A06BACF5AB1C}" type="slidenum">
              <a:rPr lang="de-DE" smtClean="0"/>
              <a:t>47</a:t>
            </a:fld>
            <a:endParaRPr lang="de-DE"/>
          </a:p>
        </p:txBody>
      </p:sp>
      <p:pic>
        <p:nvPicPr>
          <p:cNvPr id="7" name="Picture 3" descr="page1image560">
            <a:extLst>
              <a:ext uri="{FF2B5EF4-FFF2-40B4-BE49-F238E27FC236}">
                <a16:creationId xmlns:a16="http://schemas.microsoft.com/office/drawing/2014/main" xmlns="" id="{A6FB849C-BE5A-F643-BDF6-D27235E3AB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9454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C37B13-B2B3-2942-99D8-DF8E9AEDD9A2}"/>
              </a:ext>
            </a:extLst>
          </p:cNvPr>
          <p:cNvSpPr>
            <a:spLocks noGrp="1"/>
          </p:cNvSpPr>
          <p:nvPr>
            <p:ph type="title"/>
          </p:nvPr>
        </p:nvSpPr>
        <p:spPr>
          <a:xfrm>
            <a:off x="838200" y="365125"/>
            <a:ext cx="10515600" cy="1915620"/>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b="1" dirty="0" err="1"/>
              <a:t>Didactic</a:t>
            </a:r>
            <a:r>
              <a:rPr lang="de-DE" sz="2800" b="1" dirty="0"/>
              <a:t> </a:t>
            </a:r>
            <a:r>
              <a:rPr lang="de-DE" sz="2800" b="1" dirty="0" err="1"/>
              <a:t>Concept</a:t>
            </a:r>
            <a:r>
              <a:rPr lang="de-DE" sz="2800" b="1" dirty="0"/>
              <a:t> </a:t>
            </a:r>
            <a:br>
              <a:rPr lang="de-DE" sz="2800" b="1"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6B5117B3-B557-6C48-8A8F-8D022E92D203}"/>
              </a:ext>
            </a:extLst>
          </p:cNvPr>
          <p:cNvSpPr>
            <a:spLocks noGrp="1"/>
          </p:cNvSpPr>
          <p:nvPr>
            <p:ph idx="1"/>
          </p:nvPr>
        </p:nvSpPr>
        <p:spPr>
          <a:xfrm>
            <a:off x="838200" y="2102069"/>
            <a:ext cx="10515600" cy="4477406"/>
          </a:xfrm>
        </p:spPr>
        <p:txBody>
          <a:bodyPr>
            <a:normAutofit/>
          </a:bodyPr>
          <a:lstStyle/>
          <a:p>
            <a:pPr marL="0" indent="0">
              <a:buNone/>
            </a:pPr>
            <a:endParaRPr lang="de-DE" sz="2400" dirty="0"/>
          </a:p>
          <a:p>
            <a:pPr marL="0" indent="0">
              <a:buNone/>
            </a:pPr>
            <a:r>
              <a:rPr lang="de-DE" sz="2400" dirty="0"/>
              <a:t>3.3 </a:t>
            </a:r>
            <a:r>
              <a:rPr lang="de-DE" sz="2400" dirty="0" err="1"/>
              <a:t>Didactical</a:t>
            </a:r>
            <a:r>
              <a:rPr lang="de-DE" sz="2400" dirty="0"/>
              <a:t> </a:t>
            </a:r>
            <a:r>
              <a:rPr lang="de-DE" sz="2400" dirty="0" err="1"/>
              <a:t>concept</a:t>
            </a:r>
            <a:r>
              <a:rPr lang="de-DE" sz="2400" dirty="0"/>
              <a:t> </a:t>
            </a:r>
          </a:p>
          <a:p>
            <a:r>
              <a:rPr lang="de-DE" sz="2400" dirty="0"/>
              <a:t>3.3.1 </a:t>
            </a:r>
            <a:r>
              <a:rPr lang="de-DE" sz="2400" dirty="0" err="1"/>
              <a:t>Logic</a:t>
            </a:r>
            <a:r>
              <a:rPr lang="de-DE" sz="2400" dirty="0"/>
              <a:t> und </a:t>
            </a:r>
            <a:r>
              <a:rPr lang="de-DE" sz="2400" dirty="0" err="1"/>
              <a:t>plausibility</a:t>
            </a:r>
            <a:r>
              <a:rPr lang="de-DE" sz="2400" dirty="0"/>
              <a:t> </a:t>
            </a:r>
            <a:r>
              <a:rPr lang="de-DE" sz="2400" dirty="0" err="1"/>
              <a:t>of</a:t>
            </a:r>
            <a:r>
              <a:rPr lang="de-DE" sz="2400" dirty="0"/>
              <a:t> </a:t>
            </a:r>
            <a:r>
              <a:rPr lang="de-DE" sz="2400" dirty="0" err="1"/>
              <a:t>the</a:t>
            </a:r>
            <a:r>
              <a:rPr lang="de-DE" sz="2400" dirty="0"/>
              <a:t> </a:t>
            </a:r>
            <a:r>
              <a:rPr lang="de-DE" sz="2400" dirty="0" err="1"/>
              <a:t>didactical</a:t>
            </a:r>
            <a:r>
              <a:rPr lang="de-DE" sz="2400" dirty="0"/>
              <a:t> </a:t>
            </a:r>
            <a:r>
              <a:rPr lang="de-DE" sz="2400" dirty="0" err="1"/>
              <a:t>concept</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the</a:t>
            </a:r>
            <a:r>
              <a:rPr lang="de-DE" sz="2400" dirty="0"/>
              <a:t> </a:t>
            </a:r>
            <a:r>
              <a:rPr lang="de-DE" sz="2400" dirty="0" err="1"/>
              <a:t>didactical</a:t>
            </a:r>
            <a:r>
              <a:rPr lang="de-DE" sz="2400" dirty="0"/>
              <a:t> </a:t>
            </a:r>
            <a:r>
              <a:rPr lang="de-DE" sz="2400" dirty="0" err="1"/>
              <a:t>concept</a:t>
            </a:r>
            <a:r>
              <a:rPr lang="de-DE" sz="2400" dirty="0"/>
              <a:t> </a:t>
            </a:r>
            <a:r>
              <a:rPr lang="de-DE" sz="2400" dirty="0" err="1"/>
              <a:t>of</a:t>
            </a:r>
            <a:r>
              <a:rPr lang="de-DE" sz="2400" dirty="0"/>
              <a:t> </a:t>
            </a:r>
            <a:r>
              <a:rPr lang="de-DE" sz="2400" dirty="0" err="1"/>
              <a:t>the</a:t>
            </a:r>
            <a:r>
              <a:rPr lang="de-DE" sz="2400" dirty="0"/>
              <a:t> programme. </a:t>
            </a:r>
          </a:p>
          <a:p>
            <a:pPr marL="0" indent="0">
              <a:buNone/>
            </a:pPr>
            <a:endParaRPr lang="de-DE" sz="2400" dirty="0"/>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To</a:t>
            </a:r>
            <a:r>
              <a:rPr lang="de-DE" dirty="0"/>
              <a:t> </a:t>
            </a:r>
            <a:r>
              <a:rPr lang="de-DE" dirty="0" err="1"/>
              <a:t>what</a:t>
            </a:r>
            <a:r>
              <a:rPr lang="de-DE" dirty="0"/>
              <a:t> </a:t>
            </a:r>
            <a:r>
              <a:rPr lang="de-DE" dirty="0" err="1"/>
              <a:t>extent</a:t>
            </a:r>
            <a:r>
              <a:rPr lang="de-DE" dirty="0"/>
              <a:t> </a:t>
            </a:r>
            <a:r>
              <a:rPr lang="de-DE" dirty="0" err="1"/>
              <a:t>is</a:t>
            </a:r>
            <a:r>
              <a:rPr lang="de-DE" dirty="0"/>
              <a:t> </a:t>
            </a:r>
            <a:r>
              <a:rPr lang="de-DE" dirty="0" err="1"/>
              <a:t>the</a:t>
            </a:r>
            <a:r>
              <a:rPr lang="de-DE" dirty="0"/>
              <a:t> </a:t>
            </a:r>
            <a:r>
              <a:rPr lang="de-DE" dirty="0" err="1"/>
              <a:t>didactic</a:t>
            </a:r>
            <a:r>
              <a:rPr lang="de-DE" dirty="0"/>
              <a:t> </a:t>
            </a:r>
            <a:r>
              <a:rPr lang="de-DE" dirty="0" err="1"/>
              <a:t>concept</a:t>
            </a:r>
            <a:r>
              <a:rPr lang="de-DE" dirty="0"/>
              <a:t>/</a:t>
            </a:r>
            <a:r>
              <a:rPr lang="de-DE" dirty="0" err="1"/>
              <a:t>are</a:t>
            </a:r>
            <a:r>
              <a:rPr lang="de-DE" dirty="0"/>
              <a:t> </a:t>
            </a:r>
            <a:r>
              <a:rPr lang="de-DE" dirty="0" err="1"/>
              <a:t>the</a:t>
            </a:r>
            <a:r>
              <a:rPr lang="de-DE" dirty="0"/>
              <a:t> </a:t>
            </a:r>
            <a:r>
              <a:rPr lang="de-DE" dirty="0" err="1"/>
              <a:t>methods</a:t>
            </a:r>
            <a:r>
              <a:rPr lang="de-DE" dirty="0"/>
              <a:t> learning </a:t>
            </a:r>
            <a:r>
              <a:rPr lang="de-DE" dirty="0" err="1"/>
              <a:t>outcome</a:t>
            </a:r>
            <a:r>
              <a:rPr lang="de-DE" dirty="0"/>
              <a:t> </a:t>
            </a:r>
            <a:r>
              <a:rPr lang="de-DE" dirty="0" err="1"/>
              <a:t>oriented</a:t>
            </a:r>
            <a:r>
              <a:rPr lang="de-DE" dirty="0"/>
              <a:t>?</a:t>
            </a:r>
          </a:p>
          <a:p>
            <a:pPr lvl="1"/>
            <a:r>
              <a:rPr lang="de-DE" dirty="0"/>
              <a:t>In </a:t>
            </a:r>
            <a:r>
              <a:rPr lang="de-DE" dirty="0" err="1"/>
              <a:t>case</a:t>
            </a:r>
            <a:r>
              <a:rPr lang="de-DE" dirty="0"/>
              <a:t> </a:t>
            </a:r>
            <a:r>
              <a:rPr lang="de-DE" dirty="0" err="1"/>
              <a:t>of</a:t>
            </a:r>
            <a:r>
              <a:rPr lang="de-DE" dirty="0"/>
              <a:t> </a:t>
            </a:r>
            <a:r>
              <a:rPr lang="de-DE" dirty="0" err="1"/>
              <a:t>co-lecturing</a:t>
            </a:r>
            <a:r>
              <a:rPr lang="de-DE" dirty="0"/>
              <a:t>, </a:t>
            </a:r>
            <a:r>
              <a:rPr lang="de-DE" dirty="0" err="1"/>
              <a:t>is</a:t>
            </a:r>
            <a:r>
              <a:rPr lang="de-DE" dirty="0"/>
              <a:t> </a:t>
            </a:r>
            <a:r>
              <a:rPr lang="de-DE" dirty="0" err="1"/>
              <a:t>there</a:t>
            </a:r>
            <a:r>
              <a:rPr lang="de-DE" dirty="0"/>
              <a:t> </a:t>
            </a:r>
            <a:r>
              <a:rPr lang="de-DE" dirty="0" err="1"/>
              <a:t>any</a:t>
            </a:r>
            <a:r>
              <a:rPr lang="de-DE" dirty="0"/>
              <a:t> </a:t>
            </a:r>
            <a:r>
              <a:rPr lang="de-DE" dirty="0" err="1"/>
              <a:t>co</a:t>
            </a:r>
            <a:r>
              <a:rPr lang="de-DE" dirty="0"/>
              <a:t>-ordination? </a:t>
            </a:r>
            <a:r>
              <a:rPr lang="de-DE" dirty="0" err="1"/>
              <a:t>By</a:t>
            </a:r>
            <a:r>
              <a:rPr lang="de-DE" dirty="0"/>
              <a:t> </a:t>
            </a:r>
            <a:r>
              <a:rPr lang="de-DE" dirty="0" err="1"/>
              <a:t>whom</a:t>
            </a:r>
            <a:r>
              <a:rPr lang="de-DE" dirty="0"/>
              <a:t>?</a:t>
            </a:r>
          </a:p>
          <a:p>
            <a:pPr lvl="1"/>
            <a:r>
              <a:rPr lang="de-DE" dirty="0" err="1"/>
              <a:t>Is</a:t>
            </a:r>
            <a:r>
              <a:rPr lang="de-DE" dirty="0"/>
              <a:t> </a:t>
            </a:r>
            <a:r>
              <a:rPr lang="de-DE" dirty="0" err="1"/>
              <a:t>there</a:t>
            </a:r>
            <a:r>
              <a:rPr lang="de-DE" dirty="0"/>
              <a:t> a </a:t>
            </a:r>
            <a:r>
              <a:rPr lang="de-DE" dirty="0" err="1"/>
              <a:t>variety</a:t>
            </a:r>
            <a:r>
              <a:rPr lang="de-DE" dirty="0"/>
              <a:t> </a:t>
            </a:r>
            <a:r>
              <a:rPr lang="de-DE" dirty="0" err="1"/>
              <a:t>of</a:t>
            </a:r>
            <a:r>
              <a:rPr lang="de-DE" dirty="0"/>
              <a:t> </a:t>
            </a:r>
            <a:r>
              <a:rPr lang="de-DE" dirty="0" err="1"/>
              <a:t>appropriate</a:t>
            </a:r>
            <a:r>
              <a:rPr lang="de-DE" dirty="0"/>
              <a:t> </a:t>
            </a:r>
            <a:r>
              <a:rPr lang="de-DE" dirty="0" err="1"/>
              <a:t>methods</a:t>
            </a:r>
            <a:r>
              <a:rPr lang="de-DE" dirty="0"/>
              <a:t> </a:t>
            </a:r>
            <a:r>
              <a:rPr lang="de-DE" dirty="0" err="1"/>
              <a:t>ensured</a:t>
            </a:r>
            <a:r>
              <a:rPr lang="de-DE" dirty="0"/>
              <a:t>? </a:t>
            </a:r>
            <a:r>
              <a:rPr lang="de-DE" dirty="0" err="1"/>
              <a:t>How</a:t>
            </a:r>
            <a:r>
              <a:rPr lang="de-DE" dirty="0"/>
              <a:t> </a:t>
            </a:r>
            <a:r>
              <a:rPr lang="de-DE" dirty="0" err="1"/>
              <a:t>and</a:t>
            </a:r>
            <a:r>
              <a:rPr lang="de-DE" dirty="0"/>
              <a:t> </a:t>
            </a:r>
            <a:r>
              <a:rPr lang="de-DE" dirty="0" err="1"/>
              <a:t>by</a:t>
            </a:r>
            <a:r>
              <a:rPr lang="de-DE" dirty="0"/>
              <a:t> </a:t>
            </a:r>
            <a:r>
              <a:rPr lang="de-DE" dirty="0" err="1"/>
              <a:t>whom</a:t>
            </a:r>
            <a:r>
              <a:rPr lang="de-DE" dirty="0"/>
              <a:t>?</a:t>
            </a:r>
          </a:p>
          <a:p>
            <a:pPr marL="0" indent="0">
              <a:buNone/>
            </a:pPr>
            <a:endParaRPr lang="de-DE" sz="2400" dirty="0"/>
          </a:p>
          <a:p>
            <a:endParaRPr lang="de-DE" dirty="0"/>
          </a:p>
        </p:txBody>
      </p:sp>
      <p:sp>
        <p:nvSpPr>
          <p:cNvPr id="4" name="Datumsplatzhalter 3">
            <a:extLst>
              <a:ext uri="{FF2B5EF4-FFF2-40B4-BE49-F238E27FC236}">
                <a16:creationId xmlns:a16="http://schemas.microsoft.com/office/drawing/2014/main" xmlns="" id="{FC0F29EE-6231-504D-992D-A93907BEF424}"/>
              </a:ext>
            </a:extLst>
          </p:cNvPr>
          <p:cNvSpPr>
            <a:spLocks noGrp="1"/>
          </p:cNvSpPr>
          <p:nvPr>
            <p:ph type="dt" sz="half" idx="10"/>
          </p:nvPr>
        </p:nvSpPr>
        <p:spPr/>
        <p:txBody>
          <a:bodyPr/>
          <a:lstStyle/>
          <a:p>
            <a:fld id="{EE75A6D7-849A-7A48-AEC0-16C38E935436}" type="datetime1">
              <a:rPr lang="de-DE" smtClean="0"/>
              <a:t>17.09.2018</a:t>
            </a:fld>
            <a:endParaRPr lang="de-DE"/>
          </a:p>
        </p:txBody>
      </p:sp>
      <p:sp>
        <p:nvSpPr>
          <p:cNvPr id="5" name="Fußzeilenplatzhalter 4">
            <a:extLst>
              <a:ext uri="{FF2B5EF4-FFF2-40B4-BE49-F238E27FC236}">
                <a16:creationId xmlns:a16="http://schemas.microsoft.com/office/drawing/2014/main" xmlns="" id="{84FE8EAD-3DBB-8545-AA8A-6F3BE5D9C617}"/>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03D28BB3-285C-4144-AE22-DA124ECC26E7}"/>
              </a:ext>
            </a:extLst>
          </p:cNvPr>
          <p:cNvSpPr>
            <a:spLocks noGrp="1"/>
          </p:cNvSpPr>
          <p:nvPr>
            <p:ph type="sldNum" sz="quarter" idx="12"/>
          </p:nvPr>
        </p:nvSpPr>
        <p:spPr/>
        <p:txBody>
          <a:bodyPr/>
          <a:lstStyle/>
          <a:p>
            <a:fld id="{93BC7EB4-ADAF-3D45-8E3E-A06BACF5AB1C}" type="slidenum">
              <a:rPr lang="de-DE" smtClean="0"/>
              <a:t>48</a:t>
            </a:fld>
            <a:endParaRPr lang="de-DE"/>
          </a:p>
        </p:txBody>
      </p:sp>
      <p:pic>
        <p:nvPicPr>
          <p:cNvPr id="7" name="Picture 3" descr="page1image560">
            <a:extLst>
              <a:ext uri="{FF2B5EF4-FFF2-40B4-BE49-F238E27FC236}">
                <a16:creationId xmlns:a16="http://schemas.microsoft.com/office/drawing/2014/main" xmlns="" id="{D4C810D3-24A0-EA43-A8A7-4F177B3F4F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9177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0C2E82-5876-984D-9104-E6A5E19D3DD4}"/>
              </a:ext>
            </a:extLst>
          </p:cNvPr>
          <p:cNvSpPr>
            <a:spLocks noGrp="1"/>
          </p:cNvSpPr>
          <p:nvPr>
            <p:ph type="title"/>
          </p:nvPr>
        </p:nvSpPr>
        <p:spPr>
          <a:xfrm>
            <a:off x="88491" y="-94594"/>
            <a:ext cx="11265309" cy="1629103"/>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b="1" dirty="0" err="1"/>
              <a:t>Didactic</a:t>
            </a:r>
            <a:r>
              <a:rPr lang="de-DE" sz="2800" b="1" dirty="0"/>
              <a:t> </a:t>
            </a:r>
            <a:r>
              <a:rPr lang="de-DE" sz="2800" b="1" dirty="0" err="1"/>
              <a:t>Concept</a:t>
            </a:r>
            <a:r>
              <a:rPr lang="de-DE" sz="2800" b="1" dirty="0"/>
              <a:t> </a:t>
            </a: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pur-</a:t>
            </a:r>
            <a:br>
              <a:rPr lang="de-DE" sz="2800" dirty="0"/>
            </a:br>
            <a:r>
              <a:rPr lang="de-DE" sz="2800" dirty="0" err="1"/>
              <a:t>pose</a:t>
            </a:r>
            <a:r>
              <a:rPr lang="de-DE" sz="2800" dirty="0"/>
              <a:t>).</a:t>
            </a:r>
          </a:p>
        </p:txBody>
      </p:sp>
      <p:sp>
        <p:nvSpPr>
          <p:cNvPr id="3" name="Inhaltsplatzhalter 2">
            <a:extLst>
              <a:ext uri="{FF2B5EF4-FFF2-40B4-BE49-F238E27FC236}">
                <a16:creationId xmlns:a16="http://schemas.microsoft.com/office/drawing/2014/main" xmlns="" id="{79B88161-7C2D-C248-AC8D-336CC4105303}"/>
              </a:ext>
            </a:extLst>
          </p:cNvPr>
          <p:cNvSpPr>
            <a:spLocks noGrp="1"/>
          </p:cNvSpPr>
          <p:nvPr>
            <p:ph idx="1"/>
          </p:nvPr>
        </p:nvSpPr>
        <p:spPr>
          <a:xfrm>
            <a:off x="88490" y="1386348"/>
            <a:ext cx="12103509" cy="5471652"/>
          </a:xfrm>
        </p:spPr>
        <p:txBody>
          <a:bodyPr>
            <a:normAutofit fontScale="25000" lnSpcReduction="20000"/>
          </a:bodyPr>
          <a:lstStyle/>
          <a:p>
            <a:pPr marL="0" indent="0">
              <a:buNone/>
            </a:pPr>
            <a:endParaRPr lang="de-DE" sz="9600" b="1" dirty="0"/>
          </a:p>
          <a:p>
            <a:pPr marL="0" indent="0">
              <a:buNone/>
            </a:pPr>
            <a:r>
              <a:rPr lang="de-DE" sz="9600" b="1" dirty="0"/>
              <a:t>Benchmarks:</a:t>
            </a:r>
          </a:p>
          <a:p>
            <a:pPr marL="0" indent="0">
              <a:buNone/>
            </a:pPr>
            <a:r>
              <a:rPr lang="de-DE" sz="9600" i="1" dirty="0" err="1"/>
              <a:t>Meets</a:t>
            </a:r>
            <a:r>
              <a:rPr lang="de-DE" sz="9600" i="1" dirty="0"/>
              <a:t> </a:t>
            </a:r>
            <a:r>
              <a:rPr lang="de-DE" sz="9600" i="1" dirty="0" err="1"/>
              <a:t>quality</a:t>
            </a:r>
            <a:r>
              <a:rPr lang="de-DE" sz="9600" i="1" dirty="0"/>
              <a:t> requirements</a:t>
            </a:r>
          </a:p>
          <a:p>
            <a:r>
              <a:rPr lang="de-DE" sz="9600" dirty="0"/>
              <a:t>The </a:t>
            </a:r>
            <a:r>
              <a:rPr lang="de-DE" sz="9600" dirty="0" err="1"/>
              <a:t>didactical</a:t>
            </a:r>
            <a:r>
              <a:rPr lang="de-DE" sz="9600" dirty="0"/>
              <a:t> </a:t>
            </a:r>
            <a:r>
              <a:rPr lang="de-DE" sz="9600" dirty="0" err="1"/>
              <a:t>concept</a:t>
            </a:r>
            <a:r>
              <a:rPr lang="de-DE" sz="9600" dirty="0"/>
              <a:t> </a:t>
            </a:r>
            <a:r>
              <a:rPr lang="de-DE" sz="9600" dirty="0" err="1"/>
              <a:t>of</a:t>
            </a:r>
            <a:r>
              <a:rPr lang="de-DE" sz="9600" dirty="0"/>
              <a:t> </a:t>
            </a:r>
            <a:r>
              <a:rPr lang="de-DE" sz="9600" dirty="0" err="1"/>
              <a:t>the</a:t>
            </a:r>
            <a:r>
              <a:rPr lang="de-DE" sz="9600" dirty="0"/>
              <a:t> </a:t>
            </a:r>
            <a:r>
              <a:rPr lang="de-DE" sz="9600" dirty="0" err="1"/>
              <a:t>study</a:t>
            </a:r>
            <a:r>
              <a:rPr lang="de-DE" sz="9600" dirty="0"/>
              <a:t> programme </a:t>
            </a:r>
            <a:r>
              <a:rPr lang="de-DE" sz="9600" dirty="0" err="1"/>
              <a:t>is</a:t>
            </a:r>
            <a:r>
              <a:rPr lang="de-DE" sz="9600" dirty="0"/>
              <a:t> </a:t>
            </a:r>
            <a:r>
              <a:rPr lang="de-DE" sz="9600" dirty="0" err="1"/>
              <a:t>described</a:t>
            </a:r>
            <a:r>
              <a:rPr lang="de-DE" sz="9600" dirty="0"/>
              <a:t>, plausible, </a:t>
            </a:r>
            <a:r>
              <a:rPr lang="de-DE" sz="9600" dirty="0" err="1"/>
              <a:t>and</a:t>
            </a:r>
            <a:r>
              <a:rPr lang="de-DE" sz="9600" dirty="0"/>
              <a:t> </a:t>
            </a:r>
            <a:r>
              <a:rPr lang="de-DE" sz="9600" dirty="0" err="1"/>
              <a:t>oriented</a:t>
            </a:r>
            <a:r>
              <a:rPr lang="de-DE" sz="9600" dirty="0"/>
              <a:t> </a:t>
            </a:r>
            <a:r>
              <a:rPr lang="de-DE" sz="9600" dirty="0" err="1"/>
              <a:t>towards</a:t>
            </a:r>
            <a:r>
              <a:rPr lang="de-DE" sz="9600" dirty="0"/>
              <a:t> </a:t>
            </a:r>
            <a:r>
              <a:rPr lang="de-DE" sz="9600" dirty="0" err="1"/>
              <a:t>the</a:t>
            </a:r>
            <a:r>
              <a:rPr lang="de-DE" sz="9600" dirty="0"/>
              <a:t> programme </a:t>
            </a:r>
            <a:r>
              <a:rPr lang="de-DE" sz="9600" dirty="0" err="1"/>
              <a:t>objectives</a:t>
            </a:r>
            <a:r>
              <a:rPr lang="de-DE" sz="9600" dirty="0"/>
              <a:t>. </a:t>
            </a:r>
            <a:r>
              <a:rPr lang="de-DE" sz="9600" dirty="0" err="1"/>
              <a:t>It</a:t>
            </a:r>
            <a:r>
              <a:rPr lang="de-DE" sz="9600" dirty="0"/>
              <a:t> </a:t>
            </a:r>
            <a:r>
              <a:rPr lang="de-DE" sz="9600" dirty="0" err="1"/>
              <a:t>allows</a:t>
            </a:r>
            <a:r>
              <a:rPr lang="de-DE" sz="9600" dirty="0"/>
              <a:t> </a:t>
            </a:r>
            <a:r>
              <a:rPr lang="de-DE" sz="9600" dirty="0" err="1"/>
              <a:t>for</a:t>
            </a:r>
            <a:r>
              <a:rPr lang="de-DE" sz="9600" dirty="0"/>
              <a:t> </a:t>
            </a:r>
            <a:r>
              <a:rPr lang="de-DE" sz="9600" dirty="0" err="1"/>
              <a:t>the</a:t>
            </a:r>
            <a:r>
              <a:rPr lang="de-DE" sz="9600" dirty="0"/>
              <a:t> </a:t>
            </a:r>
            <a:r>
              <a:rPr lang="de-DE" sz="9600" dirty="0" err="1"/>
              <a:t>application</a:t>
            </a:r>
            <a:r>
              <a:rPr lang="de-DE" sz="9600" dirty="0"/>
              <a:t> </a:t>
            </a:r>
            <a:r>
              <a:rPr lang="de-DE" sz="9600" dirty="0" err="1"/>
              <a:t>of</a:t>
            </a:r>
            <a:r>
              <a:rPr lang="de-DE" sz="9600" dirty="0"/>
              <a:t> different </a:t>
            </a:r>
            <a:r>
              <a:rPr lang="de-DE" sz="9600" dirty="0" err="1"/>
              <a:t>teaching</a:t>
            </a:r>
            <a:r>
              <a:rPr lang="de-DE" sz="9600" dirty="0"/>
              <a:t> </a:t>
            </a:r>
            <a:r>
              <a:rPr lang="de-DE" sz="9600" dirty="0" err="1"/>
              <a:t>and</a:t>
            </a:r>
            <a:r>
              <a:rPr lang="de-DE" sz="9600" dirty="0"/>
              <a:t> learning </a:t>
            </a:r>
            <a:r>
              <a:rPr lang="de-DE" sz="9600" dirty="0" err="1"/>
              <a:t>methods</a:t>
            </a:r>
            <a:r>
              <a:rPr lang="de-DE" sz="9600" dirty="0"/>
              <a:t>, such </a:t>
            </a:r>
            <a:r>
              <a:rPr lang="de-DE" sz="9600" dirty="0" err="1"/>
              <a:t>as</a:t>
            </a:r>
            <a:r>
              <a:rPr lang="de-DE" sz="9600" dirty="0"/>
              <a:t>, </a:t>
            </a:r>
            <a:r>
              <a:rPr lang="de-DE" sz="9600" dirty="0" err="1"/>
              <a:t>for</a:t>
            </a:r>
            <a:r>
              <a:rPr lang="de-DE" sz="9600" dirty="0"/>
              <a:t> </a:t>
            </a:r>
            <a:r>
              <a:rPr lang="de-DE" sz="9600" dirty="0" err="1"/>
              <a:t>instance</a:t>
            </a:r>
            <a:r>
              <a:rPr lang="de-DE" sz="9600" dirty="0"/>
              <a:t>, </a:t>
            </a:r>
            <a:r>
              <a:rPr lang="de-DE" sz="9600" dirty="0" err="1"/>
              <a:t>case</a:t>
            </a:r>
            <a:r>
              <a:rPr lang="de-DE" sz="9600" dirty="0"/>
              <a:t> </a:t>
            </a:r>
            <a:r>
              <a:rPr lang="de-DE" sz="9600" dirty="0" err="1"/>
              <a:t>studies</a:t>
            </a:r>
            <a:r>
              <a:rPr lang="de-DE" sz="9600" dirty="0"/>
              <a:t> </a:t>
            </a:r>
            <a:r>
              <a:rPr lang="de-DE" sz="9600" dirty="0" err="1"/>
              <a:t>or</a:t>
            </a:r>
            <a:r>
              <a:rPr lang="de-DE" sz="9600" dirty="0"/>
              <a:t> </a:t>
            </a:r>
            <a:r>
              <a:rPr lang="de-DE" sz="9600" dirty="0" err="1"/>
              <a:t>practical</a:t>
            </a:r>
            <a:r>
              <a:rPr lang="de-DE" sz="9600" dirty="0"/>
              <a:t> </a:t>
            </a:r>
            <a:r>
              <a:rPr lang="de-DE" sz="9600" dirty="0" err="1"/>
              <a:t>projects</a:t>
            </a:r>
            <a:r>
              <a:rPr lang="de-DE" sz="9600" dirty="0"/>
              <a:t>. </a:t>
            </a:r>
            <a:r>
              <a:rPr lang="de-DE" sz="9600" dirty="0" err="1"/>
              <a:t>Students</a:t>
            </a:r>
            <a:r>
              <a:rPr lang="de-DE" sz="9600" dirty="0"/>
              <a:t> </a:t>
            </a:r>
            <a:r>
              <a:rPr lang="de-DE" sz="9600" dirty="0" err="1"/>
              <a:t>are</a:t>
            </a:r>
            <a:r>
              <a:rPr lang="de-DE" sz="9600" dirty="0"/>
              <a:t> </a:t>
            </a:r>
            <a:r>
              <a:rPr lang="de-DE" sz="9600" dirty="0" err="1"/>
              <a:t>encouraged</a:t>
            </a:r>
            <a:r>
              <a:rPr lang="de-DE" sz="9600" dirty="0"/>
              <a:t> </a:t>
            </a:r>
            <a:r>
              <a:rPr lang="de-DE" sz="9600" dirty="0" err="1"/>
              <a:t>to</a:t>
            </a:r>
            <a:r>
              <a:rPr lang="de-DE" sz="9600" dirty="0"/>
              <a:t> </a:t>
            </a:r>
            <a:r>
              <a:rPr lang="de-DE" sz="9600" dirty="0" err="1"/>
              <a:t>take</a:t>
            </a:r>
            <a:r>
              <a:rPr lang="de-DE" sz="9600" dirty="0"/>
              <a:t> an </a:t>
            </a:r>
            <a:r>
              <a:rPr lang="de-DE" sz="9600" dirty="0" err="1"/>
              <a:t>active</a:t>
            </a:r>
            <a:r>
              <a:rPr lang="de-DE" sz="9600" dirty="0"/>
              <a:t> </a:t>
            </a:r>
            <a:r>
              <a:rPr lang="de-DE" sz="9600" dirty="0" err="1"/>
              <a:t>role</a:t>
            </a:r>
            <a:r>
              <a:rPr lang="de-DE" sz="9600" dirty="0"/>
              <a:t> in </a:t>
            </a:r>
            <a:r>
              <a:rPr lang="de-DE" sz="9600" dirty="0" err="1"/>
              <a:t>creating</a:t>
            </a:r>
            <a:r>
              <a:rPr lang="de-DE" sz="9600" dirty="0"/>
              <a:t> </a:t>
            </a:r>
            <a:r>
              <a:rPr lang="de-DE" sz="9600" dirty="0" err="1"/>
              <a:t>the</a:t>
            </a:r>
            <a:r>
              <a:rPr lang="de-DE" sz="9600" dirty="0"/>
              <a:t> learning </a:t>
            </a:r>
            <a:r>
              <a:rPr lang="de-DE" sz="9600" dirty="0" err="1"/>
              <a:t>process</a:t>
            </a:r>
            <a:r>
              <a:rPr lang="de-DE" sz="9600" dirty="0"/>
              <a:t>. </a:t>
            </a:r>
          </a:p>
          <a:p>
            <a:r>
              <a:rPr lang="de-DE" sz="9600" dirty="0" err="1"/>
              <a:t>For</a:t>
            </a:r>
            <a:r>
              <a:rPr lang="de-DE" sz="9600" dirty="0"/>
              <a:t> </a:t>
            </a:r>
            <a:r>
              <a:rPr lang="de-DE" sz="9600" dirty="0" err="1"/>
              <a:t>blended</a:t>
            </a:r>
            <a:r>
              <a:rPr lang="de-DE" sz="9600" dirty="0"/>
              <a:t>-learning/</a:t>
            </a:r>
            <a:r>
              <a:rPr lang="de-DE" sz="9600" dirty="0" err="1"/>
              <a:t>distance</a:t>
            </a:r>
            <a:r>
              <a:rPr lang="de-DE" sz="9600" dirty="0"/>
              <a:t> learning </a:t>
            </a:r>
            <a:r>
              <a:rPr lang="de-DE" sz="9600" dirty="0" err="1"/>
              <a:t>study</a:t>
            </a:r>
            <a:r>
              <a:rPr lang="de-DE" sz="9600" dirty="0"/>
              <a:t> programmes </a:t>
            </a:r>
            <a:r>
              <a:rPr lang="de-DE" sz="9600" dirty="0" err="1"/>
              <a:t>applies</a:t>
            </a:r>
            <a:r>
              <a:rPr lang="de-DE" sz="9600" dirty="0"/>
              <a:t> </a:t>
            </a:r>
            <a:r>
              <a:rPr lang="de-DE" sz="9600" dirty="0" err="1"/>
              <a:t>additionally</a:t>
            </a:r>
            <a:r>
              <a:rPr lang="de-DE" sz="9600" dirty="0"/>
              <a:t>: </a:t>
            </a:r>
            <a:r>
              <a:rPr lang="de-DE" sz="9600" dirty="0" err="1"/>
              <a:t>the</a:t>
            </a:r>
            <a:r>
              <a:rPr lang="de-DE" sz="9600" dirty="0"/>
              <a:t> </a:t>
            </a:r>
            <a:r>
              <a:rPr lang="de-DE" sz="9600" dirty="0" err="1"/>
              <a:t>methods</a:t>
            </a:r>
            <a:r>
              <a:rPr lang="de-DE" sz="9600" dirty="0"/>
              <a:t> </a:t>
            </a:r>
            <a:r>
              <a:rPr lang="de-DE" sz="9600" dirty="0" err="1"/>
              <a:t>are</a:t>
            </a:r>
            <a:r>
              <a:rPr lang="de-DE" sz="9600" dirty="0"/>
              <a:t> </a:t>
            </a:r>
            <a:r>
              <a:rPr lang="de-DE" sz="9600" dirty="0" err="1"/>
              <a:t>suited</a:t>
            </a:r>
            <a:r>
              <a:rPr lang="de-DE" sz="9600" dirty="0"/>
              <a:t> </a:t>
            </a:r>
            <a:r>
              <a:rPr lang="de-DE" sz="9600" dirty="0" err="1"/>
              <a:t>for</a:t>
            </a:r>
            <a:r>
              <a:rPr lang="de-DE" sz="9600" dirty="0"/>
              <a:t> </a:t>
            </a:r>
            <a:r>
              <a:rPr lang="de-DE" sz="9600" dirty="0" err="1"/>
              <a:t>distance</a:t>
            </a:r>
            <a:r>
              <a:rPr lang="de-DE" sz="9600" dirty="0"/>
              <a:t> learning. </a:t>
            </a:r>
            <a:r>
              <a:rPr lang="de-DE" sz="9600" dirty="0" err="1"/>
              <a:t>They</a:t>
            </a:r>
            <a:r>
              <a:rPr lang="de-DE" sz="9600" dirty="0"/>
              <a:t> </a:t>
            </a:r>
            <a:r>
              <a:rPr lang="de-DE" sz="9600" dirty="0" err="1"/>
              <a:t>include</a:t>
            </a:r>
            <a:r>
              <a:rPr lang="de-DE" sz="9600" dirty="0"/>
              <a:t> </a:t>
            </a:r>
            <a:r>
              <a:rPr lang="de-DE" sz="9600" dirty="0" err="1"/>
              <a:t>independent</a:t>
            </a:r>
            <a:r>
              <a:rPr lang="de-DE" sz="9600" dirty="0"/>
              <a:t> </a:t>
            </a:r>
            <a:r>
              <a:rPr lang="de-DE" sz="9600" dirty="0" err="1"/>
              <a:t>work</a:t>
            </a:r>
            <a:r>
              <a:rPr lang="de-DE" sz="9600" dirty="0"/>
              <a:t> </a:t>
            </a:r>
            <a:r>
              <a:rPr lang="de-DE" sz="9600" dirty="0" err="1"/>
              <a:t>with</a:t>
            </a:r>
            <a:r>
              <a:rPr lang="de-DE" sz="9600" dirty="0"/>
              <a:t> </a:t>
            </a:r>
            <a:r>
              <a:rPr lang="de-DE" sz="9600" dirty="0" err="1"/>
              <a:t>the</a:t>
            </a:r>
            <a:r>
              <a:rPr lang="de-DE" sz="9600" dirty="0"/>
              <a:t> </a:t>
            </a:r>
            <a:r>
              <a:rPr lang="de-DE" sz="9600" dirty="0" err="1"/>
              <a:t>course</a:t>
            </a:r>
            <a:r>
              <a:rPr lang="de-DE" sz="9600" dirty="0"/>
              <a:t> </a:t>
            </a:r>
            <a:r>
              <a:rPr lang="de-DE" sz="9600" dirty="0" err="1"/>
              <a:t>materials</a:t>
            </a:r>
            <a:r>
              <a:rPr lang="de-DE" sz="9600" dirty="0"/>
              <a:t>, </a:t>
            </a:r>
            <a:r>
              <a:rPr lang="de-DE" sz="9600" dirty="0" err="1"/>
              <a:t>lectures</a:t>
            </a:r>
            <a:r>
              <a:rPr lang="de-DE" sz="9600" dirty="0"/>
              <a:t>, </a:t>
            </a:r>
            <a:r>
              <a:rPr lang="de-DE" sz="9600" dirty="0" err="1"/>
              <a:t>business</a:t>
            </a:r>
            <a:r>
              <a:rPr lang="de-DE" sz="9600" dirty="0"/>
              <a:t> </a:t>
            </a:r>
            <a:r>
              <a:rPr lang="de-DE" sz="9600" dirty="0" err="1"/>
              <a:t>games</a:t>
            </a:r>
            <a:r>
              <a:rPr lang="de-DE" sz="9600" dirty="0"/>
              <a:t>, </a:t>
            </a:r>
            <a:r>
              <a:rPr lang="de-DE" sz="9600" dirty="0" err="1"/>
              <a:t>and</a:t>
            </a:r>
            <a:r>
              <a:rPr lang="de-DE" sz="9600" dirty="0"/>
              <a:t> </a:t>
            </a:r>
            <a:r>
              <a:rPr lang="de-DE" sz="9600" dirty="0" err="1"/>
              <a:t>case</a:t>
            </a:r>
            <a:r>
              <a:rPr lang="de-DE" sz="9600" dirty="0"/>
              <a:t> </a:t>
            </a:r>
            <a:r>
              <a:rPr lang="de-DE" sz="9600" dirty="0" err="1"/>
              <a:t>studies</a:t>
            </a:r>
            <a:r>
              <a:rPr lang="de-DE" sz="9600" dirty="0"/>
              <a:t>. The </a:t>
            </a:r>
            <a:r>
              <a:rPr lang="de-DE" sz="9600" dirty="0" err="1"/>
              <a:t>selection</a:t>
            </a:r>
            <a:r>
              <a:rPr lang="de-DE" sz="9600" dirty="0"/>
              <a:t> </a:t>
            </a:r>
            <a:r>
              <a:rPr lang="de-DE" sz="9600" dirty="0" err="1"/>
              <a:t>and</a:t>
            </a:r>
            <a:r>
              <a:rPr lang="de-DE" sz="9600" dirty="0"/>
              <a:t> </a:t>
            </a:r>
            <a:r>
              <a:rPr lang="de-DE" sz="9600" dirty="0" err="1"/>
              <a:t>kind</a:t>
            </a:r>
            <a:r>
              <a:rPr lang="de-DE" sz="9600" dirty="0"/>
              <a:t> </a:t>
            </a:r>
            <a:r>
              <a:rPr lang="de-DE" sz="9600" dirty="0" err="1"/>
              <a:t>of</a:t>
            </a:r>
            <a:r>
              <a:rPr lang="de-DE" sz="9600" dirty="0"/>
              <a:t> </a:t>
            </a:r>
            <a:r>
              <a:rPr lang="de-DE" sz="9600" dirty="0" err="1"/>
              <a:t>the</a:t>
            </a:r>
            <a:r>
              <a:rPr lang="de-DE" sz="9600" dirty="0"/>
              <a:t> </a:t>
            </a:r>
            <a:r>
              <a:rPr lang="de-DE" sz="9600" dirty="0" err="1"/>
              <a:t>didactic</a:t>
            </a:r>
            <a:r>
              <a:rPr lang="de-DE" sz="9600" dirty="0"/>
              <a:t> </a:t>
            </a:r>
            <a:r>
              <a:rPr lang="de-DE" sz="9600" dirty="0" err="1"/>
              <a:t>materials</a:t>
            </a:r>
            <a:r>
              <a:rPr lang="de-DE" sz="9600" dirty="0"/>
              <a:t> (</a:t>
            </a:r>
            <a:r>
              <a:rPr lang="de-DE" sz="9600" dirty="0" err="1"/>
              <a:t>textbooks</a:t>
            </a:r>
            <a:r>
              <a:rPr lang="de-DE" sz="9600" dirty="0"/>
              <a:t>, digital </a:t>
            </a:r>
            <a:r>
              <a:rPr lang="de-DE" sz="9600" dirty="0" err="1"/>
              <a:t>media</a:t>
            </a:r>
            <a:r>
              <a:rPr lang="de-DE" sz="9600" dirty="0"/>
              <a:t>) </a:t>
            </a:r>
            <a:r>
              <a:rPr lang="de-DE" sz="9600" dirty="0" err="1"/>
              <a:t>correspond</a:t>
            </a:r>
            <a:r>
              <a:rPr lang="de-DE" sz="9600" dirty="0"/>
              <a:t> </a:t>
            </a:r>
            <a:r>
              <a:rPr lang="de-DE" sz="9600" dirty="0" err="1"/>
              <a:t>to</a:t>
            </a:r>
            <a:r>
              <a:rPr lang="de-DE" sz="9600" dirty="0"/>
              <a:t> </a:t>
            </a:r>
            <a:r>
              <a:rPr lang="de-DE" sz="9600" dirty="0" err="1"/>
              <a:t>the</a:t>
            </a:r>
            <a:r>
              <a:rPr lang="de-DE" sz="9600" dirty="0"/>
              <a:t> </a:t>
            </a:r>
            <a:r>
              <a:rPr lang="de-DE" sz="9600" dirty="0" err="1"/>
              <a:t>study</a:t>
            </a:r>
            <a:r>
              <a:rPr lang="de-DE" sz="9600" dirty="0"/>
              <a:t> programme </a:t>
            </a:r>
            <a:r>
              <a:rPr lang="de-DE" sz="9600" dirty="0" err="1"/>
              <a:t>objectives</a:t>
            </a:r>
            <a:r>
              <a:rPr lang="de-DE" sz="9600" dirty="0"/>
              <a:t>. </a:t>
            </a:r>
            <a:endParaRPr lang="de-DE" sz="9600" i="1" dirty="0"/>
          </a:p>
          <a:p>
            <a:pPr marL="0" indent="0">
              <a:buNone/>
            </a:pPr>
            <a:r>
              <a:rPr lang="de-DE" sz="9600" i="1" dirty="0" err="1"/>
              <a:t>Exceeds</a:t>
            </a:r>
            <a:r>
              <a:rPr lang="de-DE" sz="9600" i="1" dirty="0"/>
              <a:t> </a:t>
            </a:r>
            <a:r>
              <a:rPr lang="de-DE" sz="9600" i="1" dirty="0" err="1"/>
              <a:t>quality</a:t>
            </a:r>
            <a:r>
              <a:rPr lang="de-DE" sz="9600" i="1" dirty="0"/>
              <a:t> requirements </a:t>
            </a:r>
          </a:p>
          <a:p>
            <a:r>
              <a:rPr lang="de-DE" sz="9600" dirty="0" err="1"/>
              <a:t>Additionally</a:t>
            </a:r>
            <a:r>
              <a:rPr lang="de-DE" sz="9600" dirty="0"/>
              <a:t>, </a:t>
            </a:r>
            <a:r>
              <a:rPr lang="de-DE" sz="9600" dirty="0" err="1"/>
              <a:t>the</a:t>
            </a:r>
            <a:r>
              <a:rPr lang="de-DE" sz="9600" dirty="0"/>
              <a:t> </a:t>
            </a:r>
            <a:r>
              <a:rPr lang="de-DE" sz="9600" dirty="0" err="1"/>
              <a:t>didactical</a:t>
            </a:r>
            <a:r>
              <a:rPr lang="de-DE" sz="9600" dirty="0"/>
              <a:t> </a:t>
            </a:r>
            <a:r>
              <a:rPr lang="de-DE" sz="9600" dirty="0" err="1"/>
              <a:t>methods</a:t>
            </a:r>
            <a:r>
              <a:rPr lang="de-DE" sz="9600" dirty="0"/>
              <a:t> </a:t>
            </a:r>
            <a:r>
              <a:rPr lang="de-DE" sz="9600" dirty="0" err="1"/>
              <a:t>are</a:t>
            </a:r>
            <a:r>
              <a:rPr lang="de-DE" sz="9600" dirty="0"/>
              <a:t> </a:t>
            </a:r>
            <a:r>
              <a:rPr lang="de-DE" sz="9600" dirty="0" err="1"/>
              <a:t>systematically</a:t>
            </a:r>
            <a:r>
              <a:rPr lang="de-DE" sz="9600" dirty="0"/>
              <a:t> </a:t>
            </a:r>
            <a:r>
              <a:rPr lang="de-DE" sz="9600" dirty="0" err="1"/>
              <a:t>derived</a:t>
            </a:r>
            <a:r>
              <a:rPr lang="de-DE" sz="9600" dirty="0"/>
              <a:t> </a:t>
            </a:r>
            <a:r>
              <a:rPr lang="de-DE" sz="9600" dirty="0" err="1"/>
              <a:t>from</a:t>
            </a:r>
            <a:r>
              <a:rPr lang="de-DE" sz="9600" dirty="0"/>
              <a:t> </a:t>
            </a:r>
            <a:r>
              <a:rPr lang="de-DE" sz="9600" dirty="0" err="1"/>
              <a:t>the</a:t>
            </a:r>
            <a:r>
              <a:rPr lang="de-DE" sz="9600" dirty="0"/>
              <a:t> </a:t>
            </a:r>
            <a:r>
              <a:rPr lang="de-DE" sz="9600" dirty="0" err="1"/>
              <a:t>study</a:t>
            </a:r>
            <a:r>
              <a:rPr lang="de-DE" sz="9600" dirty="0"/>
              <a:t> programme </a:t>
            </a:r>
            <a:r>
              <a:rPr lang="de-DE" sz="9600" dirty="0" err="1"/>
              <a:t>objectives</a:t>
            </a:r>
            <a:r>
              <a:rPr lang="de-DE" sz="9600" dirty="0"/>
              <a:t> </a:t>
            </a:r>
            <a:r>
              <a:rPr lang="de-DE" sz="9600" dirty="0" err="1"/>
              <a:t>and</a:t>
            </a:r>
            <a:r>
              <a:rPr lang="de-DE" sz="9600" dirty="0"/>
              <a:t> </a:t>
            </a:r>
            <a:r>
              <a:rPr lang="de-DE" sz="9600" dirty="0" err="1"/>
              <a:t>are</a:t>
            </a:r>
            <a:r>
              <a:rPr lang="de-DE" sz="9600" dirty="0"/>
              <a:t> </a:t>
            </a:r>
            <a:r>
              <a:rPr lang="de-DE" sz="9600" dirty="0" err="1"/>
              <a:t>oriented</a:t>
            </a:r>
            <a:r>
              <a:rPr lang="de-DE" sz="9600" dirty="0"/>
              <a:t> </a:t>
            </a:r>
            <a:r>
              <a:rPr lang="de-DE" sz="9600" dirty="0" err="1"/>
              <a:t>towards</a:t>
            </a:r>
            <a:r>
              <a:rPr lang="de-DE" sz="9600" dirty="0"/>
              <a:t> </a:t>
            </a:r>
            <a:r>
              <a:rPr lang="de-DE" sz="9600" dirty="0" err="1"/>
              <a:t>the</a:t>
            </a:r>
            <a:r>
              <a:rPr lang="de-DE" sz="9600" dirty="0"/>
              <a:t> </a:t>
            </a:r>
            <a:r>
              <a:rPr lang="de-DE" sz="9600" dirty="0" err="1"/>
              <a:t>intended</a:t>
            </a:r>
            <a:r>
              <a:rPr lang="de-DE" sz="9600" dirty="0"/>
              <a:t> learning outcomes </a:t>
            </a:r>
            <a:r>
              <a:rPr lang="de-DE" sz="9600" dirty="0" err="1"/>
              <a:t>of</a:t>
            </a:r>
            <a:r>
              <a:rPr lang="de-DE" sz="9600" dirty="0"/>
              <a:t> </a:t>
            </a:r>
            <a:r>
              <a:rPr lang="de-DE" sz="9600" dirty="0" err="1"/>
              <a:t>each</a:t>
            </a:r>
            <a:r>
              <a:rPr lang="de-DE" sz="9600" dirty="0"/>
              <a:t> </a:t>
            </a:r>
            <a:r>
              <a:rPr lang="de-DE" sz="9600" dirty="0" err="1"/>
              <a:t>module</a:t>
            </a:r>
            <a:r>
              <a:rPr lang="de-DE" sz="9600" dirty="0"/>
              <a:t>, </a:t>
            </a:r>
            <a:r>
              <a:rPr lang="de-DE" sz="9600" dirty="0" err="1"/>
              <a:t>for</a:t>
            </a:r>
            <a:r>
              <a:rPr lang="de-DE" sz="9600" dirty="0"/>
              <a:t> </a:t>
            </a:r>
            <a:r>
              <a:rPr lang="de-DE" sz="9600" dirty="0" err="1"/>
              <a:t>instance</a:t>
            </a:r>
            <a:r>
              <a:rPr lang="de-DE" sz="9600" dirty="0"/>
              <a:t> </a:t>
            </a:r>
            <a:r>
              <a:rPr lang="de-DE" sz="9600" dirty="0" err="1"/>
              <a:t>by</a:t>
            </a:r>
            <a:r>
              <a:rPr lang="de-DE" sz="9600" dirty="0"/>
              <a:t> </a:t>
            </a:r>
            <a:r>
              <a:rPr lang="de-DE" sz="9600" dirty="0" err="1"/>
              <a:t>regularly</a:t>
            </a:r>
            <a:r>
              <a:rPr lang="de-DE" sz="9600" dirty="0"/>
              <a:t> </a:t>
            </a:r>
            <a:r>
              <a:rPr lang="de-DE" sz="9600" dirty="0" err="1"/>
              <a:t>using</a:t>
            </a:r>
            <a:r>
              <a:rPr lang="de-DE" sz="9600" dirty="0"/>
              <a:t> </a:t>
            </a:r>
            <a:r>
              <a:rPr lang="de-DE" sz="9600" dirty="0" err="1"/>
              <a:t>case</a:t>
            </a:r>
            <a:r>
              <a:rPr lang="de-DE" sz="9600" dirty="0"/>
              <a:t> </a:t>
            </a:r>
            <a:r>
              <a:rPr lang="de-DE" sz="9600" dirty="0" err="1"/>
              <a:t>studies</a:t>
            </a:r>
            <a:r>
              <a:rPr lang="de-DE" sz="9600" dirty="0"/>
              <a:t> </a:t>
            </a:r>
            <a:r>
              <a:rPr lang="de-DE" sz="9600" dirty="0" err="1"/>
              <a:t>and</a:t>
            </a:r>
            <a:r>
              <a:rPr lang="de-DE" sz="9600" dirty="0"/>
              <a:t>/</a:t>
            </a:r>
            <a:r>
              <a:rPr lang="de-DE" sz="9600" dirty="0" err="1"/>
              <a:t>or</a:t>
            </a:r>
            <a:r>
              <a:rPr lang="de-DE" sz="9600" dirty="0"/>
              <a:t> </a:t>
            </a:r>
            <a:r>
              <a:rPr lang="de-DE" sz="9600" dirty="0" err="1"/>
              <a:t>practical</a:t>
            </a:r>
            <a:r>
              <a:rPr lang="de-DE" sz="9600" dirty="0"/>
              <a:t> </a:t>
            </a:r>
            <a:r>
              <a:rPr lang="de-DE" sz="9600" dirty="0" err="1"/>
              <a:t>projects</a:t>
            </a:r>
            <a:r>
              <a:rPr lang="de-DE" sz="9600" dirty="0"/>
              <a:t>. </a:t>
            </a:r>
          </a:p>
          <a:p>
            <a:r>
              <a:rPr lang="de-DE" sz="9600" dirty="0" err="1"/>
              <a:t>For</a:t>
            </a:r>
            <a:r>
              <a:rPr lang="de-DE" sz="9600" dirty="0"/>
              <a:t> </a:t>
            </a:r>
            <a:r>
              <a:rPr lang="de-DE" sz="9600" dirty="0" err="1"/>
              <a:t>blended</a:t>
            </a:r>
            <a:r>
              <a:rPr lang="de-DE" sz="9600" dirty="0"/>
              <a:t>-learning/</a:t>
            </a:r>
            <a:r>
              <a:rPr lang="de-DE" sz="9600" dirty="0" err="1"/>
              <a:t>distance</a:t>
            </a:r>
            <a:r>
              <a:rPr lang="de-DE" sz="9600" dirty="0"/>
              <a:t> learning </a:t>
            </a:r>
            <a:r>
              <a:rPr lang="de-DE" sz="9600" dirty="0" err="1"/>
              <a:t>study</a:t>
            </a:r>
            <a:r>
              <a:rPr lang="de-DE" sz="9600" dirty="0"/>
              <a:t> programmes </a:t>
            </a:r>
            <a:r>
              <a:rPr lang="de-DE" sz="9600" dirty="0" err="1"/>
              <a:t>applies</a:t>
            </a:r>
            <a:r>
              <a:rPr lang="de-DE" sz="9600" dirty="0"/>
              <a:t> </a:t>
            </a:r>
            <a:r>
              <a:rPr lang="de-DE" sz="9600" dirty="0" err="1"/>
              <a:t>additionally</a:t>
            </a:r>
            <a:r>
              <a:rPr lang="de-DE" sz="9600" dirty="0"/>
              <a:t>: </a:t>
            </a:r>
            <a:r>
              <a:rPr lang="de-DE" sz="9600" dirty="0" err="1"/>
              <a:t>the</a:t>
            </a:r>
            <a:r>
              <a:rPr lang="de-DE" sz="9600" dirty="0"/>
              <a:t> </a:t>
            </a:r>
            <a:r>
              <a:rPr lang="de-DE" sz="9600" dirty="0" err="1"/>
              <a:t>didactical</a:t>
            </a:r>
            <a:r>
              <a:rPr lang="de-DE" sz="9600" dirty="0"/>
              <a:t> </a:t>
            </a:r>
            <a:r>
              <a:rPr lang="de-DE" sz="9600" dirty="0" err="1"/>
              <a:t>approach</a:t>
            </a:r>
            <a:r>
              <a:rPr lang="de-DE" sz="9600" dirty="0"/>
              <a:t> </a:t>
            </a:r>
            <a:r>
              <a:rPr lang="de-DE" sz="9600" dirty="0" err="1"/>
              <a:t>is</a:t>
            </a:r>
            <a:r>
              <a:rPr lang="de-DE" sz="9600" dirty="0"/>
              <a:t> innovative </a:t>
            </a:r>
            <a:r>
              <a:rPr lang="de-DE" sz="9600" dirty="0" err="1"/>
              <a:t>and</a:t>
            </a:r>
            <a:r>
              <a:rPr lang="de-DE" sz="9600" dirty="0"/>
              <a:t> </a:t>
            </a:r>
            <a:r>
              <a:rPr lang="de-DE" sz="9600" dirty="0" err="1"/>
              <a:t>can</a:t>
            </a:r>
            <a:r>
              <a:rPr lang="de-DE" sz="9600" dirty="0"/>
              <a:t> </a:t>
            </a:r>
            <a:r>
              <a:rPr lang="de-DE" sz="9600" dirty="0" err="1"/>
              <a:t>stimulate</a:t>
            </a:r>
            <a:r>
              <a:rPr lang="de-DE" sz="9600" dirty="0"/>
              <a:t> </a:t>
            </a:r>
            <a:r>
              <a:rPr lang="de-DE" sz="9600" dirty="0" err="1"/>
              <a:t>the</a:t>
            </a:r>
            <a:r>
              <a:rPr lang="de-DE" sz="9600" dirty="0"/>
              <a:t> </a:t>
            </a:r>
            <a:r>
              <a:rPr lang="de-DE" sz="9600" dirty="0" err="1"/>
              <a:t>further</a:t>
            </a:r>
            <a:r>
              <a:rPr lang="de-DE" sz="9600" dirty="0"/>
              <a:t> </a:t>
            </a:r>
            <a:r>
              <a:rPr lang="de-DE" sz="9600" dirty="0" err="1"/>
              <a:t>development</a:t>
            </a:r>
            <a:r>
              <a:rPr lang="de-DE" sz="9600" dirty="0"/>
              <a:t> </a:t>
            </a:r>
            <a:r>
              <a:rPr lang="de-DE" sz="9600" dirty="0" err="1"/>
              <a:t>of</a:t>
            </a:r>
            <a:r>
              <a:rPr lang="de-DE" sz="9600" dirty="0"/>
              <a:t> </a:t>
            </a:r>
            <a:r>
              <a:rPr lang="de-DE" sz="9600" dirty="0" err="1"/>
              <a:t>distance</a:t>
            </a:r>
            <a:r>
              <a:rPr lang="de-DE" sz="9600" dirty="0"/>
              <a:t> learning. </a:t>
            </a:r>
          </a:p>
          <a:p>
            <a:endParaRPr lang="de-DE" dirty="0"/>
          </a:p>
        </p:txBody>
      </p:sp>
      <p:sp>
        <p:nvSpPr>
          <p:cNvPr id="4" name="Datumsplatzhalter 3">
            <a:extLst>
              <a:ext uri="{FF2B5EF4-FFF2-40B4-BE49-F238E27FC236}">
                <a16:creationId xmlns:a16="http://schemas.microsoft.com/office/drawing/2014/main" xmlns="" id="{B9B13A19-EA79-6345-B644-2BB76B612F4B}"/>
              </a:ext>
            </a:extLst>
          </p:cNvPr>
          <p:cNvSpPr>
            <a:spLocks noGrp="1"/>
          </p:cNvSpPr>
          <p:nvPr>
            <p:ph type="dt" sz="half" idx="10"/>
          </p:nvPr>
        </p:nvSpPr>
        <p:spPr/>
        <p:txBody>
          <a:bodyPr/>
          <a:lstStyle/>
          <a:p>
            <a:fld id="{730F09AF-4658-854C-86E3-B5398CC5B503}" type="datetime1">
              <a:rPr lang="de-DE" smtClean="0"/>
              <a:t>17.09.2018</a:t>
            </a:fld>
            <a:endParaRPr lang="de-DE"/>
          </a:p>
        </p:txBody>
      </p:sp>
      <p:sp>
        <p:nvSpPr>
          <p:cNvPr id="5" name="Fußzeilenplatzhalter 4">
            <a:extLst>
              <a:ext uri="{FF2B5EF4-FFF2-40B4-BE49-F238E27FC236}">
                <a16:creationId xmlns:a16="http://schemas.microsoft.com/office/drawing/2014/main" xmlns="" id="{79BBD03B-B868-4F4A-BACE-E28FB0551C42}"/>
              </a:ext>
            </a:extLst>
          </p:cNvPr>
          <p:cNvSpPr>
            <a:spLocks noGrp="1"/>
          </p:cNvSpPr>
          <p:nvPr>
            <p:ph type="ftr" sz="quarter" idx="11"/>
          </p:nvPr>
        </p:nvSpPr>
        <p:spPr/>
        <p:txBody>
          <a:bodyPr/>
          <a:lstStyle/>
          <a:p>
            <a:r>
              <a:rPr lang="de-DE" dirty="0"/>
              <a:t>FIBAA </a:t>
            </a:r>
            <a:r>
              <a:rPr lang="de-DE" dirty="0" err="1"/>
              <a:t>Consult</a:t>
            </a:r>
            <a:r>
              <a:rPr lang="de-DE" dirty="0"/>
              <a:t>, Bonn, Germany  Dr. Heinz-Ulrich Schmidt</a:t>
            </a:r>
          </a:p>
        </p:txBody>
      </p:sp>
      <p:sp>
        <p:nvSpPr>
          <p:cNvPr id="6" name="Foliennummernplatzhalter 5">
            <a:extLst>
              <a:ext uri="{FF2B5EF4-FFF2-40B4-BE49-F238E27FC236}">
                <a16:creationId xmlns:a16="http://schemas.microsoft.com/office/drawing/2014/main" xmlns="" id="{7AFF005A-264F-3640-B42C-9A69ADC9F1FD}"/>
              </a:ext>
            </a:extLst>
          </p:cNvPr>
          <p:cNvSpPr>
            <a:spLocks noGrp="1"/>
          </p:cNvSpPr>
          <p:nvPr>
            <p:ph type="sldNum" sz="quarter" idx="12"/>
          </p:nvPr>
        </p:nvSpPr>
        <p:spPr/>
        <p:txBody>
          <a:bodyPr/>
          <a:lstStyle/>
          <a:p>
            <a:fld id="{93BC7EB4-ADAF-3D45-8E3E-A06BACF5AB1C}" type="slidenum">
              <a:rPr lang="de-DE" smtClean="0"/>
              <a:t>49</a:t>
            </a:fld>
            <a:endParaRPr lang="de-DE"/>
          </a:p>
        </p:txBody>
      </p:sp>
      <p:pic>
        <p:nvPicPr>
          <p:cNvPr id="7" name="Picture 3" descr="page1image560">
            <a:extLst>
              <a:ext uri="{FF2B5EF4-FFF2-40B4-BE49-F238E27FC236}">
                <a16:creationId xmlns:a16="http://schemas.microsoft.com/office/drawing/2014/main" xmlns="" id="{6FB65641-FCC8-1847-93F8-C7330BB3CA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3519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055E1E4-67E9-7048-99EB-BDAAF21EE1E9}"/>
              </a:ext>
            </a:extLst>
          </p:cNvPr>
          <p:cNvSpPr>
            <a:spLocks noGrp="1"/>
          </p:cNvSpPr>
          <p:nvPr>
            <p:ph type="title"/>
          </p:nvPr>
        </p:nvSpPr>
        <p:spPr>
          <a:xfrm>
            <a:off x="838200" y="365125"/>
            <a:ext cx="9693166" cy="1325563"/>
          </a:xfrm>
        </p:spPr>
        <p:txBody>
          <a:bodyPr>
            <a:normAutofit/>
          </a:bodyPr>
          <a:lstStyle/>
          <a:p>
            <a:r>
              <a:rPr lang="de-DE" sz="2800" dirty="0"/>
              <a:t>FIBAA Assessment Guide </a:t>
            </a:r>
            <a:r>
              <a:rPr lang="de-DE" sz="2800" dirty="0" err="1"/>
              <a:t>for</a:t>
            </a:r>
            <a:r>
              <a:rPr lang="de-DE" sz="2800" dirty="0"/>
              <a:t> Programme Accreditation in Manage-</a:t>
            </a:r>
            <a:br>
              <a:rPr lang="de-DE" sz="2800" dirty="0"/>
            </a:br>
            <a:r>
              <a:rPr lang="de-DE" sz="2800" dirty="0" err="1"/>
              <a:t>ment</a:t>
            </a:r>
            <a:r>
              <a:rPr lang="de-DE" sz="2800" dirty="0"/>
              <a: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br>
              <a:rPr lang="de-DE" sz="2800" dirty="0"/>
            </a:br>
            <a:r>
              <a:rPr lang="de-DE" sz="2800" dirty="0"/>
              <a:t>Chapter 1: </a:t>
            </a:r>
            <a:r>
              <a:rPr lang="de-DE" sz="2800" dirty="0" err="1"/>
              <a:t>Objectives</a:t>
            </a:r>
            <a:r>
              <a:rPr lang="de-DE" sz="2800" dirty="0"/>
              <a:t> (</a:t>
            </a:r>
            <a:r>
              <a:rPr lang="de-DE" sz="2800" dirty="0" err="1"/>
              <a:t>Which</a:t>
            </a:r>
            <a:r>
              <a:rPr lang="de-DE" sz="2800" dirty="0"/>
              <a:t> </a:t>
            </a:r>
            <a:r>
              <a:rPr lang="de-DE" sz="2800" dirty="0" err="1"/>
              <a:t>and</a:t>
            </a:r>
            <a:r>
              <a:rPr lang="de-DE" sz="2800" dirty="0"/>
              <a:t> </a:t>
            </a:r>
            <a:r>
              <a:rPr lang="de-DE" sz="2800" dirty="0" err="1"/>
              <a:t>why</a:t>
            </a:r>
            <a:r>
              <a:rPr lang="de-DE" sz="2800" dirty="0"/>
              <a:t>)</a:t>
            </a:r>
          </a:p>
        </p:txBody>
      </p:sp>
      <p:sp>
        <p:nvSpPr>
          <p:cNvPr id="3" name="Inhaltsplatzhalter 2">
            <a:extLst>
              <a:ext uri="{FF2B5EF4-FFF2-40B4-BE49-F238E27FC236}">
                <a16:creationId xmlns:a16="http://schemas.microsoft.com/office/drawing/2014/main" xmlns="" id="{29F9BC0A-20EC-FE4E-AD67-A4FE8C2C2672}"/>
              </a:ext>
            </a:extLst>
          </p:cNvPr>
          <p:cNvSpPr>
            <a:spLocks noGrp="1"/>
          </p:cNvSpPr>
          <p:nvPr>
            <p:ph idx="1"/>
          </p:nvPr>
        </p:nvSpPr>
        <p:spPr>
          <a:xfrm>
            <a:off x="148281" y="1383956"/>
            <a:ext cx="12043719" cy="5474043"/>
          </a:xfrm>
        </p:spPr>
        <p:txBody>
          <a:bodyPr>
            <a:normAutofit lnSpcReduction="10000"/>
          </a:bodyPr>
          <a:lstStyle/>
          <a:p>
            <a:endParaRPr lang="de-DE" sz="2400" dirty="0"/>
          </a:p>
          <a:p>
            <a:r>
              <a:rPr lang="de-DE" sz="2400" dirty="0"/>
              <a:t>1.1 </a:t>
            </a:r>
            <a:r>
              <a:rPr lang="de-DE" sz="2400" dirty="0" err="1"/>
              <a:t>Objectives</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list</a:t>
            </a:r>
            <a:r>
              <a:rPr lang="de-DE" sz="2400" dirty="0"/>
              <a:t> </a:t>
            </a:r>
            <a:r>
              <a:rPr lang="de-DE" sz="2400" dirty="0" err="1"/>
              <a:t>and</a:t>
            </a:r>
            <a:r>
              <a:rPr lang="de-DE" sz="2400" dirty="0"/>
              <a:t> </a:t>
            </a:r>
            <a:r>
              <a:rPr lang="de-DE" sz="2400" dirty="0" err="1"/>
              <a:t>justify</a:t>
            </a:r>
            <a:r>
              <a:rPr lang="de-DE" sz="2400" dirty="0"/>
              <a:t> </a:t>
            </a:r>
            <a:r>
              <a:rPr lang="de-DE" sz="2400" dirty="0" err="1"/>
              <a:t>the</a:t>
            </a:r>
            <a:r>
              <a:rPr lang="de-DE" sz="2400" dirty="0"/>
              <a:t> </a:t>
            </a:r>
            <a:r>
              <a:rPr lang="de-DE" sz="2400" dirty="0" err="1"/>
              <a:t>qualification</a:t>
            </a:r>
            <a:r>
              <a:rPr lang="de-DE" sz="2400" dirty="0"/>
              <a:t> </a:t>
            </a:r>
            <a:r>
              <a:rPr lang="de-DE" sz="2400" dirty="0" err="1"/>
              <a:t>objectives</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r>
              <a:rPr lang="de-DE" sz="2400" dirty="0" err="1"/>
              <a:t>and</a:t>
            </a:r>
            <a:r>
              <a:rPr lang="de-DE" sz="2400" dirty="0"/>
              <a:t> 	</a:t>
            </a:r>
            <a:r>
              <a:rPr lang="de-DE" sz="2400" dirty="0" err="1"/>
              <a:t>relate</a:t>
            </a:r>
            <a:r>
              <a:rPr lang="de-DE" sz="2400" dirty="0"/>
              <a:t> </a:t>
            </a:r>
            <a:r>
              <a:rPr lang="de-DE" sz="2400" dirty="0" err="1"/>
              <a:t>them</a:t>
            </a:r>
            <a:r>
              <a:rPr lang="de-DE" sz="2400" dirty="0"/>
              <a:t> </a:t>
            </a:r>
            <a:r>
              <a:rPr lang="de-DE" sz="2400" dirty="0" err="1"/>
              <a:t>to</a:t>
            </a:r>
            <a:r>
              <a:rPr lang="de-DE" sz="2400" dirty="0"/>
              <a:t> </a:t>
            </a:r>
            <a:r>
              <a:rPr lang="de-DE" sz="2400" dirty="0" err="1"/>
              <a:t>the</a:t>
            </a:r>
            <a:r>
              <a:rPr lang="de-DE" sz="2400" dirty="0"/>
              <a:t> </a:t>
            </a:r>
            <a:r>
              <a:rPr lang="de-DE" sz="2400" dirty="0" err="1"/>
              <a:t>aspired</a:t>
            </a:r>
            <a:r>
              <a:rPr lang="de-DE" sz="2400" dirty="0"/>
              <a:t> </a:t>
            </a:r>
            <a:r>
              <a:rPr lang="de-DE" sz="2400" dirty="0" err="1"/>
              <a:t>qualification</a:t>
            </a:r>
            <a:r>
              <a:rPr lang="de-DE" sz="2400" dirty="0"/>
              <a:t>, </a:t>
            </a:r>
            <a:r>
              <a:rPr lang="de-DE" sz="2400" dirty="0" err="1"/>
              <a:t>as</a:t>
            </a:r>
            <a:r>
              <a:rPr lang="de-DE" sz="2400" dirty="0"/>
              <a:t> </a:t>
            </a:r>
            <a:r>
              <a:rPr lang="de-DE" sz="2400" dirty="0" err="1"/>
              <a:t>well</a:t>
            </a:r>
            <a:r>
              <a:rPr lang="de-DE" sz="2400" dirty="0"/>
              <a:t> </a:t>
            </a:r>
            <a:r>
              <a:rPr lang="de-DE" sz="2400" dirty="0" err="1"/>
              <a:t>as</a:t>
            </a:r>
            <a:r>
              <a:rPr lang="de-DE" sz="2400" dirty="0"/>
              <a:t> </a:t>
            </a:r>
            <a:r>
              <a:rPr lang="de-DE" sz="2400" dirty="0" err="1"/>
              <a:t>to</a:t>
            </a:r>
            <a:r>
              <a:rPr lang="de-DE" sz="2400" dirty="0"/>
              <a:t> </a:t>
            </a:r>
            <a:r>
              <a:rPr lang="de-DE" sz="2400" dirty="0" err="1"/>
              <a:t>the</a:t>
            </a:r>
            <a:r>
              <a:rPr lang="de-DE" sz="2400" dirty="0"/>
              <a:t> requirements </a:t>
            </a:r>
            <a:r>
              <a:rPr lang="de-DE" sz="2400" dirty="0" err="1"/>
              <a:t>of</a:t>
            </a:r>
            <a:r>
              <a:rPr lang="de-DE" sz="2400" dirty="0"/>
              <a:t> 	</a:t>
            </a:r>
            <a:r>
              <a:rPr lang="de-DE" sz="2400" dirty="0" err="1"/>
              <a:t>the</a:t>
            </a:r>
            <a:r>
              <a:rPr lang="de-DE" sz="2400" dirty="0"/>
              <a:t> 	National </a:t>
            </a:r>
            <a:r>
              <a:rPr lang="de-DE" sz="2400" dirty="0" err="1"/>
              <a:t>Qualifications</a:t>
            </a:r>
            <a:r>
              <a:rPr lang="de-DE" sz="2400" dirty="0"/>
              <a:t> Framework (NQF) </a:t>
            </a:r>
            <a:r>
              <a:rPr lang="de-DE" sz="2400" dirty="0" err="1"/>
              <a:t>or</a:t>
            </a:r>
            <a:r>
              <a:rPr lang="de-DE" sz="2400" dirty="0"/>
              <a:t> </a:t>
            </a:r>
            <a:r>
              <a:rPr lang="de-DE" sz="2400" dirty="0" err="1"/>
              <a:t>to</a:t>
            </a:r>
            <a:r>
              <a:rPr lang="de-DE" sz="2400" dirty="0"/>
              <a:t> </a:t>
            </a:r>
            <a:r>
              <a:rPr lang="de-DE" sz="2400" dirty="0" err="1"/>
              <a:t>the</a:t>
            </a:r>
            <a:r>
              <a:rPr lang="de-DE" sz="2400" dirty="0"/>
              <a:t> </a:t>
            </a:r>
            <a:r>
              <a:rPr lang="de-DE" sz="2400" dirty="0" err="1"/>
              <a:t>Qualifications</a:t>
            </a:r>
            <a:r>
              <a:rPr lang="de-DE" sz="2400" dirty="0"/>
              <a:t> Framework  </a:t>
            </a:r>
            <a:r>
              <a:rPr lang="de-DE" sz="2400" dirty="0" err="1"/>
              <a:t>for</a:t>
            </a:r>
            <a:r>
              <a:rPr lang="de-DE" sz="2400" dirty="0"/>
              <a:t> </a:t>
            </a:r>
            <a:r>
              <a:rPr lang="de-DE" sz="2400" dirty="0" err="1"/>
              <a:t>the</a:t>
            </a:r>
            <a:r>
              <a:rPr lang="de-DE" sz="2400" dirty="0"/>
              <a:t> 	European Higher Education Area (QF-EHEA). </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What</a:t>
            </a:r>
            <a:r>
              <a:rPr lang="de-DE" dirty="0"/>
              <a:t> </a:t>
            </a:r>
            <a:r>
              <a:rPr lang="de-DE" dirty="0" err="1"/>
              <a:t>kind</a:t>
            </a:r>
            <a:r>
              <a:rPr lang="de-DE" dirty="0"/>
              <a:t> </a:t>
            </a:r>
            <a:r>
              <a:rPr lang="de-DE" dirty="0" err="1"/>
              <a:t>of</a:t>
            </a:r>
            <a:r>
              <a:rPr lang="de-DE" dirty="0"/>
              <a:t> </a:t>
            </a:r>
            <a:r>
              <a:rPr lang="de-DE" dirty="0" err="1"/>
              <a:t>evidence</a:t>
            </a:r>
            <a:r>
              <a:rPr lang="de-DE" dirty="0"/>
              <a:t> </a:t>
            </a:r>
            <a:r>
              <a:rPr lang="de-DE" dirty="0" err="1"/>
              <a:t>that</a:t>
            </a:r>
            <a:r>
              <a:rPr lang="de-DE" dirty="0"/>
              <a:t> </a:t>
            </a:r>
            <a:r>
              <a:rPr lang="de-DE" dirty="0" err="1"/>
              <a:t>the</a:t>
            </a:r>
            <a:r>
              <a:rPr lang="de-DE" dirty="0"/>
              <a:t> </a:t>
            </a:r>
            <a:r>
              <a:rPr lang="de-DE" dirty="0" err="1"/>
              <a:t>objectives</a:t>
            </a:r>
            <a:r>
              <a:rPr lang="de-DE" dirty="0"/>
              <a:t> </a:t>
            </a:r>
            <a:r>
              <a:rPr lang="de-DE" dirty="0" err="1"/>
              <a:t>are</a:t>
            </a:r>
            <a:r>
              <a:rPr lang="de-DE" dirty="0"/>
              <a:t> in </a:t>
            </a:r>
            <a:r>
              <a:rPr lang="de-DE" dirty="0" err="1"/>
              <a:t>line</a:t>
            </a:r>
            <a:r>
              <a:rPr lang="de-DE" dirty="0"/>
              <a:t> </a:t>
            </a:r>
            <a:r>
              <a:rPr lang="de-DE" dirty="0" err="1"/>
              <a:t>with</a:t>
            </a:r>
            <a:r>
              <a:rPr lang="de-DE" dirty="0"/>
              <a:t> </a:t>
            </a:r>
            <a:r>
              <a:rPr lang="de-DE" dirty="0" err="1"/>
              <a:t>the</a:t>
            </a:r>
            <a:r>
              <a:rPr lang="de-DE" dirty="0"/>
              <a:t> NQF /QF-EHEA?</a:t>
            </a:r>
          </a:p>
          <a:p>
            <a:pPr lvl="1"/>
            <a:r>
              <a:rPr lang="de-DE" dirty="0" err="1"/>
              <a:t>What</a:t>
            </a:r>
            <a:r>
              <a:rPr lang="de-DE" dirty="0"/>
              <a:t> </a:t>
            </a:r>
            <a:r>
              <a:rPr lang="de-DE" dirty="0" err="1"/>
              <a:t>is</a:t>
            </a:r>
            <a:r>
              <a:rPr lang="de-DE" dirty="0"/>
              <a:t> </a:t>
            </a:r>
            <a:r>
              <a:rPr lang="de-DE" dirty="0" err="1"/>
              <a:t>the</a:t>
            </a:r>
            <a:r>
              <a:rPr lang="de-DE" dirty="0"/>
              <a:t> </a:t>
            </a:r>
            <a:r>
              <a:rPr lang="de-DE" dirty="0" err="1"/>
              <a:t>target</a:t>
            </a:r>
            <a:r>
              <a:rPr lang="de-DE" dirty="0"/>
              <a:t> </a:t>
            </a:r>
            <a:r>
              <a:rPr lang="de-DE" dirty="0" err="1"/>
              <a:t>group</a:t>
            </a:r>
            <a:r>
              <a:rPr lang="de-DE" dirty="0"/>
              <a:t> </a:t>
            </a:r>
            <a:r>
              <a:rPr lang="de-DE" dirty="0" err="1"/>
              <a:t>and</a:t>
            </a:r>
            <a:r>
              <a:rPr lang="de-DE" dirty="0"/>
              <a:t> </a:t>
            </a:r>
            <a:r>
              <a:rPr lang="de-DE" dirty="0" err="1"/>
              <a:t>why</a:t>
            </a:r>
            <a:r>
              <a:rPr lang="de-DE" dirty="0"/>
              <a:t>?</a:t>
            </a:r>
          </a:p>
          <a:p>
            <a:pPr lvl="1"/>
            <a:r>
              <a:rPr lang="de-DE" dirty="0" err="1"/>
              <a:t>What</a:t>
            </a:r>
            <a:r>
              <a:rPr lang="de-DE" dirty="0"/>
              <a:t> </a:t>
            </a:r>
            <a:r>
              <a:rPr lang="de-DE" dirty="0" err="1"/>
              <a:t>about</a:t>
            </a:r>
            <a:r>
              <a:rPr lang="de-DE" dirty="0"/>
              <a:t> </a:t>
            </a:r>
            <a:r>
              <a:rPr lang="de-DE" dirty="0" err="1"/>
              <a:t>the</a:t>
            </a:r>
            <a:r>
              <a:rPr lang="de-DE" dirty="0"/>
              <a:t> </a:t>
            </a:r>
            <a:r>
              <a:rPr lang="de-DE" dirty="0" err="1"/>
              <a:t>objectives</a:t>
            </a:r>
            <a:endParaRPr lang="de-DE" dirty="0"/>
          </a:p>
          <a:p>
            <a:pPr lvl="2">
              <a:buFont typeface="Courier New" panose="02070309020205020404" pitchFamily="49" charset="0"/>
              <a:buChar char="o"/>
            </a:pPr>
            <a:r>
              <a:rPr lang="de-DE" sz="2400" dirty="0" err="1"/>
              <a:t>academic</a:t>
            </a:r>
            <a:r>
              <a:rPr lang="de-DE" sz="2400" dirty="0"/>
              <a:t> </a:t>
            </a:r>
            <a:r>
              <a:rPr lang="de-DE" sz="2400" dirty="0" err="1"/>
              <a:t>proficiency</a:t>
            </a:r>
            <a:endParaRPr lang="de-DE" sz="2400" dirty="0"/>
          </a:p>
          <a:p>
            <a:pPr lvl="2">
              <a:buFont typeface="Courier New" panose="02070309020205020404" pitchFamily="49" charset="0"/>
              <a:buChar char="o"/>
            </a:pPr>
            <a:r>
              <a:rPr lang="de-DE" sz="2400" dirty="0" err="1"/>
              <a:t>employability</a:t>
            </a:r>
            <a:endParaRPr lang="de-DE" sz="2400" dirty="0"/>
          </a:p>
          <a:p>
            <a:pPr lvl="2">
              <a:buFont typeface="Courier New" panose="02070309020205020404" pitchFamily="49" charset="0"/>
              <a:buChar char="o"/>
            </a:pPr>
            <a:r>
              <a:rPr lang="de-DE" sz="2400" dirty="0" err="1"/>
              <a:t>encouragement</a:t>
            </a:r>
            <a:r>
              <a:rPr lang="de-DE" sz="2400" dirty="0"/>
              <a:t> </a:t>
            </a:r>
            <a:r>
              <a:rPr lang="de-DE" sz="2400" dirty="0" err="1"/>
              <a:t>to</a:t>
            </a:r>
            <a:r>
              <a:rPr lang="de-DE" sz="2400" dirty="0"/>
              <a:t> </a:t>
            </a:r>
            <a:r>
              <a:rPr lang="de-DE" sz="2400" dirty="0" err="1"/>
              <a:t>social</a:t>
            </a:r>
            <a:r>
              <a:rPr lang="de-DE" sz="2400" dirty="0"/>
              <a:t> </a:t>
            </a:r>
            <a:r>
              <a:rPr lang="de-DE" sz="2400" dirty="0" err="1"/>
              <a:t>committment</a:t>
            </a:r>
            <a:endParaRPr lang="de-DE" sz="2400" dirty="0"/>
          </a:p>
          <a:p>
            <a:pPr lvl="2">
              <a:buFont typeface="Courier New" panose="02070309020205020404" pitchFamily="49" charset="0"/>
              <a:buChar char="o"/>
            </a:pPr>
            <a:r>
              <a:rPr lang="de-DE" sz="2400" dirty="0" err="1"/>
              <a:t>development</a:t>
            </a:r>
            <a:r>
              <a:rPr lang="de-DE" sz="2400" dirty="0"/>
              <a:t> </a:t>
            </a:r>
            <a:r>
              <a:rPr lang="de-DE" sz="2400" dirty="0" err="1"/>
              <a:t>of</a:t>
            </a:r>
            <a:r>
              <a:rPr lang="de-DE" sz="2400" dirty="0"/>
              <a:t> individual </a:t>
            </a:r>
            <a:r>
              <a:rPr lang="de-DE" sz="2400" dirty="0" err="1"/>
              <a:t>personality</a:t>
            </a:r>
            <a:endParaRPr lang="de-DE" sz="2400" dirty="0"/>
          </a:p>
          <a:p>
            <a:endParaRPr lang="de-DE" dirty="0"/>
          </a:p>
          <a:p>
            <a:endParaRPr lang="de-DE" dirty="0"/>
          </a:p>
        </p:txBody>
      </p:sp>
      <p:sp>
        <p:nvSpPr>
          <p:cNvPr id="4" name="Datumsplatzhalter 3">
            <a:extLst>
              <a:ext uri="{FF2B5EF4-FFF2-40B4-BE49-F238E27FC236}">
                <a16:creationId xmlns:a16="http://schemas.microsoft.com/office/drawing/2014/main" xmlns="" id="{58EF8B01-151B-FA43-84D4-D3FD7CCF8185}"/>
              </a:ext>
            </a:extLst>
          </p:cNvPr>
          <p:cNvSpPr>
            <a:spLocks noGrp="1"/>
          </p:cNvSpPr>
          <p:nvPr>
            <p:ph type="dt" sz="half" idx="10"/>
          </p:nvPr>
        </p:nvSpPr>
        <p:spPr/>
        <p:txBody>
          <a:bodyPr/>
          <a:lstStyle/>
          <a:p>
            <a:fld id="{234D7BBF-1E08-5340-8487-793EAD79EBE7}" type="datetime1">
              <a:rPr lang="de-DE" smtClean="0"/>
              <a:t>17.09.2018</a:t>
            </a:fld>
            <a:endParaRPr lang="de-DE"/>
          </a:p>
        </p:txBody>
      </p:sp>
      <p:sp>
        <p:nvSpPr>
          <p:cNvPr id="5" name="Fußzeilenplatzhalter 4">
            <a:extLst>
              <a:ext uri="{FF2B5EF4-FFF2-40B4-BE49-F238E27FC236}">
                <a16:creationId xmlns:a16="http://schemas.microsoft.com/office/drawing/2014/main" xmlns="" id="{81D08C84-EC02-EE4E-9842-A926A9E6B126}"/>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69DD6FDF-4134-B34B-B74F-A2F5533426BB}"/>
              </a:ext>
            </a:extLst>
          </p:cNvPr>
          <p:cNvSpPr>
            <a:spLocks noGrp="1"/>
          </p:cNvSpPr>
          <p:nvPr>
            <p:ph type="sldNum" sz="quarter" idx="12"/>
          </p:nvPr>
        </p:nvSpPr>
        <p:spPr/>
        <p:txBody>
          <a:bodyPr/>
          <a:lstStyle/>
          <a:p>
            <a:fld id="{93BC7EB4-ADAF-3D45-8E3E-A06BACF5AB1C}" type="slidenum">
              <a:rPr lang="de-DE" smtClean="0"/>
              <a:t>5</a:t>
            </a:fld>
            <a:endParaRPr lang="de-DE"/>
          </a:p>
        </p:txBody>
      </p:sp>
      <p:pic>
        <p:nvPicPr>
          <p:cNvPr id="7" name="Picture 3" descr="page1image560">
            <a:extLst>
              <a:ext uri="{FF2B5EF4-FFF2-40B4-BE49-F238E27FC236}">
                <a16:creationId xmlns:a16="http://schemas.microsoft.com/office/drawing/2014/main" xmlns="" id="{9FEB223A-B081-7242-9503-D9CA2A5A82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2248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208DD2D-615E-FE4A-A965-5501C257E55A}"/>
              </a:ext>
            </a:extLst>
          </p:cNvPr>
          <p:cNvSpPr>
            <a:spLocks noGrp="1"/>
          </p:cNvSpPr>
          <p:nvPr>
            <p:ph type="title"/>
          </p:nvPr>
        </p:nvSpPr>
        <p:spPr>
          <a:xfrm>
            <a:off x="838200" y="365125"/>
            <a:ext cx="10515600" cy="1884089"/>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b="1" dirty="0" err="1"/>
              <a:t>Didactic</a:t>
            </a:r>
            <a:r>
              <a:rPr lang="de-DE" sz="2800" b="1" dirty="0"/>
              <a:t> </a:t>
            </a:r>
            <a:r>
              <a:rPr lang="de-DE" sz="2800" b="1" dirty="0" err="1"/>
              <a:t>Concept</a:t>
            </a:r>
            <a:r>
              <a:rPr lang="de-DE" sz="2800" b="1" dirty="0"/>
              <a:t> </a:t>
            </a:r>
            <a:br>
              <a:rPr lang="de-DE" sz="2800" b="1"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B0B57B2D-C49A-CE4F-A681-8DD98BAA12E0}"/>
              </a:ext>
            </a:extLst>
          </p:cNvPr>
          <p:cNvSpPr>
            <a:spLocks noGrp="1"/>
          </p:cNvSpPr>
          <p:nvPr>
            <p:ph idx="1"/>
          </p:nvPr>
        </p:nvSpPr>
        <p:spPr/>
        <p:txBody>
          <a:bodyPr/>
          <a:lstStyle/>
          <a:p>
            <a:endParaRPr lang="de-DE" sz="2400" dirty="0"/>
          </a:p>
          <a:p>
            <a:endParaRPr lang="de-DE" sz="2400" dirty="0"/>
          </a:p>
          <a:p>
            <a:r>
              <a:rPr lang="de-DE" sz="2400" dirty="0"/>
              <a:t>3.3.2 Course </a:t>
            </a:r>
            <a:r>
              <a:rPr lang="de-DE" sz="2400" dirty="0" err="1"/>
              <a:t>materials</a:t>
            </a:r>
            <a:r>
              <a:rPr lang="de-DE" sz="2400" dirty="0"/>
              <a:t> (</a:t>
            </a:r>
            <a:r>
              <a:rPr lang="de-DE" sz="2400" dirty="0" err="1"/>
              <a:t>Asterisk</a:t>
            </a:r>
            <a:r>
              <a:rPr lang="de-DE" sz="2400" dirty="0"/>
              <a:t> </a:t>
            </a:r>
            <a:r>
              <a:rPr lang="de-DE" sz="2400" dirty="0" err="1"/>
              <a:t>Criterion</a:t>
            </a:r>
            <a:r>
              <a:rPr lang="de-DE" sz="2400" dirty="0"/>
              <a:t>)</a:t>
            </a:r>
            <a:br>
              <a:rPr lang="de-DE" sz="2400" dirty="0"/>
            </a:br>
            <a:r>
              <a:rPr lang="de-DE" sz="2400" dirty="0"/>
              <a:t>	HEI: </a:t>
            </a:r>
            <a:r>
              <a:rPr lang="de-DE" sz="2400" dirty="0" err="1"/>
              <a:t>Please</a:t>
            </a:r>
            <a:r>
              <a:rPr lang="de-DE" sz="2400" dirty="0"/>
              <a:t>, </a:t>
            </a:r>
            <a:r>
              <a:rPr lang="de-DE" sz="2400" dirty="0" err="1"/>
              <a:t>describe</a:t>
            </a:r>
            <a:r>
              <a:rPr lang="de-DE" sz="2400" dirty="0"/>
              <a:t> </a:t>
            </a:r>
            <a:r>
              <a:rPr lang="de-DE" sz="2400" dirty="0" err="1"/>
              <a:t>the</a:t>
            </a:r>
            <a:r>
              <a:rPr lang="de-DE" sz="2400" dirty="0"/>
              <a:t> </a:t>
            </a:r>
            <a:r>
              <a:rPr lang="de-DE" sz="2400" dirty="0" err="1"/>
              <a:t>preparation</a:t>
            </a:r>
            <a:r>
              <a:rPr lang="de-DE" sz="2400" dirty="0"/>
              <a:t> </a:t>
            </a:r>
            <a:r>
              <a:rPr lang="de-DE" sz="2400" dirty="0" err="1"/>
              <a:t>and</a:t>
            </a:r>
            <a:r>
              <a:rPr lang="de-DE" sz="2400" dirty="0"/>
              <a:t> </a:t>
            </a:r>
            <a:r>
              <a:rPr lang="de-DE" sz="2400" dirty="0" err="1"/>
              <a:t>further</a:t>
            </a:r>
            <a:r>
              <a:rPr lang="de-DE" sz="2400" dirty="0"/>
              <a:t> </a:t>
            </a:r>
            <a:r>
              <a:rPr lang="de-DE" sz="2400" dirty="0" err="1"/>
              <a:t>development</a:t>
            </a:r>
            <a:r>
              <a:rPr lang="de-DE" sz="2400" dirty="0"/>
              <a:t> </a:t>
            </a:r>
            <a:r>
              <a:rPr lang="de-DE" sz="2400" dirty="0" err="1"/>
              <a:t>of</a:t>
            </a:r>
            <a:r>
              <a:rPr lang="de-DE" sz="2400" dirty="0"/>
              <a:t> </a:t>
            </a:r>
            <a:r>
              <a:rPr lang="de-DE" sz="2400" dirty="0" err="1"/>
              <a:t>the</a:t>
            </a:r>
            <a:r>
              <a:rPr lang="de-DE" sz="2400" dirty="0"/>
              <a:t> 	</a:t>
            </a:r>
            <a:r>
              <a:rPr lang="de-DE" sz="2400" dirty="0" err="1"/>
              <a:t>course</a:t>
            </a:r>
            <a:r>
              <a:rPr lang="de-DE" sz="2400" dirty="0"/>
              <a:t> </a:t>
            </a:r>
            <a:r>
              <a:rPr lang="de-DE" sz="2400" dirty="0" err="1"/>
              <a:t>materials</a:t>
            </a:r>
            <a:r>
              <a:rPr lang="de-DE" sz="2400" dirty="0"/>
              <a:t>. </a:t>
            </a:r>
          </a:p>
          <a:p>
            <a:endParaRPr lang="de-DE" sz="2400" dirty="0"/>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Which</a:t>
            </a:r>
            <a:r>
              <a:rPr lang="de-DE" dirty="0"/>
              <a:t> </a:t>
            </a:r>
            <a:r>
              <a:rPr lang="de-DE" dirty="0" err="1"/>
              <a:t>course</a:t>
            </a:r>
            <a:r>
              <a:rPr lang="de-DE" dirty="0"/>
              <a:t> </a:t>
            </a:r>
            <a:r>
              <a:rPr lang="de-DE" dirty="0" err="1"/>
              <a:t>materials</a:t>
            </a:r>
            <a:r>
              <a:rPr lang="de-DE" dirty="0"/>
              <a:t> </a:t>
            </a:r>
            <a:r>
              <a:rPr lang="de-DE" dirty="0" err="1"/>
              <a:t>are</a:t>
            </a:r>
            <a:r>
              <a:rPr lang="de-DE" dirty="0"/>
              <a:t> </a:t>
            </a:r>
            <a:r>
              <a:rPr lang="de-DE" dirty="0" err="1"/>
              <a:t>accessible</a:t>
            </a:r>
            <a:r>
              <a:rPr lang="de-DE" dirty="0"/>
              <a:t> </a:t>
            </a:r>
            <a:r>
              <a:rPr lang="de-DE" dirty="0" err="1"/>
              <a:t>electronically</a:t>
            </a:r>
            <a:r>
              <a:rPr lang="de-DE" dirty="0"/>
              <a:t>? Electronic </a:t>
            </a:r>
            <a:r>
              <a:rPr lang="de-DE" dirty="0" err="1"/>
              <a:t>platform</a:t>
            </a:r>
            <a:r>
              <a:rPr lang="de-DE" dirty="0"/>
              <a:t> </a:t>
            </a:r>
            <a:r>
              <a:rPr lang="de-DE" dirty="0" err="1"/>
              <a:t>available</a:t>
            </a:r>
            <a:r>
              <a:rPr lang="de-DE" dirty="0"/>
              <a:t>?</a:t>
            </a:r>
          </a:p>
          <a:p>
            <a:pPr lvl="1"/>
            <a:r>
              <a:rPr lang="de-DE" dirty="0" err="1"/>
              <a:t>Which</a:t>
            </a:r>
            <a:r>
              <a:rPr lang="de-DE" dirty="0"/>
              <a:t> </a:t>
            </a:r>
            <a:r>
              <a:rPr lang="de-DE" dirty="0" err="1"/>
              <a:t>course</a:t>
            </a:r>
            <a:r>
              <a:rPr lang="de-DE" dirty="0"/>
              <a:t> </a:t>
            </a:r>
            <a:r>
              <a:rPr lang="de-DE" dirty="0" err="1"/>
              <a:t>materials</a:t>
            </a:r>
            <a:r>
              <a:rPr lang="de-DE" dirty="0"/>
              <a:t> </a:t>
            </a:r>
            <a:r>
              <a:rPr lang="de-DE" dirty="0" err="1"/>
              <a:t>are</a:t>
            </a:r>
            <a:r>
              <a:rPr lang="de-DE" dirty="0"/>
              <a:t> </a:t>
            </a:r>
            <a:r>
              <a:rPr lang="de-DE" dirty="0" err="1"/>
              <a:t>used</a:t>
            </a:r>
            <a:r>
              <a:rPr lang="de-DE" dirty="0"/>
              <a:t> </a:t>
            </a:r>
            <a:r>
              <a:rPr lang="de-DE" dirty="0" err="1"/>
              <a:t>beyond</a:t>
            </a:r>
            <a:r>
              <a:rPr lang="de-DE" dirty="0"/>
              <a:t> </a:t>
            </a:r>
            <a:r>
              <a:rPr lang="de-DE" dirty="0" err="1"/>
              <a:t>the</a:t>
            </a:r>
            <a:r>
              <a:rPr lang="de-DE" dirty="0"/>
              <a:t> </a:t>
            </a:r>
            <a:r>
              <a:rPr lang="de-DE" dirty="0" err="1"/>
              <a:t>literature</a:t>
            </a:r>
            <a:r>
              <a:rPr lang="de-DE" dirty="0"/>
              <a:t> </a:t>
            </a:r>
            <a:r>
              <a:rPr lang="de-DE" dirty="0" err="1"/>
              <a:t>mentioned</a:t>
            </a:r>
            <a:r>
              <a:rPr lang="de-DE" dirty="0"/>
              <a:t> in </a:t>
            </a:r>
            <a:r>
              <a:rPr lang="de-DE" dirty="0" err="1"/>
              <a:t>the</a:t>
            </a:r>
            <a:r>
              <a:rPr lang="de-DE" dirty="0"/>
              <a:t> </a:t>
            </a:r>
            <a:r>
              <a:rPr lang="de-DE" dirty="0" err="1"/>
              <a:t>module</a:t>
            </a:r>
            <a:r>
              <a:rPr lang="de-DE" dirty="0"/>
              <a:t>/</a:t>
            </a:r>
            <a:r>
              <a:rPr lang="de-DE" dirty="0" err="1"/>
              <a:t>course</a:t>
            </a:r>
            <a:r>
              <a:rPr lang="de-DE" dirty="0"/>
              <a:t>/</a:t>
            </a:r>
            <a:r>
              <a:rPr lang="de-DE" dirty="0" err="1"/>
              <a:t>unit</a:t>
            </a:r>
            <a:r>
              <a:rPr lang="de-DE" dirty="0"/>
              <a:t> </a:t>
            </a:r>
            <a:r>
              <a:rPr lang="de-DE" dirty="0" err="1"/>
              <a:t>descriptions</a:t>
            </a:r>
            <a:r>
              <a:rPr lang="de-DE" dirty="0"/>
              <a:t>?</a:t>
            </a:r>
          </a:p>
          <a:p>
            <a:endParaRPr lang="de-DE" dirty="0"/>
          </a:p>
        </p:txBody>
      </p:sp>
      <p:sp>
        <p:nvSpPr>
          <p:cNvPr id="4" name="Datumsplatzhalter 3">
            <a:extLst>
              <a:ext uri="{FF2B5EF4-FFF2-40B4-BE49-F238E27FC236}">
                <a16:creationId xmlns:a16="http://schemas.microsoft.com/office/drawing/2014/main" xmlns="" id="{D06D95C6-A2AD-9944-9FC8-6D8CD293F8DF}"/>
              </a:ext>
            </a:extLst>
          </p:cNvPr>
          <p:cNvSpPr>
            <a:spLocks noGrp="1"/>
          </p:cNvSpPr>
          <p:nvPr>
            <p:ph type="dt" sz="half" idx="10"/>
          </p:nvPr>
        </p:nvSpPr>
        <p:spPr/>
        <p:txBody>
          <a:bodyPr/>
          <a:lstStyle/>
          <a:p>
            <a:fld id="{056EC5E9-DF6D-B042-8923-A56A90314990}" type="datetime1">
              <a:rPr lang="de-DE" smtClean="0"/>
              <a:t>17.09.2018</a:t>
            </a:fld>
            <a:endParaRPr lang="de-DE"/>
          </a:p>
        </p:txBody>
      </p:sp>
      <p:sp>
        <p:nvSpPr>
          <p:cNvPr id="5" name="Fußzeilenplatzhalter 4">
            <a:extLst>
              <a:ext uri="{FF2B5EF4-FFF2-40B4-BE49-F238E27FC236}">
                <a16:creationId xmlns:a16="http://schemas.microsoft.com/office/drawing/2014/main" xmlns="" id="{89DA1D6F-9DBC-A54F-B2DA-BFA5FA9A789F}"/>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8649E54D-8BD2-5642-9590-BED20E0934FA}"/>
              </a:ext>
            </a:extLst>
          </p:cNvPr>
          <p:cNvSpPr>
            <a:spLocks noGrp="1"/>
          </p:cNvSpPr>
          <p:nvPr>
            <p:ph type="sldNum" sz="quarter" idx="12"/>
          </p:nvPr>
        </p:nvSpPr>
        <p:spPr/>
        <p:txBody>
          <a:bodyPr/>
          <a:lstStyle/>
          <a:p>
            <a:fld id="{93BC7EB4-ADAF-3D45-8E3E-A06BACF5AB1C}" type="slidenum">
              <a:rPr lang="de-DE" smtClean="0"/>
              <a:t>50</a:t>
            </a:fld>
            <a:endParaRPr lang="de-DE"/>
          </a:p>
        </p:txBody>
      </p:sp>
      <p:pic>
        <p:nvPicPr>
          <p:cNvPr id="7" name="Picture 3" descr="page1image560">
            <a:extLst>
              <a:ext uri="{FF2B5EF4-FFF2-40B4-BE49-F238E27FC236}">
                <a16:creationId xmlns:a16="http://schemas.microsoft.com/office/drawing/2014/main" xmlns="" id="{4A0FF188-4E49-AD4A-8C7D-B0B40971B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3523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1916EFB-18B2-354E-8BC8-3F7BAFD2D020}"/>
              </a:ext>
            </a:extLst>
          </p:cNvPr>
          <p:cNvSpPr>
            <a:spLocks noGrp="1"/>
          </p:cNvSpPr>
          <p:nvPr>
            <p:ph type="title"/>
          </p:nvPr>
        </p:nvSpPr>
        <p:spPr>
          <a:xfrm>
            <a:off x="838200" y="1"/>
            <a:ext cx="10515600" cy="1376515"/>
          </a:xfrm>
        </p:spPr>
        <p:txBody>
          <a:bodyPr>
            <a:normAutofit fontScale="90000"/>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b="1" dirty="0" err="1"/>
              <a:t>Didactic</a:t>
            </a:r>
            <a:r>
              <a:rPr lang="de-DE" sz="2800" b="1" dirty="0"/>
              <a:t> </a:t>
            </a:r>
            <a:r>
              <a:rPr lang="de-DE" sz="2800" b="1" dirty="0" err="1"/>
              <a:t>Concept</a:t>
            </a:r>
            <a:r>
              <a:rPr lang="de-DE" sz="2800" b="1" dirty="0"/>
              <a:t> </a:t>
            </a:r>
            <a:r>
              <a:rPr lang="de-DE" sz="2800" dirty="0"/>
              <a:t>(This </a:t>
            </a:r>
            <a:r>
              <a:rPr lang="de-DE" sz="2800" dirty="0" err="1"/>
              <a:t>chapter</a:t>
            </a:r>
            <a:r>
              <a:rPr lang="de-DE" sz="2800" dirty="0"/>
              <a:t> </a:t>
            </a:r>
            <a:r>
              <a:rPr lang="de-DE" sz="2800" dirty="0" err="1"/>
              <a:t>is</a:t>
            </a:r>
            <a:r>
              <a:rPr lang="de-DE" sz="2800" dirty="0"/>
              <a:t> </a:t>
            </a:r>
            <a:br>
              <a:rPr lang="de-DE" sz="2800" dirty="0"/>
            </a:b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br>
              <a:rPr lang="de-DE" sz="2800" dirty="0"/>
            </a:br>
            <a:r>
              <a:rPr lang="de-DE" sz="2800" dirty="0" err="1"/>
              <a:t>purpose</a:t>
            </a:r>
            <a:r>
              <a:rPr lang="de-DE" sz="2800" dirty="0"/>
              <a:t>).</a:t>
            </a:r>
          </a:p>
        </p:txBody>
      </p:sp>
      <p:sp>
        <p:nvSpPr>
          <p:cNvPr id="3" name="Inhaltsplatzhalter 2">
            <a:extLst>
              <a:ext uri="{FF2B5EF4-FFF2-40B4-BE49-F238E27FC236}">
                <a16:creationId xmlns:a16="http://schemas.microsoft.com/office/drawing/2014/main" xmlns="" id="{ACC15AC6-5A90-0645-8EB1-CB62BF2BCB77}"/>
              </a:ext>
            </a:extLst>
          </p:cNvPr>
          <p:cNvSpPr>
            <a:spLocks noGrp="1"/>
          </p:cNvSpPr>
          <p:nvPr>
            <p:ph idx="1"/>
          </p:nvPr>
        </p:nvSpPr>
        <p:spPr>
          <a:xfrm>
            <a:off x="186813" y="1376516"/>
            <a:ext cx="11700387" cy="5344959"/>
          </a:xfrm>
        </p:spPr>
        <p:txBody>
          <a:bodyPr>
            <a:normAutofit fontScale="62500" lnSpcReduction="20000"/>
          </a:bodyPr>
          <a:lstStyle/>
          <a:p>
            <a:pPr marL="0" indent="0">
              <a:buNone/>
            </a:pPr>
            <a:r>
              <a:rPr lang="de-DE" sz="3800" b="1" dirty="0"/>
              <a:t>Benchmarks:</a:t>
            </a:r>
          </a:p>
          <a:p>
            <a:pPr marL="0" indent="0">
              <a:buNone/>
            </a:pPr>
            <a:r>
              <a:rPr lang="de-DE" sz="3800" i="1" dirty="0" err="1"/>
              <a:t>Meets</a:t>
            </a:r>
            <a:r>
              <a:rPr lang="de-DE" sz="3800" i="1" dirty="0"/>
              <a:t> </a:t>
            </a:r>
            <a:r>
              <a:rPr lang="de-DE" sz="3800" i="1" dirty="0" err="1"/>
              <a:t>quality</a:t>
            </a:r>
            <a:r>
              <a:rPr lang="de-DE" sz="3800" i="1" dirty="0"/>
              <a:t> requirements </a:t>
            </a:r>
          </a:p>
          <a:p>
            <a:r>
              <a:rPr lang="de-DE" sz="3800" dirty="0"/>
              <a:t>The </a:t>
            </a:r>
            <a:r>
              <a:rPr lang="de-DE" sz="3800" dirty="0" err="1"/>
              <a:t>accompanying</a:t>
            </a:r>
            <a:r>
              <a:rPr lang="de-DE" sz="3800" dirty="0"/>
              <a:t> </a:t>
            </a:r>
            <a:r>
              <a:rPr lang="de-DE" sz="3800" dirty="0" err="1"/>
              <a:t>course</a:t>
            </a:r>
            <a:r>
              <a:rPr lang="de-DE" sz="3800" dirty="0"/>
              <a:t> </a:t>
            </a:r>
            <a:r>
              <a:rPr lang="de-DE" sz="3800" dirty="0" err="1"/>
              <a:t>materials</a:t>
            </a:r>
            <a:r>
              <a:rPr lang="de-DE" sz="3800" dirty="0"/>
              <a:t> </a:t>
            </a:r>
            <a:r>
              <a:rPr lang="de-DE" sz="3800" dirty="0" err="1"/>
              <a:t>are</a:t>
            </a:r>
            <a:r>
              <a:rPr lang="de-DE" sz="3800" dirty="0"/>
              <a:t> </a:t>
            </a:r>
            <a:r>
              <a:rPr lang="de-DE" sz="3800" dirty="0" err="1"/>
              <a:t>oriented</a:t>
            </a:r>
            <a:r>
              <a:rPr lang="de-DE" sz="3800" dirty="0"/>
              <a:t> </a:t>
            </a:r>
            <a:r>
              <a:rPr lang="de-DE" sz="3800" dirty="0" err="1"/>
              <a:t>towards</a:t>
            </a:r>
            <a:r>
              <a:rPr lang="de-DE" sz="3800" dirty="0"/>
              <a:t> </a:t>
            </a:r>
            <a:r>
              <a:rPr lang="de-DE" sz="3800" dirty="0" err="1"/>
              <a:t>the</a:t>
            </a:r>
            <a:r>
              <a:rPr lang="de-DE" sz="3800" dirty="0"/>
              <a:t> </a:t>
            </a:r>
            <a:r>
              <a:rPr lang="de-DE" sz="3800" dirty="0" err="1"/>
              <a:t>intended</a:t>
            </a:r>
            <a:r>
              <a:rPr lang="de-DE" sz="3800" dirty="0"/>
              <a:t> learning outcomes </a:t>
            </a:r>
            <a:r>
              <a:rPr lang="de-DE" sz="3800" dirty="0" err="1"/>
              <a:t>and</a:t>
            </a:r>
            <a:r>
              <a:rPr lang="de-DE" sz="3800" dirty="0"/>
              <a:t> </a:t>
            </a:r>
            <a:r>
              <a:rPr lang="de-DE" sz="3800" dirty="0" err="1"/>
              <a:t>correspond</a:t>
            </a:r>
            <a:r>
              <a:rPr lang="de-DE" sz="3800" dirty="0"/>
              <a:t> </a:t>
            </a:r>
            <a:r>
              <a:rPr lang="de-DE" sz="3800" dirty="0" err="1"/>
              <a:t>to</a:t>
            </a:r>
            <a:r>
              <a:rPr lang="de-DE" sz="3800" dirty="0"/>
              <a:t> </a:t>
            </a:r>
            <a:r>
              <a:rPr lang="de-DE" sz="3800" dirty="0" err="1"/>
              <a:t>the</a:t>
            </a:r>
            <a:r>
              <a:rPr lang="de-DE" sz="3800" dirty="0"/>
              <a:t> </a:t>
            </a:r>
            <a:r>
              <a:rPr lang="de-DE" sz="3800" dirty="0" err="1"/>
              <a:t>required</a:t>
            </a:r>
            <a:r>
              <a:rPr lang="de-DE" sz="3800" dirty="0"/>
              <a:t> </a:t>
            </a:r>
            <a:r>
              <a:rPr lang="de-DE" sz="3800" dirty="0" err="1"/>
              <a:t>qualification</a:t>
            </a:r>
            <a:r>
              <a:rPr lang="de-DE" sz="3800" dirty="0"/>
              <a:t> </a:t>
            </a:r>
            <a:r>
              <a:rPr lang="de-DE" sz="3800" dirty="0" err="1"/>
              <a:t>level</a:t>
            </a:r>
            <a:r>
              <a:rPr lang="de-DE" sz="3800" dirty="0"/>
              <a:t>. </a:t>
            </a:r>
            <a:r>
              <a:rPr lang="de-DE" sz="3800" dirty="0" err="1"/>
              <a:t>They</a:t>
            </a:r>
            <a:r>
              <a:rPr lang="de-DE" sz="3800" dirty="0"/>
              <a:t> </a:t>
            </a:r>
            <a:r>
              <a:rPr lang="de-DE" sz="3800" dirty="0" err="1"/>
              <a:t>are</a:t>
            </a:r>
            <a:r>
              <a:rPr lang="de-DE" sz="3800" dirty="0"/>
              <a:t> </a:t>
            </a:r>
            <a:r>
              <a:rPr lang="de-DE" sz="3800" dirty="0" err="1"/>
              <a:t>up</a:t>
            </a:r>
            <a:r>
              <a:rPr lang="de-DE" sz="3800" dirty="0"/>
              <a:t> </a:t>
            </a:r>
            <a:r>
              <a:rPr lang="de-DE" sz="3800" dirty="0" err="1"/>
              <a:t>to</a:t>
            </a:r>
            <a:r>
              <a:rPr lang="de-DE" sz="3800" dirty="0"/>
              <a:t> </a:t>
            </a:r>
            <a:r>
              <a:rPr lang="de-DE" sz="3800" dirty="0" err="1"/>
              <a:t>date</a:t>
            </a:r>
            <a:r>
              <a:rPr lang="de-DE" sz="3800" dirty="0"/>
              <a:t> </a:t>
            </a:r>
            <a:r>
              <a:rPr lang="de-DE" sz="3800" dirty="0" err="1"/>
              <a:t>and</a:t>
            </a:r>
            <a:r>
              <a:rPr lang="de-DE" sz="3800" dirty="0"/>
              <a:t> </a:t>
            </a:r>
            <a:r>
              <a:rPr lang="de-DE" sz="3800" dirty="0" err="1"/>
              <a:t>digitally</a:t>
            </a:r>
            <a:r>
              <a:rPr lang="de-DE" sz="3800" dirty="0"/>
              <a:t> </a:t>
            </a:r>
            <a:r>
              <a:rPr lang="de-DE" sz="3800" dirty="0" err="1"/>
              <a:t>accessible</a:t>
            </a:r>
            <a:r>
              <a:rPr lang="de-DE" sz="3800" dirty="0"/>
              <a:t> </a:t>
            </a:r>
            <a:r>
              <a:rPr lang="de-DE" sz="3800" dirty="0" err="1"/>
              <a:t>for</a:t>
            </a:r>
            <a:r>
              <a:rPr lang="de-DE" sz="3800" dirty="0"/>
              <a:t> </a:t>
            </a:r>
            <a:r>
              <a:rPr lang="de-DE" sz="3800" dirty="0" err="1"/>
              <a:t>the</a:t>
            </a:r>
            <a:r>
              <a:rPr lang="de-DE" sz="3800" dirty="0"/>
              <a:t> </a:t>
            </a:r>
            <a:r>
              <a:rPr lang="de-DE" sz="3800" dirty="0" err="1"/>
              <a:t>students</a:t>
            </a:r>
            <a:r>
              <a:rPr lang="de-DE" sz="3800" dirty="0"/>
              <a:t>. </a:t>
            </a:r>
            <a:r>
              <a:rPr lang="de-DE" sz="3800" dirty="0" err="1"/>
              <a:t>They</a:t>
            </a:r>
            <a:r>
              <a:rPr lang="de-DE" sz="3800" dirty="0"/>
              <a:t> </a:t>
            </a:r>
            <a:r>
              <a:rPr lang="de-DE" sz="3800" dirty="0" err="1"/>
              <a:t>are</a:t>
            </a:r>
            <a:r>
              <a:rPr lang="de-DE" sz="3800" dirty="0"/>
              <a:t> user-</a:t>
            </a:r>
            <a:r>
              <a:rPr lang="de-DE" sz="3800" dirty="0" err="1"/>
              <a:t>friendly</a:t>
            </a:r>
            <a:r>
              <a:rPr lang="de-DE" sz="3800" dirty="0"/>
              <a:t> </a:t>
            </a:r>
            <a:r>
              <a:rPr lang="de-DE" sz="3800" dirty="0" err="1"/>
              <a:t>and</a:t>
            </a:r>
            <a:r>
              <a:rPr lang="de-DE" sz="3800" dirty="0"/>
              <a:t> </a:t>
            </a:r>
            <a:r>
              <a:rPr lang="de-DE" sz="3800" dirty="0" err="1"/>
              <a:t>encourage</a:t>
            </a:r>
            <a:r>
              <a:rPr lang="de-DE" sz="3800" dirty="0"/>
              <a:t> </a:t>
            </a:r>
            <a:r>
              <a:rPr lang="de-DE" sz="3800" dirty="0" err="1"/>
              <a:t>students</a:t>
            </a:r>
            <a:r>
              <a:rPr lang="de-DE" sz="3800" dirty="0"/>
              <a:t> </a:t>
            </a:r>
            <a:r>
              <a:rPr lang="de-DE" sz="3800" dirty="0" err="1"/>
              <a:t>to</a:t>
            </a:r>
            <a:r>
              <a:rPr lang="de-DE" sz="3800" dirty="0"/>
              <a:t> </a:t>
            </a:r>
            <a:r>
              <a:rPr lang="de-DE" sz="3800" dirty="0" err="1"/>
              <a:t>engage</a:t>
            </a:r>
            <a:r>
              <a:rPr lang="de-DE" sz="3800" dirty="0"/>
              <a:t> in </a:t>
            </a:r>
            <a:r>
              <a:rPr lang="de-DE" sz="3800" dirty="0" err="1"/>
              <a:t>further</a:t>
            </a:r>
            <a:r>
              <a:rPr lang="de-DE" sz="3800" dirty="0"/>
              <a:t> </a:t>
            </a:r>
            <a:r>
              <a:rPr lang="de-DE" sz="3800" dirty="0" err="1"/>
              <a:t>independent</a:t>
            </a:r>
            <a:r>
              <a:rPr lang="de-DE" sz="3800" dirty="0"/>
              <a:t> </a:t>
            </a:r>
            <a:r>
              <a:rPr lang="de-DE" sz="3800" dirty="0" err="1"/>
              <a:t>studies</a:t>
            </a:r>
            <a:r>
              <a:rPr lang="de-DE" sz="3800" dirty="0"/>
              <a:t>. </a:t>
            </a:r>
          </a:p>
          <a:p>
            <a:r>
              <a:rPr lang="de-DE" sz="3800" dirty="0" err="1"/>
              <a:t>For</a:t>
            </a:r>
            <a:r>
              <a:rPr lang="de-DE" sz="3800" dirty="0"/>
              <a:t> </a:t>
            </a:r>
            <a:r>
              <a:rPr lang="de-DE" sz="3800" dirty="0" err="1"/>
              <a:t>blended</a:t>
            </a:r>
            <a:r>
              <a:rPr lang="de-DE" sz="3800" dirty="0"/>
              <a:t>-learning/</a:t>
            </a:r>
            <a:r>
              <a:rPr lang="de-DE" sz="3800" dirty="0" err="1"/>
              <a:t>distance</a:t>
            </a:r>
            <a:r>
              <a:rPr lang="de-DE" sz="3800" dirty="0"/>
              <a:t> learning </a:t>
            </a:r>
            <a:r>
              <a:rPr lang="de-DE" sz="3800" dirty="0" err="1"/>
              <a:t>study</a:t>
            </a:r>
            <a:r>
              <a:rPr lang="de-DE" sz="3800" dirty="0"/>
              <a:t> programmes </a:t>
            </a:r>
            <a:r>
              <a:rPr lang="de-DE" sz="3800" dirty="0" err="1"/>
              <a:t>applies</a:t>
            </a:r>
            <a:r>
              <a:rPr lang="de-DE" sz="3800" dirty="0"/>
              <a:t> </a:t>
            </a:r>
            <a:r>
              <a:rPr lang="de-DE" sz="3800" dirty="0" err="1"/>
              <a:t>additionally</a:t>
            </a:r>
            <a:r>
              <a:rPr lang="de-DE" sz="3800" dirty="0"/>
              <a:t>: </a:t>
            </a:r>
            <a:r>
              <a:rPr lang="de-DE" sz="3800" dirty="0" err="1"/>
              <a:t>when</a:t>
            </a:r>
            <a:r>
              <a:rPr lang="de-DE" sz="3800" dirty="0"/>
              <a:t> </a:t>
            </a:r>
            <a:r>
              <a:rPr lang="de-DE" sz="3800" dirty="0" err="1"/>
              <a:t>compiling</a:t>
            </a:r>
            <a:r>
              <a:rPr lang="de-DE" sz="3800" dirty="0"/>
              <a:t> </a:t>
            </a:r>
            <a:r>
              <a:rPr lang="de-DE" sz="3800" dirty="0" err="1"/>
              <a:t>the</a:t>
            </a:r>
            <a:r>
              <a:rPr lang="de-DE" sz="3800" dirty="0"/>
              <a:t> </a:t>
            </a:r>
            <a:r>
              <a:rPr lang="de-DE" sz="3800" dirty="0" err="1"/>
              <a:t>course</a:t>
            </a:r>
            <a:r>
              <a:rPr lang="de-DE" sz="3800" dirty="0"/>
              <a:t> </a:t>
            </a:r>
            <a:r>
              <a:rPr lang="de-DE" sz="3800" dirty="0" err="1"/>
              <a:t>materials</a:t>
            </a:r>
            <a:r>
              <a:rPr lang="de-DE" sz="3800" dirty="0"/>
              <a:t>, </a:t>
            </a:r>
            <a:r>
              <a:rPr lang="de-DE" sz="3800" dirty="0" err="1"/>
              <a:t>the</a:t>
            </a:r>
            <a:r>
              <a:rPr lang="de-DE" sz="3800" dirty="0"/>
              <a:t> </a:t>
            </a:r>
            <a:r>
              <a:rPr lang="de-DE" sz="3800" dirty="0" err="1"/>
              <a:t>specific</a:t>
            </a:r>
            <a:r>
              <a:rPr lang="de-DE" sz="3800" dirty="0"/>
              <a:t> </a:t>
            </a:r>
            <a:r>
              <a:rPr lang="de-DE" sz="3800" dirty="0" err="1"/>
              <a:t>didactical</a:t>
            </a:r>
            <a:r>
              <a:rPr lang="de-DE" sz="3800" dirty="0"/>
              <a:t> requirements </a:t>
            </a:r>
            <a:r>
              <a:rPr lang="de-DE" sz="3800" dirty="0" err="1"/>
              <a:t>are</a:t>
            </a:r>
            <a:r>
              <a:rPr lang="de-DE" sz="3800" dirty="0"/>
              <a:t> </a:t>
            </a:r>
            <a:r>
              <a:rPr lang="de-DE" sz="3800" dirty="0" err="1"/>
              <a:t>taken</a:t>
            </a:r>
            <a:r>
              <a:rPr lang="de-DE" sz="3800" dirty="0"/>
              <a:t> </a:t>
            </a:r>
            <a:r>
              <a:rPr lang="de-DE" sz="3800" dirty="0" err="1"/>
              <a:t>into</a:t>
            </a:r>
            <a:r>
              <a:rPr lang="de-DE" sz="3800" dirty="0"/>
              <a:t> </a:t>
            </a:r>
            <a:r>
              <a:rPr lang="de-DE" sz="3800" dirty="0" err="1"/>
              <a:t>ac</a:t>
            </a:r>
            <a:r>
              <a:rPr lang="de-DE" sz="3800" dirty="0"/>
              <a:t>- </a:t>
            </a:r>
            <a:r>
              <a:rPr lang="de-DE" sz="3800" dirty="0" err="1"/>
              <a:t>count</a:t>
            </a:r>
            <a:r>
              <a:rPr lang="de-DE" sz="3800" dirty="0"/>
              <a:t>; </a:t>
            </a:r>
            <a:r>
              <a:rPr lang="de-DE" sz="3800" dirty="0" err="1"/>
              <a:t>they</a:t>
            </a:r>
            <a:r>
              <a:rPr lang="de-DE" sz="3800" dirty="0"/>
              <a:t> </a:t>
            </a:r>
            <a:r>
              <a:rPr lang="de-DE" sz="3800" dirty="0" err="1"/>
              <a:t>are</a:t>
            </a:r>
            <a:r>
              <a:rPr lang="de-DE" sz="3800" dirty="0"/>
              <a:t> well-</a:t>
            </a:r>
            <a:r>
              <a:rPr lang="de-DE" sz="3800" dirty="0" err="1"/>
              <a:t>designed</a:t>
            </a:r>
            <a:r>
              <a:rPr lang="de-DE" sz="3800" dirty="0"/>
              <a:t> </a:t>
            </a:r>
            <a:r>
              <a:rPr lang="de-DE" sz="3800" dirty="0" err="1"/>
              <a:t>and</a:t>
            </a:r>
            <a:r>
              <a:rPr lang="de-DE" sz="3800" dirty="0"/>
              <a:t> </a:t>
            </a:r>
            <a:r>
              <a:rPr lang="de-DE" sz="3800" dirty="0" err="1"/>
              <a:t>neatly</a:t>
            </a:r>
            <a:r>
              <a:rPr lang="de-DE" sz="3800" dirty="0"/>
              <a:t> </a:t>
            </a:r>
            <a:r>
              <a:rPr lang="de-DE" sz="3800" dirty="0" err="1"/>
              <a:t>reproduced</a:t>
            </a:r>
            <a:r>
              <a:rPr lang="de-DE" sz="3800" dirty="0"/>
              <a:t>. </a:t>
            </a:r>
          </a:p>
          <a:p>
            <a:pPr marL="0" indent="0">
              <a:buNone/>
            </a:pPr>
            <a:r>
              <a:rPr lang="de-DE" sz="3800" i="1" dirty="0" err="1"/>
              <a:t>Exceeds</a:t>
            </a:r>
            <a:r>
              <a:rPr lang="de-DE" sz="3800" i="1" dirty="0"/>
              <a:t> </a:t>
            </a:r>
            <a:r>
              <a:rPr lang="de-DE" sz="3800" i="1" dirty="0" err="1"/>
              <a:t>quality</a:t>
            </a:r>
            <a:r>
              <a:rPr lang="de-DE" sz="3800" i="1" dirty="0"/>
              <a:t> requirements </a:t>
            </a:r>
          </a:p>
          <a:p>
            <a:r>
              <a:rPr lang="de-DE" sz="3800" dirty="0"/>
              <a:t>In </a:t>
            </a:r>
            <a:r>
              <a:rPr lang="de-DE" sz="3800" dirty="0" err="1"/>
              <a:t>addition</a:t>
            </a:r>
            <a:r>
              <a:rPr lang="de-DE" sz="3800" dirty="0"/>
              <a:t>, </a:t>
            </a:r>
            <a:r>
              <a:rPr lang="de-DE" sz="3800" dirty="0" err="1"/>
              <a:t>the</a:t>
            </a:r>
            <a:r>
              <a:rPr lang="de-DE" sz="3800" dirty="0"/>
              <a:t> </a:t>
            </a:r>
            <a:r>
              <a:rPr lang="de-DE" sz="3800" dirty="0" err="1"/>
              <a:t>course</a:t>
            </a:r>
            <a:r>
              <a:rPr lang="de-DE" sz="3800" dirty="0"/>
              <a:t> </a:t>
            </a:r>
            <a:r>
              <a:rPr lang="de-DE" sz="3800" dirty="0" err="1"/>
              <a:t>materials</a:t>
            </a:r>
            <a:r>
              <a:rPr lang="de-DE" sz="3800" dirty="0"/>
              <a:t> </a:t>
            </a:r>
            <a:r>
              <a:rPr lang="de-DE" sz="3800" dirty="0" err="1"/>
              <a:t>make</a:t>
            </a:r>
            <a:r>
              <a:rPr lang="de-DE" sz="3800" dirty="0"/>
              <a:t> </a:t>
            </a:r>
            <a:r>
              <a:rPr lang="de-DE" sz="3800" dirty="0" err="1"/>
              <a:t>the</a:t>
            </a:r>
            <a:r>
              <a:rPr lang="de-DE" sz="3800" dirty="0"/>
              <a:t> </a:t>
            </a:r>
            <a:r>
              <a:rPr lang="de-DE" sz="3800" dirty="0" err="1"/>
              <a:t>students</a:t>
            </a:r>
            <a:r>
              <a:rPr lang="de-DE" sz="3800" dirty="0"/>
              <a:t> </a:t>
            </a:r>
            <a:r>
              <a:rPr lang="de-DE" sz="3800" dirty="0" err="1"/>
              <a:t>familiar</a:t>
            </a:r>
            <a:r>
              <a:rPr lang="de-DE" sz="3800" dirty="0"/>
              <a:t> </a:t>
            </a:r>
            <a:r>
              <a:rPr lang="de-DE" sz="3800" dirty="0" err="1"/>
              <a:t>with</a:t>
            </a:r>
            <a:r>
              <a:rPr lang="de-DE" sz="3800" dirty="0"/>
              <a:t> different problem-</a:t>
            </a:r>
            <a:r>
              <a:rPr lang="de-DE" sz="3800" dirty="0" err="1"/>
              <a:t>solving</a:t>
            </a:r>
            <a:r>
              <a:rPr lang="de-DE" sz="3800" dirty="0"/>
              <a:t> </a:t>
            </a:r>
            <a:r>
              <a:rPr lang="de-DE" sz="3800" dirty="0" err="1"/>
              <a:t>ap</a:t>
            </a:r>
            <a:r>
              <a:rPr lang="de-DE" sz="3800" dirty="0"/>
              <a:t>- </a:t>
            </a:r>
            <a:r>
              <a:rPr lang="de-DE" sz="3800" dirty="0" err="1"/>
              <a:t>proaches</a:t>
            </a:r>
            <a:r>
              <a:rPr lang="de-DE" sz="3800" dirty="0"/>
              <a:t> </a:t>
            </a:r>
            <a:r>
              <a:rPr lang="de-DE" sz="3800" dirty="0" err="1"/>
              <a:t>from</a:t>
            </a:r>
            <a:r>
              <a:rPr lang="de-DE" sz="3800" dirty="0"/>
              <a:t> </a:t>
            </a:r>
            <a:r>
              <a:rPr lang="de-DE" sz="3800" dirty="0" err="1"/>
              <a:t>various</a:t>
            </a:r>
            <a:r>
              <a:rPr lang="de-DE" sz="3800" dirty="0"/>
              <a:t> </a:t>
            </a:r>
            <a:r>
              <a:rPr lang="de-DE" sz="3800" dirty="0" err="1"/>
              <a:t>scientific</a:t>
            </a:r>
            <a:r>
              <a:rPr lang="de-DE" sz="3800" dirty="0"/>
              <a:t> </a:t>
            </a:r>
            <a:r>
              <a:rPr lang="de-DE" sz="3800" dirty="0" err="1"/>
              <a:t>perspectives</a:t>
            </a:r>
            <a:r>
              <a:rPr lang="de-DE" sz="3800" dirty="0"/>
              <a:t>. Through </a:t>
            </a:r>
            <a:r>
              <a:rPr lang="de-DE" sz="3800" dirty="0" err="1"/>
              <a:t>interactive</a:t>
            </a:r>
            <a:r>
              <a:rPr lang="de-DE" sz="3800" dirty="0"/>
              <a:t> </a:t>
            </a:r>
            <a:r>
              <a:rPr lang="de-DE" sz="3800" dirty="0" err="1"/>
              <a:t>work</a:t>
            </a:r>
            <a:r>
              <a:rPr lang="de-DE" sz="3800" dirty="0"/>
              <a:t> </a:t>
            </a:r>
            <a:r>
              <a:rPr lang="de-DE" sz="3800" dirty="0" err="1"/>
              <a:t>with</a:t>
            </a:r>
            <a:r>
              <a:rPr lang="de-DE" sz="3800" dirty="0"/>
              <a:t> </a:t>
            </a:r>
            <a:r>
              <a:rPr lang="de-DE" sz="3800" dirty="0" err="1"/>
              <a:t>the</a:t>
            </a:r>
            <a:r>
              <a:rPr lang="de-DE" sz="3800" dirty="0"/>
              <a:t> </a:t>
            </a:r>
            <a:r>
              <a:rPr lang="de-DE" sz="3800" dirty="0" err="1"/>
              <a:t>materials</a:t>
            </a:r>
            <a:r>
              <a:rPr lang="de-DE" sz="3800" dirty="0"/>
              <a:t>, </a:t>
            </a:r>
            <a:r>
              <a:rPr lang="de-DE" sz="3800" dirty="0" err="1"/>
              <a:t>the</a:t>
            </a:r>
            <a:r>
              <a:rPr lang="de-DE" sz="3800" dirty="0"/>
              <a:t> </a:t>
            </a:r>
            <a:r>
              <a:rPr lang="de-DE" sz="3800" dirty="0" err="1"/>
              <a:t>students</a:t>
            </a:r>
            <a:r>
              <a:rPr lang="de-DE" sz="3800" dirty="0"/>
              <a:t> </a:t>
            </a:r>
            <a:r>
              <a:rPr lang="de-DE" sz="3800" dirty="0" err="1"/>
              <a:t>are</a:t>
            </a:r>
            <a:r>
              <a:rPr lang="de-DE" sz="3800" dirty="0"/>
              <a:t> </a:t>
            </a:r>
            <a:r>
              <a:rPr lang="de-DE" sz="3800" dirty="0" err="1"/>
              <a:t>enabled</a:t>
            </a:r>
            <a:r>
              <a:rPr lang="de-DE" sz="3800" dirty="0"/>
              <a:t> </a:t>
            </a:r>
            <a:r>
              <a:rPr lang="de-DE" sz="3800" dirty="0" err="1"/>
              <a:t>to</a:t>
            </a:r>
            <a:r>
              <a:rPr lang="de-DE" sz="3800" dirty="0"/>
              <a:t> </a:t>
            </a:r>
            <a:r>
              <a:rPr lang="de-DE" sz="3800" dirty="0" err="1"/>
              <a:t>develop</a:t>
            </a:r>
            <a:r>
              <a:rPr lang="de-DE" sz="3800" dirty="0"/>
              <a:t> </a:t>
            </a:r>
            <a:r>
              <a:rPr lang="de-DE" sz="3800" dirty="0" err="1"/>
              <a:t>their</a:t>
            </a:r>
            <a:r>
              <a:rPr lang="de-DE" sz="3800" dirty="0"/>
              <a:t> </a:t>
            </a:r>
            <a:r>
              <a:rPr lang="de-DE" sz="3800" dirty="0" err="1"/>
              <a:t>own</a:t>
            </a:r>
            <a:r>
              <a:rPr lang="de-DE" sz="3800" dirty="0"/>
              <a:t> </a:t>
            </a:r>
            <a:r>
              <a:rPr lang="de-DE" sz="3800" dirty="0" err="1"/>
              <a:t>theory-based</a:t>
            </a:r>
            <a:r>
              <a:rPr lang="de-DE" sz="3800" dirty="0"/>
              <a:t> </a:t>
            </a:r>
            <a:r>
              <a:rPr lang="de-DE" sz="3800" dirty="0" err="1"/>
              <a:t>problem</a:t>
            </a:r>
            <a:r>
              <a:rPr lang="de-DE" sz="3800" dirty="0"/>
              <a:t> </a:t>
            </a:r>
            <a:r>
              <a:rPr lang="de-DE" sz="3800" dirty="0" err="1"/>
              <a:t>solving</a:t>
            </a:r>
            <a:r>
              <a:rPr lang="de-DE" sz="3800" dirty="0"/>
              <a:t> </a:t>
            </a:r>
            <a:r>
              <a:rPr lang="de-DE" sz="3800" dirty="0" err="1"/>
              <a:t>strategy</a:t>
            </a:r>
            <a:r>
              <a:rPr lang="de-DE" sz="3800" dirty="0"/>
              <a:t>. The </a:t>
            </a:r>
            <a:r>
              <a:rPr lang="de-DE" sz="3800" dirty="0" err="1"/>
              <a:t>course</a:t>
            </a:r>
            <a:r>
              <a:rPr lang="de-DE" sz="3800" dirty="0"/>
              <a:t> </a:t>
            </a:r>
            <a:r>
              <a:rPr lang="de-DE" sz="3800" dirty="0" err="1"/>
              <a:t>materials</a:t>
            </a:r>
            <a:r>
              <a:rPr lang="de-DE" sz="3800" dirty="0"/>
              <a:t> </a:t>
            </a:r>
            <a:r>
              <a:rPr lang="de-DE" sz="3800" dirty="0" err="1"/>
              <a:t>are</a:t>
            </a:r>
            <a:r>
              <a:rPr lang="de-DE" sz="3800" dirty="0"/>
              <a:t> </a:t>
            </a:r>
            <a:r>
              <a:rPr lang="de-DE" sz="3800" dirty="0" err="1"/>
              <a:t>continuously</a:t>
            </a:r>
            <a:r>
              <a:rPr lang="de-DE" sz="3800" dirty="0"/>
              <a:t> </a:t>
            </a:r>
            <a:r>
              <a:rPr lang="de-DE" sz="3800" dirty="0" err="1"/>
              <a:t>further</a:t>
            </a:r>
            <a:r>
              <a:rPr lang="de-DE" sz="3800" dirty="0"/>
              <a:t> </a:t>
            </a:r>
            <a:r>
              <a:rPr lang="de-DE" sz="3800" dirty="0" err="1"/>
              <a:t>developed</a:t>
            </a:r>
            <a:r>
              <a:rPr lang="de-DE" sz="3800" dirty="0"/>
              <a:t> </a:t>
            </a:r>
            <a:r>
              <a:rPr lang="de-DE" sz="3800" dirty="0" err="1"/>
              <a:t>according</a:t>
            </a:r>
            <a:r>
              <a:rPr lang="de-DE" sz="3800" dirty="0"/>
              <a:t> </a:t>
            </a:r>
            <a:r>
              <a:rPr lang="de-DE" sz="3800" dirty="0" err="1"/>
              <a:t>to</a:t>
            </a:r>
            <a:r>
              <a:rPr lang="de-DE" sz="3800" dirty="0"/>
              <a:t> </a:t>
            </a:r>
            <a:r>
              <a:rPr lang="de-DE" sz="3800" dirty="0" err="1"/>
              <a:t>new</a:t>
            </a:r>
            <a:r>
              <a:rPr lang="de-DE" sz="3800" dirty="0"/>
              <a:t> </a:t>
            </a:r>
            <a:r>
              <a:rPr lang="de-DE" sz="3800" dirty="0" err="1"/>
              <a:t>didactical</a:t>
            </a:r>
            <a:r>
              <a:rPr lang="de-DE" sz="3800" dirty="0"/>
              <a:t> </a:t>
            </a:r>
            <a:r>
              <a:rPr lang="de-DE" sz="3800" dirty="0" err="1"/>
              <a:t>concepts</a:t>
            </a:r>
            <a:r>
              <a:rPr lang="de-DE" sz="3800" dirty="0"/>
              <a:t>. </a:t>
            </a:r>
          </a:p>
          <a:p>
            <a:r>
              <a:rPr lang="de-DE" sz="3800" dirty="0" err="1"/>
              <a:t>For</a:t>
            </a:r>
            <a:r>
              <a:rPr lang="de-DE" sz="3800" dirty="0"/>
              <a:t> </a:t>
            </a:r>
            <a:r>
              <a:rPr lang="de-DE" sz="3800" dirty="0" err="1"/>
              <a:t>blended</a:t>
            </a:r>
            <a:r>
              <a:rPr lang="de-DE" sz="3800" dirty="0"/>
              <a:t>-learning/</a:t>
            </a:r>
            <a:r>
              <a:rPr lang="de-DE" sz="3800" dirty="0" err="1"/>
              <a:t>distance</a:t>
            </a:r>
            <a:r>
              <a:rPr lang="de-DE" sz="3800" dirty="0"/>
              <a:t> learning </a:t>
            </a:r>
            <a:r>
              <a:rPr lang="de-DE" sz="3800" dirty="0" err="1"/>
              <a:t>study</a:t>
            </a:r>
            <a:r>
              <a:rPr lang="de-DE" sz="3800" dirty="0"/>
              <a:t> programmes </a:t>
            </a:r>
            <a:r>
              <a:rPr lang="de-DE" sz="3800" dirty="0" err="1"/>
              <a:t>applies</a:t>
            </a:r>
            <a:r>
              <a:rPr lang="de-DE" sz="3800" dirty="0"/>
              <a:t> </a:t>
            </a:r>
            <a:r>
              <a:rPr lang="de-DE" sz="3800" dirty="0" err="1"/>
              <a:t>additionally</a:t>
            </a:r>
            <a:r>
              <a:rPr lang="de-DE" sz="3800" dirty="0"/>
              <a:t>: </a:t>
            </a:r>
            <a:r>
              <a:rPr lang="de-DE" sz="3800" dirty="0" err="1"/>
              <a:t>the</a:t>
            </a:r>
            <a:r>
              <a:rPr lang="de-DE" sz="3800" dirty="0"/>
              <a:t> </a:t>
            </a:r>
            <a:r>
              <a:rPr lang="de-DE" sz="3800" dirty="0" err="1"/>
              <a:t>course</a:t>
            </a:r>
            <a:r>
              <a:rPr lang="de-DE" sz="3800" dirty="0"/>
              <a:t> material </a:t>
            </a:r>
            <a:r>
              <a:rPr lang="de-DE" sz="3800" dirty="0" err="1"/>
              <a:t>is</a:t>
            </a:r>
            <a:r>
              <a:rPr lang="de-DE" sz="3800" dirty="0"/>
              <a:t> </a:t>
            </a:r>
            <a:r>
              <a:rPr lang="de-DE" sz="3800" dirty="0" err="1"/>
              <a:t>systematically</a:t>
            </a:r>
            <a:r>
              <a:rPr lang="de-DE" sz="3800" dirty="0"/>
              <a:t> </a:t>
            </a:r>
            <a:r>
              <a:rPr lang="de-DE" sz="3800" dirty="0" err="1"/>
              <a:t>designed</a:t>
            </a:r>
            <a:r>
              <a:rPr lang="de-DE" sz="3800" dirty="0"/>
              <a:t> </a:t>
            </a:r>
            <a:r>
              <a:rPr lang="de-DE" sz="3800" dirty="0" err="1"/>
              <a:t>according</a:t>
            </a:r>
            <a:r>
              <a:rPr lang="de-DE" sz="3800" dirty="0"/>
              <a:t> </a:t>
            </a:r>
            <a:r>
              <a:rPr lang="de-DE" sz="3800" dirty="0" err="1"/>
              <a:t>to</a:t>
            </a:r>
            <a:r>
              <a:rPr lang="de-DE" sz="3800" dirty="0"/>
              <a:t> </a:t>
            </a:r>
            <a:r>
              <a:rPr lang="de-DE" sz="3800" dirty="0" err="1"/>
              <a:t>the</a:t>
            </a:r>
            <a:r>
              <a:rPr lang="de-DE" sz="3800" dirty="0"/>
              <a:t> </a:t>
            </a:r>
            <a:r>
              <a:rPr lang="de-DE" sz="3800" dirty="0" err="1"/>
              <a:t>didactical</a:t>
            </a:r>
            <a:r>
              <a:rPr lang="de-DE" sz="3800" dirty="0"/>
              <a:t> </a:t>
            </a:r>
            <a:r>
              <a:rPr lang="de-DE" sz="3800" dirty="0" err="1"/>
              <a:t>preferences</a:t>
            </a:r>
            <a:r>
              <a:rPr lang="de-DE" sz="3800" dirty="0"/>
              <a:t> </a:t>
            </a:r>
            <a:r>
              <a:rPr lang="de-DE" sz="3800" dirty="0" err="1"/>
              <a:t>of</a:t>
            </a:r>
            <a:r>
              <a:rPr lang="de-DE" sz="3800" dirty="0"/>
              <a:t> </a:t>
            </a:r>
            <a:r>
              <a:rPr lang="de-DE" sz="3800" dirty="0" err="1"/>
              <a:t>the</a:t>
            </a:r>
            <a:r>
              <a:rPr lang="de-DE" sz="3800" dirty="0"/>
              <a:t> </a:t>
            </a:r>
            <a:r>
              <a:rPr lang="de-DE" sz="3800" dirty="0" err="1"/>
              <a:t>students</a:t>
            </a:r>
            <a:r>
              <a:rPr lang="de-DE" sz="3800" dirty="0"/>
              <a:t>. </a:t>
            </a:r>
          </a:p>
          <a:p>
            <a:endParaRPr lang="de-DE" dirty="0"/>
          </a:p>
        </p:txBody>
      </p:sp>
      <p:sp>
        <p:nvSpPr>
          <p:cNvPr id="4" name="Datumsplatzhalter 3">
            <a:extLst>
              <a:ext uri="{FF2B5EF4-FFF2-40B4-BE49-F238E27FC236}">
                <a16:creationId xmlns:a16="http://schemas.microsoft.com/office/drawing/2014/main" xmlns="" id="{4DEE980F-D98C-A54B-913D-D3528CC3A622}"/>
              </a:ext>
            </a:extLst>
          </p:cNvPr>
          <p:cNvSpPr>
            <a:spLocks noGrp="1"/>
          </p:cNvSpPr>
          <p:nvPr>
            <p:ph type="dt" sz="half" idx="10"/>
          </p:nvPr>
        </p:nvSpPr>
        <p:spPr/>
        <p:txBody>
          <a:bodyPr/>
          <a:lstStyle/>
          <a:p>
            <a:fld id="{4E1BE6A9-F1DC-6F48-9F83-F58AC2725795}" type="datetime1">
              <a:rPr lang="de-DE" smtClean="0"/>
              <a:t>17.09.2018</a:t>
            </a:fld>
            <a:endParaRPr lang="de-DE" dirty="0"/>
          </a:p>
        </p:txBody>
      </p:sp>
      <p:sp>
        <p:nvSpPr>
          <p:cNvPr id="5" name="Fußzeilenplatzhalter 4">
            <a:extLst>
              <a:ext uri="{FF2B5EF4-FFF2-40B4-BE49-F238E27FC236}">
                <a16:creationId xmlns:a16="http://schemas.microsoft.com/office/drawing/2014/main" xmlns="" id="{77FAE06A-E128-624B-B6EA-5BB304884A67}"/>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2130D7C8-1D8A-CD45-B802-67B0B8709E1C}"/>
              </a:ext>
            </a:extLst>
          </p:cNvPr>
          <p:cNvSpPr>
            <a:spLocks noGrp="1"/>
          </p:cNvSpPr>
          <p:nvPr>
            <p:ph type="sldNum" sz="quarter" idx="12"/>
          </p:nvPr>
        </p:nvSpPr>
        <p:spPr/>
        <p:txBody>
          <a:bodyPr/>
          <a:lstStyle/>
          <a:p>
            <a:fld id="{93BC7EB4-ADAF-3D45-8E3E-A06BACF5AB1C}" type="slidenum">
              <a:rPr lang="de-DE" smtClean="0"/>
              <a:t>51</a:t>
            </a:fld>
            <a:endParaRPr lang="de-DE"/>
          </a:p>
        </p:txBody>
      </p:sp>
      <p:pic>
        <p:nvPicPr>
          <p:cNvPr id="7" name="Picture 3" descr="page1image560">
            <a:extLst>
              <a:ext uri="{FF2B5EF4-FFF2-40B4-BE49-F238E27FC236}">
                <a16:creationId xmlns:a16="http://schemas.microsoft.com/office/drawing/2014/main" xmlns="" id="{C8CB2817-143E-0E4C-8B65-4B9AC470D1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9033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E625DBB-2009-BA4A-B525-12D4F1B79B50}"/>
              </a:ext>
            </a:extLst>
          </p:cNvPr>
          <p:cNvSpPr>
            <a:spLocks noGrp="1"/>
          </p:cNvSpPr>
          <p:nvPr>
            <p:ph type="title"/>
          </p:nvPr>
        </p:nvSpPr>
        <p:spPr/>
        <p:txBody>
          <a:bodyPr>
            <a:normAutofit fontScale="90000"/>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b="1" dirty="0" err="1"/>
              <a:t>Didactic</a:t>
            </a:r>
            <a:r>
              <a:rPr lang="de-DE" sz="2800" b="1" dirty="0"/>
              <a:t> </a:t>
            </a:r>
            <a:r>
              <a:rPr lang="de-DE" sz="2800" b="1" dirty="0" err="1"/>
              <a:t>Concept</a:t>
            </a:r>
            <a:r>
              <a:rPr lang="de-DE" sz="2800" b="1" dirty="0"/>
              <a:t> </a:t>
            </a:r>
            <a:r>
              <a:rPr lang="de-DE" sz="2800" dirty="0"/>
              <a:t>(This </a:t>
            </a:r>
            <a:r>
              <a:rPr lang="de-DE" sz="2800" dirty="0" err="1"/>
              <a:t>chapter</a:t>
            </a:r>
            <a:r>
              <a:rPr lang="de-DE" sz="2800" dirty="0"/>
              <a:t/>
            </a:r>
            <a:br>
              <a:rPr lang="de-DE" sz="2800" dirty="0"/>
            </a:b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br>
              <a:rPr lang="de-DE" sz="2800" dirty="0"/>
            </a:b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DB921B67-656E-704C-9EC8-7274C56DB534}"/>
              </a:ext>
            </a:extLst>
          </p:cNvPr>
          <p:cNvSpPr>
            <a:spLocks noGrp="1"/>
          </p:cNvSpPr>
          <p:nvPr>
            <p:ph idx="1"/>
          </p:nvPr>
        </p:nvSpPr>
        <p:spPr/>
        <p:txBody>
          <a:bodyPr>
            <a:normAutofit fontScale="92500" lnSpcReduction="20000"/>
          </a:bodyPr>
          <a:lstStyle/>
          <a:p>
            <a:r>
              <a:rPr lang="de-DE" sz="2600" dirty="0"/>
              <a:t>3.3.3 Guest </a:t>
            </a:r>
            <a:r>
              <a:rPr lang="de-DE" sz="2600" dirty="0" err="1"/>
              <a:t>lecturers</a:t>
            </a:r>
            <a:r>
              <a:rPr lang="de-DE" sz="2600" dirty="0"/>
              <a:t/>
            </a:r>
            <a:br>
              <a:rPr lang="de-DE" sz="2600" dirty="0"/>
            </a:br>
            <a:r>
              <a:rPr lang="de-DE" sz="2600" dirty="0"/>
              <a:t>	HEI: </a:t>
            </a:r>
            <a:r>
              <a:rPr lang="de-DE" sz="2600" dirty="0" err="1"/>
              <a:t>Please</a:t>
            </a:r>
            <a:r>
              <a:rPr lang="de-DE" sz="2600" dirty="0"/>
              <a:t>, </a:t>
            </a:r>
            <a:r>
              <a:rPr lang="de-DE" sz="2600" dirty="0" err="1"/>
              <a:t>describe</a:t>
            </a:r>
            <a:r>
              <a:rPr lang="de-DE" sz="2600" dirty="0"/>
              <a:t> in </a:t>
            </a:r>
            <a:r>
              <a:rPr lang="de-DE" sz="2600" dirty="0" err="1"/>
              <a:t>which</a:t>
            </a:r>
            <a:r>
              <a:rPr lang="de-DE" sz="2600" dirty="0"/>
              <a:t> </a:t>
            </a:r>
            <a:r>
              <a:rPr lang="de-DE" sz="2600" dirty="0" err="1"/>
              <a:t>way</a:t>
            </a:r>
            <a:r>
              <a:rPr lang="de-DE" sz="2600" dirty="0"/>
              <a:t> </a:t>
            </a:r>
            <a:r>
              <a:rPr lang="de-DE" sz="2600" dirty="0" err="1"/>
              <a:t>guest</a:t>
            </a:r>
            <a:r>
              <a:rPr lang="de-DE" sz="2600" dirty="0"/>
              <a:t> </a:t>
            </a:r>
            <a:r>
              <a:rPr lang="de-DE" sz="2600" dirty="0" err="1"/>
              <a:t>lecturers</a:t>
            </a:r>
            <a:r>
              <a:rPr lang="de-DE" sz="2600" dirty="0"/>
              <a:t> </a:t>
            </a:r>
            <a:r>
              <a:rPr lang="de-DE" sz="2600" dirty="0" err="1"/>
              <a:t>contribute</a:t>
            </a:r>
            <a:r>
              <a:rPr lang="de-DE" sz="2600" dirty="0"/>
              <a:t> </a:t>
            </a:r>
            <a:r>
              <a:rPr lang="de-DE" sz="2600" dirty="0" err="1"/>
              <a:t>to</a:t>
            </a:r>
            <a:r>
              <a:rPr lang="de-DE" sz="2600" dirty="0"/>
              <a:t> </a:t>
            </a:r>
            <a:r>
              <a:rPr lang="de-DE" sz="2600" dirty="0" err="1"/>
              <a:t>the</a:t>
            </a:r>
            <a:r>
              <a:rPr lang="de-DE" sz="2600" dirty="0"/>
              <a:t> 	</a:t>
            </a:r>
            <a:r>
              <a:rPr lang="de-DE" sz="2600" dirty="0" err="1"/>
              <a:t>students</a:t>
            </a:r>
            <a:r>
              <a:rPr lang="de-DE" sz="2600" dirty="0"/>
              <a:t>’ learning </a:t>
            </a:r>
            <a:r>
              <a:rPr lang="de-DE" sz="2600" dirty="0" err="1"/>
              <a:t>process</a:t>
            </a:r>
            <a:r>
              <a:rPr lang="de-DE" sz="2600" dirty="0"/>
              <a:t>. </a:t>
            </a:r>
          </a:p>
          <a:p>
            <a:pPr marL="0" indent="0">
              <a:buNone/>
            </a:pPr>
            <a:r>
              <a:rPr lang="de-DE" sz="2600" b="1" dirty="0"/>
              <a:t>Benchmarks:</a:t>
            </a:r>
          </a:p>
          <a:p>
            <a:pPr marL="0" indent="0">
              <a:buNone/>
            </a:pPr>
            <a:r>
              <a:rPr lang="de-DE" sz="2600" i="1" dirty="0" err="1"/>
              <a:t>Meets</a:t>
            </a:r>
            <a:r>
              <a:rPr lang="de-DE" sz="2600" i="1" dirty="0"/>
              <a:t> </a:t>
            </a:r>
            <a:r>
              <a:rPr lang="de-DE" sz="2600" i="1" dirty="0" err="1"/>
              <a:t>quality</a:t>
            </a:r>
            <a:r>
              <a:rPr lang="de-DE" sz="2600" i="1" dirty="0"/>
              <a:t> requirements </a:t>
            </a:r>
          </a:p>
          <a:p>
            <a:r>
              <a:rPr lang="de-DE" sz="2600" dirty="0"/>
              <a:t>Guest </a:t>
            </a:r>
            <a:r>
              <a:rPr lang="de-DE" sz="2600" dirty="0" err="1"/>
              <a:t>lecturers</a:t>
            </a:r>
            <a:r>
              <a:rPr lang="de-DE" sz="2600" dirty="0"/>
              <a:t> </a:t>
            </a:r>
            <a:r>
              <a:rPr lang="de-DE" sz="2600" dirty="0" err="1"/>
              <a:t>are</a:t>
            </a:r>
            <a:r>
              <a:rPr lang="de-DE" sz="2600" dirty="0"/>
              <a:t> </a:t>
            </a:r>
            <a:r>
              <a:rPr lang="de-DE" sz="2600" dirty="0" err="1"/>
              <a:t>invited</a:t>
            </a:r>
            <a:r>
              <a:rPr lang="de-DE" sz="2600" dirty="0"/>
              <a:t> </a:t>
            </a:r>
            <a:r>
              <a:rPr lang="de-DE" sz="2600" dirty="0" err="1"/>
              <a:t>and</a:t>
            </a:r>
            <a:r>
              <a:rPr lang="de-DE" sz="2600" dirty="0"/>
              <a:t> </a:t>
            </a:r>
            <a:r>
              <a:rPr lang="de-DE" sz="2600" dirty="0" err="1"/>
              <a:t>contribute</a:t>
            </a:r>
            <a:r>
              <a:rPr lang="de-DE" sz="2600" dirty="0"/>
              <a:t> </a:t>
            </a:r>
            <a:r>
              <a:rPr lang="de-DE" sz="2600" dirty="0" err="1"/>
              <a:t>to</a:t>
            </a:r>
            <a:r>
              <a:rPr lang="de-DE" sz="2600" dirty="0"/>
              <a:t> </a:t>
            </a:r>
            <a:r>
              <a:rPr lang="de-DE" sz="2600" dirty="0" err="1"/>
              <a:t>the</a:t>
            </a:r>
            <a:r>
              <a:rPr lang="de-DE" sz="2600" dirty="0"/>
              <a:t> </a:t>
            </a:r>
            <a:r>
              <a:rPr lang="de-DE" sz="2600" dirty="0" err="1"/>
              <a:t>students</a:t>
            </a:r>
            <a:r>
              <a:rPr lang="de-DE" sz="2600" dirty="0"/>
              <a:t>’ </a:t>
            </a:r>
            <a:r>
              <a:rPr lang="de-DE" sz="2600" dirty="0" err="1"/>
              <a:t>qualification</a:t>
            </a:r>
            <a:r>
              <a:rPr lang="de-DE" sz="2600" dirty="0"/>
              <a:t> </a:t>
            </a:r>
            <a:r>
              <a:rPr lang="de-DE" sz="2600" dirty="0" err="1"/>
              <a:t>process</a:t>
            </a:r>
            <a:r>
              <a:rPr lang="de-DE" sz="2600" dirty="0"/>
              <a:t> </a:t>
            </a:r>
            <a:r>
              <a:rPr lang="de-DE" sz="2600" dirty="0" err="1"/>
              <a:t>with</a:t>
            </a:r>
            <a:r>
              <a:rPr lang="de-DE" sz="2600" dirty="0"/>
              <a:t> </a:t>
            </a:r>
            <a:r>
              <a:rPr lang="de-DE" sz="2600" dirty="0" err="1"/>
              <a:t>their</a:t>
            </a:r>
            <a:r>
              <a:rPr lang="de-DE" sz="2600" dirty="0"/>
              <a:t> </a:t>
            </a:r>
            <a:r>
              <a:rPr lang="de-DE" sz="2600" dirty="0" err="1"/>
              <a:t>special</a:t>
            </a:r>
            <a:r>
              <a:rPr lang="de-DE" sz="2600" dirty="0"/>
              <a:t> </a:t>
            </a:r>
            <a:r>
              <a:rPr lang="de-DE" sz="2600" dirty="0" err="1"/>
              <a:t>experience</a:t>
            </a:r>
            <a:r>
              <a:rPr lang="de-DE" sz="2600" dirty="0"/>
              <a:t>, </a:t>
            </a:r>
            <a:r>
              <a:rPr lang="de-DE" sz="2600" dirty="0" err="1"/>
              <a:t>either</a:t>
            </a:r>
            <a:r>
              <a:rPr lang="de-DE" sz="2600" dirty="0"/>
              <a:t> </a:t>
            </a:r>
            <a:r>
              <a:rPr lang="de-DE" sz="2600" dirty="0" err="1"/>
              <a:t>from</a:t>
            </a:r>
            <a:r>
              <a:rPr lang="de-DE" sz="2600" dirty="0"/>
              <a:t> professional </a:t>
            </a:r>
            <a:r>
              <a:rPr lang="de-DE" sz="2600" dirty="0" err="1"/>
              <a:t>practice</a:t>
            </a:r>
            <a:r>
              <a:rPr lang="de-DE" sz="2600" dirty="0"/>
              <a:t> </a:t>
            </a:r>
            <a:r>
              <a:rPr lang="de-DE" sz="2600" dirty="0" err="1"/>
              <a:t>or</a:t>
            </a:r>
            <a:r>
              <a:rPr lang="de-DE" sz="2600" dirty="0"/>
              <a:t> </a:t>
            </a:r>
            <a:r>
              <a:rPr lang="de-DE" sz="2600" dirty="0" err="1"/>
              <a:t>scientific</a:t>
            </a:r>
            <a:r>
              <a:rPr lang="de-DE" sz="2600" dirty="0"/>
              <a:t> </a:t>
            </a:r>
            <a:r>
              <a:rPr lang="de-DE" sz="2600" dirty="0" err="1"/>
              <a:t>work</a:t>
            </a:r>
            <a:r>
              <a:rPr lang="de-DE" sz="2600" dirty="0"/>
              <a:t>, but also, </a:t>
            </a:r>
            <a:r>
              <a:rPr lang="de-DE" sz="2600" dirty="0" err="1"/>
              <a:t>for</a:t>
            </a:r>
            <a:r>
              <a:rPr lang="de-DE" sz="2600" dirty="0"/>
              <a:t> </a:t>
            </a:r>
            <a:r>
              <a:rPr lang="de-DE" sz="2600" dirty="0" err="1"/>
              <a:t>example</a:t>
            </a:r>
            <a:r>
              <a:rPr lang="de-DE" sz="2600" dirty="0"/>
              <a:t>, </a:t>
            </a:r>
            <a:r>
              <a:rPr lang="de-DE" sz="2600" dirty="0" err="1"/>
              <a:t>from</a:t>
            </a:r>
            <a:r>
              <a:rPr lang="de-DE" sz="2600" dirty="0"/>
              <a:t> </a:t>
            </a:r>
            <a:r>
              <a:rPr lang="de-DE" sz="2600" dirty="0" err="1"/>
              <a:t>culture</a:t>
            </a:r>
            <a:r>
              <a:rPr lang="de-DE" sz="2600" dirty="0"/>
              <a:t> </a:t>
            </a:r>
            <a:r>
              <a:rPr lang="de-DE" sz="2600" dirty="0" err="1"/>
              <a:t>and</a:t>
            </a:r>
            <a:r>
              <a:rPr lang="de-DE" sz="2600" dirty="0"/>
              <a:t> </a:t>
            </a:r>
            <a:r>
              <a:rPr lang="de-DE" sz="2600" dirty="0" err="1"/>
              <a:t>politics</a:t>
            </a:r>
            <a:r>
              <a:rPr lang="de-DE" sz="2600" dirty="0"/>
              <a:t>. </a:t>
            </a:r>
          </a:p>
          <a:p>
            <a:pPr marL="0" indent="0">
              <a:buNone/>
            </a:pPr>
            <a:r>
              <a:rPr lang="de-DE" sz="2600" i="1" dirty="0" err="1"/>
              <a:t>Exceeds</a:t>
            </a:r>
            <a:r>
              <a:rPr lang="de-DE" sz="2600" i="1" dirty="0"/>
              <a:t> </a:t>
            </a:r>
            <a:r>
              <a:rPr lang="de-DE" sz="2600" i="1" dirty="0" err="1"/>
              <a:t>quality</a:t>
            </a:r>
            <a:r>
              <a:rPr lang="de-DE" sz="2600" i="1" dirty="0"/>
              <a:t> requirements </a:t>
            </a:r>
          </a:p>
          <a:p>
            <a:r>
              <a:rPr lang="de-DE" sz="2600" dirty="0"/>
              <a:t>Guest </a:t>
            </a:r>
            <a:r>
              <a:rPr lang="de-DE" sz="2600" dirty="0" err="1"/>
              <a:t>lecturers</a:t>
            </a:r>
            <a:r>
              <a:rPr lang="de-DE" sz="2600" dirty="0"/>
              <a:t> </a:t>
            </a:r>
            <a:r>
              <a:rPr lang="de-DE" sz="2600" dirty="0" err="1"/>
              <a:t>are</a:t>
            </a:r>
            <a:r>
              <a:rPr lang="de-DE" sz="2600" dirty="0"/>
              <a:t> </a:t>
            </a:r>
            <a:r>
              <a:rPr lang="de-DE" sz="2600" dirty="0" err="1"/>
              <a:t>regularly</a:t>
            </a:r>
            <a:r>
              <a:rPr lang="de-DE" sz="2600" dirty="0"/>
              <a:t> </a:t>
            </a:r>
            <a:r>
              <a:rPr lang="de-DE" sz="2600" dirty="0" err="1"/>
              <a:t>invited</a:t>
            </a:r>
            <a:r>
              <a:rPr lang="de-DE" sz="2600" dirty="0"/>
              <a:t>, </a:t>
            </a:r>
            <a:r>
              <a:rPr lang="de-DE" sz="2600" dirty="0" err="1"/>
              <a:t>their</a:t>
            </a:r>
            <a:r>
              <a:rPr lang="de-DE" sz="2600" dirty="0"/>
              <a:t> </a:t>
            </a:r>
            <a:r>
              <a:rPr lang="de-DE" sz="2600" dirty="0" err="1"/>
              <a:t>contribution</a:t>
            </a:r>
            <a:r>
              <a:rPr lang="de-DE" sz="2600" dirty="0"/>
              <a:t> </a:t>
            </a:r>
            <a:r>
              <a:rPr lang="de-DE" sz="2600" dirty="0" err="1"/>
              <a:t>forms</a:t>
            </a:r>
            <a:r>
              <a:rPr lang="de-DE" sz="2600" dirty="0"/>
              <a:t> an integral </a:t>
            </a:r>
            <a:r>
              <a:rPr lang="de-DE" sz="2600" dirty="0" err="1"/>
              <a:t>part</a:t>
            </a:r>
            <a:r>
              <a:rPr lang="de-DE" sz="2600" dirty="0"/>
              <a:t> </a:t>
            </a:r>
            <a:r>
              <a:rPr lang="de-DE" sz="2600" dirty="0" err="1"/>
              <a:t>of</a:t>
            </a:r>
            <a:r>
              <a:rPr lang="de-DE" sz="2600" dirty="0"/>
              <a:t> </a:t>
            </a:r>
            <a:r>
              <a:rPr lang="de-DE" sz="2600" dirty="0" err="1"/>
              <a:t>the</a:t>
            </a:r>
            <a:r>
              <a:rPr lang="de-DE" sz="2600" dirty="0"/>
              <a:t> </a:t>
            </a:r>
            <a:r>
              <a:rPr lang="de-DE" sz="2600" dirty="0" err="1"/>
              <a:t>study</a:t>
            </a:r>
            <a:r>
              <a:rPr lang="de-DE" sz="2600" dirty="0"/>
              <a:t> pro- </a:t>
            </a:r>
            <a:r>
              <a:rPr lang="de-DE" sz="2600" dirty="0" err="1"/>
              <a:t>gramme’s</a:t>
            </a:r>
            <a:r>
              <a:rPr lang="de-DE" sz="2600" dirty="0"/>
              <a:t> </a:t>
            </a:r>
            <a:r>
              <a:rPr lang="de-DE" sz="2600" dirty="0" err="1"/>
              <a:t>didactical</a:t>
            </a:r>
            <a:r>
              <a:rPr lang="de-DE" sz="2600" dirty="0"/>
              <a:t> </a:t>
            </a:r>
            <a:r>
              <a:rPr lang="de-DE" sz="2600" dirty="0" err="1"/>
              <a:t>concept</a:t>
            </a:r>
            <a:r>
              <a:rPr lang="de-DE" sz="2600" dirty="0"/>
              <a:t>. </a:t>
            </a:r>
            <a:r>
              <a:rPr lang="de-DE" sz="2600" dirty="0" err="1"/>
              <a:t>They</a:t>
            </a:r>
            <a:r>
              <a:rPr lang="de-DE" sz="2600" dirty="0"/>
              <a:t> </a:t>
            </a:r>
            <a:r>
              <a:rPr lang="de-DE" sz="2600" dirty="0" err="1"/>
              <a:t>come</a:t>
            </a:r>
            <a:r>
              <a:rPr lang="de-DE" sz="2600" dirty="0"/>
              <a:t> </a:t>
            </a:r>
            <a:r>
              <a:rPr lang="de-DE" sz="2600" dirty="0" err="1"/>
              <a:t>from</a:t>
            </a:r>
            <a:r>
              <a:rPr lang="de-DE" sz="2600" dirty="0"/>
              <a:t> a </a:t>
            </a:r>
            <a:r>
              <a:rPr lang="de-DE" sz="2600" dirty="0" err="1"/>
              <a:t>variety</a:t>
            </a:r>
            <a:r>
              <a:rPr lang="de-DE" sz="2600" dirty="0"/>
              <a:t> </a:t>
            </a:r>
            <a:r>
              <a:rPr lang="de-DE" sz="2600" dirty="0" err="1"/>
              <a:t>of</a:t>
            </a:r>
            <a:r>
              <a:rPr lang="de-DE" sz="2600" dirty="0"/>
              <a:t> </a:t>
            </a:r>
            <a:r>
              <a:rPr lang="de-DE" sz="2600" dirty="0" err="1"/>
              <a:t>occupations</a:t>
            </a:r>
            <a:r>
              <a:rPr lang="de-DE" sz="2600" dirty="0"/>
              <a:t>, </a:t>
            </a:r>
            <a:r>
              <a:rPr lang="de-DE" sz="2600" dirty="0" err="1"/>
              <a:t>which</a:t>
            </a:r>
            <a:r>
              <a:rPr lang="de-DE" sz="2600" dirty="0"/>
              <a:t> </a:t>
            </a:r>
            <a:r>
              <a:rPr lang="de-DE" sz="2600" dirty="0" err="1"/>
              <a:t>enhances</a:t>
            </a:r>
            <a:r>
              <a:rPr lang="de-DE" sz="2600" dirty="0"/>
              <a:t> </a:t>
            </a:r>
            <a:r>
              <a:rPr lang="de-DE" sz="2600" dirty="0" err="1"/>
              <a:t>students</a:t>
            </a:r>
            <a:r>
              <a:rPr lang="de-DE" sz="2600" dirty="0"/>
              <a:t>’ </a:t>
            </a:r>
            <a:r>
              <a:rPr lang="de-DE" sz="2600" dirty="0" err="1"/>
              <a:t>chances</a:t>
            </a:r>
            <a:r>
              <a:rPr lang="de-DE" sz="2600" dirty="0"/>
              <a:t> </a:t>
            </a:r>
            <a:r>
              <a:rPr lang="de-DE" sz="2600" dirty="0" err="1"/>
              <a:t>of</a:t>
            </a:r>
            <a:r>
              <a:rPr lang="de-DE" sz="2600" dirty="0"/>
              <a:t> </a:t>
            </a:r>
            <a:r>
              <a:rPr lang="de-DE" sz="2600" dirty="0" err="1"/>
              <a:t>employment</a:t>
            </a:r>
            <a:r>
              <a:rPr lang="de-DE" sz="2600" dirty="0"/>
              <a:t> </a:t>
            </a:r>
            <a:r>
              <a:rPr lang="de-DE" sz="2600" dirty="0" err="1"/>
              <a:t>thanks</a:t>
            </a:r>
            <a:r>
              <a:rPr lang="de-DE" sz="2600" dirty="0"/>
              <a:t> </a:t>
            </a:r>
            <a:r>
              <a:rPr lang="de-DE" sz="2600" dirty="0" err="1"/>
              <a:t>to</a:t>
            </a:r>
            <a:r>
              <a:rPr lang="de-DE" sz="2600" dirty="0"/>
              <a:t> </a:t>
            </a:r>
            <a:r>
              <a:rPr lang="de-DE" sz="2600" dirty="0" err="1"/>
              <a:t>the</a:t>
            </a:r>
            <a:r>
              <a:rPr lang="de-DE" sz="2600" dirty="0"/>
              <a:t> </a:t>
            </a:r>
            <a:r>
              <a:rPr lang="de-DE" sz="2600" dirty="0" err="1"/>
              <a:t>profound</a:t>
            </a:r>
            <a:r>
              <a:rPr lang="de-DE" sz="2600" dirty="0"/>
              <a:t> </a:t>
            </a:r>
            <a:r>
              <a:rPr lang="de-DE" sz="2600" dirty="0" err="1"/>
              <a:t>insights</a:t>
            </a:r>
            <a:r>
              <a:rPr lang="de-DE" sz="2600" dirty="0"/>
              <a:t> </a:t>
            </a:r>
            <a:r>
              <a:rPr lang="de-DE" sz="2600" dirty="0" err="1"/>
              <a:t>they</a:t>
            </a:r>
            <a:r>
              <a:rPr lang="de-DE" sz="2600" dirty="0"/>
              <a:t> </a:t>
            </a:r>
            <a:r>
              <a:rPr lang="de-DE" sz="2600" dirty="0" err="1"/>
              <a:t>gain</a:t>
            </a:r>
            <a:r>
              <a:rPr lang="de-DE" sz="2600" dirty="0"/>
              <a:t>. </a:t>
            </a:r>
          </a:p>
          <a:p>
            <a:pPr marL="0" indent="0">
              <a:buNone/>
            </a:pPr>
            <a:endParaRPr lang="de-DE" dirty="0"/>
          </a:p>
        </p:txBody>
      </p:sp>
      <p:sp>
        <p:nvSpPr>
          <p:cNvPr id="4" name="Datumsplatzhalter 3">
            <a:extLst>
              <a:ext uri="{FF2B5EF4-FFF2-40B4-BE49-F238E27FC236}">
                <a16:creationId xmlns:a16="http://schemas.microsoft.com/office/drawing/2014/main" xmlns="" id="{0946F8CB-89A7-4043-ABBE-D6BC49F64099}"/>
              </a:ext>
            </a:extLst>
          </p:cNvPr>
          <p:cNvSpPr>
            <a:spLocks noGrp="1"/>
          </p:cNvSpPr>
          <p:nvPr>
            <p:ph type="dt" sz="half" idx="10"/>
          </p:nvPr>
        </p:nvSpPr>
        <p:spPr/>
        <p:txBody>
          <a:bodyPr/>
          <a:lstStyle/>
          <a:p>
            <a:fld id="{FA156C47-71CB-234F-94B1-23B2D68C26CC}" type="datetime1">
              <a:rPr lang="de-DE" smtClean="0"/>
              <a:t>17.09.2018</a:t>
            </a:fld>
            <a:endParaRPr lang="de-DE"/>
          </a:p>
        </p:txBody>
      </p:sp>
      <p:sp>
        <p:nvSpPr>
          <p:cNvPr id="5" name="Fußzeilenplatzhalter 4">
            <a:extLst>
              <a:ext uri="{FF2B5EF4-FFF2-40B4-BE49-F238E27FC236}">
                <a16:creationId xmlns:a16="http://schemas.microsoft.com/office/drawing/2014/main" xmlns="" id="{5E8B89FD-7E9A-404E-B687-8E92901CAC34}"/>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7799C6C3-D686-D94D-823E-51207EA4EFEB}"/>
              </a:ext>
            </a:extLst>
          </p:cNvPr>
          <p:cNvSpPr>
            <a:spLocks noGrp="1"/>
          </p:cNvSpPr>
          <p:nvPr>
            <p:ph type="sldNum" sz="quarter" idx="12"/>
          </p:nvPr>
        </p:nvSpPr>
        <p:spPr/>
        <p:txBody>
          <a:bodyPr/>
          <a:lstStyle/>
          <a:p>
            <a:fld id="{93BC7EB4-ADAF-3D45-8E3E-A06BACF5AB1C}" type="slidenum">
              <a:rPr lang="de-DE" smtClean="0"/>
              <a:t>52</a:t>
            </a:fld>
            <a:endParaRPr lang="de-DE"/>
          </a:p>
        </p:txBody>
      </p:sp>
      <p:pic>
        <p:nvPicPr>
          <p:cNvPr id="7" name="Picture 3" descr="page1image560">
            <a:extLst>
              <a:ext uri="{FF2B5EF4-FFF2-40B4-BE49-F238E27FC236}">
                <a16:creationId xmlns:a16="http://schemas.microsoft.com/office/drawing/2014/main" xmlns="" id="{57A44F41-81D5-6145-BEF5-385EBA851E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0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CDF27C6-E5FD-C04D-AA61-1BA878033519}"/>
              </a:ext>
            </a:extLst>
          </p:cNvPr>
          <p:cNvSpPr>
            <a:spLocks noGrp="1"/>
          </p:cNvSpPr>
          <p:nvPr>
            <p:ph type="title"/>
          </p:nvPr>
        </p:nvSpPr>
        <p:spPr>
          <a:xfrm>
            <a:off x="504497" y="365125"/>
            <a:ext cx="10849303" cy="1325563"/>
          </a:xfrm>
        </p:spPr>
        <p:txBody>
          <a:bodyPr>
            <a:normAutofit fontScale="90000"/>
          </a:bodyPr>
          <a:lstStyle/>
          <a:p>
            <a:r>
              <a:rPr lang="de-DE" sz="2800" dirty="0"/>
              <a:t>FIBAA Assessment Guide </a:t>
            </a:r>
            <a:r>
              <a:rPr lang="de-DE" sz="2800" dirty="0" err="1"/>
              <a:t>for</a:t>
            </a:r>
            <a:r>
              <a:rPr lang="de-DE" sz="2800" dirty="0"/>
              <a:t> Programme Accreditation</a:t>
            </a:r>
            <a:br>
              <a:rPr lang="de-DE" sz="2800" dirty="0"/>
            </a:br>
            <a:r>
              <a:rPr lang="de-DE" sz="2800" dirty="0"/>
              <a:t>Chapter 3: Contents, </a:t>
            </a:r>
            <a:r>
              <a:rPr lang="de-DE" sz="2800" dirty="0" err="1"/>
              <a:t>Structure</a:t>
            </a:r>
            <a:r>
              <a:rPr lang="de-DE" sz="2800" dirty="0"/>
              <a:t> </a:t>
            </a:r>
            <a:r>
              <a:rPr lang="de-DE" sz="2800" dirty="0" err="1"/>
              <a:t>and</a:t>
            </a:r>
            <a:r>
              <a:rPr lang="de-DE" sz="2800" dirty="0"/>
              <a:t> </a:t>
            </a:r>
            <a:r>
              <a:rPr lang="de-DE" sz="2800" b="1" dirty="0" err="1"/>
              <a:t>Didactic</a:t>
            </a:r>
            <a:r>
              <a:rPr lang="de-DE" sz="2800" b="1" dirty="0"/>
              <a:t> </a:t>
            </a:r>
            <a:r>
              <a:rPr lang="de-DE" sz="2800" b="1" dirty="0" err="1"/>
              <a:t>Concept</a:t>
            </a:r>
            <a:r>
              <a:rPr lang="de-DE" sz="2800" b="1" dirty="0"/>
              <a:t> </a:t>
            </a:r>
            <a:r>
              <a:rPr lang="de-DE" sz="2800" dirty="0"/>
              <a:t>(This </a:t>
            </a:r>
            <a:r>
              <a:rPr lang="de-DE" sz="2800" dirty="0" err="1"/>
              <a:t>chapter</a:t>
            </a:r>
            <a:r>
              <a:rPr lang="de-DE" sz="2800" dirty="0"/>
              <a:t> </a:t>
            </a:r>
            <a:r>
              <a:rPr lang="de-DE" sz="2800" dirty="0" err="1"/>
              <a:t>is</a:t>
            </a:r>
            <a:r>
              <a:rPr lang="de-DE" sz="2800" dirty="0"/>
              <a:t/>
            </a:r>
            <a:br>
              <a:rPr lang="de-DE" sz="2800" dirty="0"/>
            </a:b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754D0F04-F29C-B74F-B937-88F39CB95EB9}"/>
              </a:ext>
            </a:extLst>
          </p:cNvPr>
          <p:cNvSpPr>
            <a:spLocks noGrp="1"/>
          </p:cNvSpPr>
          <p:nvPr>
            <p:ph idx="1"/>
          </p:nvPr>
        </p:nvSpPr>
        <p:spPr/>
        <p:txBody>
          <a:bodyPr>
            <a:normAutofit fontScale="85000" lnSpcReduction="20000"/>
          </a:bodyPr>
          <a:lstStyle/>
          <a:p>
            <a:endParaRPr lang="de-DE" dirty="0"/>
          </a:p>
          <a:p>
            <a:r>
              <a:rPr lang="de-DE" dirty="0"/>
              <a:t>3.3.4 </a:t>
            </a:r>
            <a:r>
              <a:rPr lang="de-DE" dirty="0" err="1"/>
              <a:t>Lecturing</a:t>
            </a:r>
            <a:r>
              <a:rPr lang="de-DE" dirty="0"/>
              <a:t> </a:t>
            </a:r>
            <a:r>
              <a:rPr lang="de-DE" dirty="0" err="1"/>
              <a:t>tutors</a:t>
            </a:r>
            <a:r>
              <a:rPr lang="de-DE" dirty="0"/>
              <a:t> (</a:t>
            </a:r>
            <a:r>
              <a:rPr lang="de-DE" dirty="0" err="1"/>
              <a:t>if</a:t>
            </a:r>
            <a:r>
              <a:rPr lang="de-DE" dirty="0"/>
              <a:t> relevant) </a:t>
            </a:r>
          </a:p>
          <a:p>
            <a:pPr marL="0" indent="0">
              <a:buNone/>
            </a:pPr>
            <a:r>
              <a:rPr lang="de-DE" dirty="0"/>
              <a:t>	HEI: </a:t>
            </a:r>
            <a:r>
              <a:rPr lang="de-DE" dirty="0" err="1"/>
              <a:t>Please</a:t>
            </a:r>
            <a:r>
              <a:rPr lang="de-DE" dirty="0"/>
              <a:t>, </a:t>
            </a:r>
            <a:r>
              <a:rPr lang="de-DE" dirty="0" err="1"/>
              <a:t>describe</a:t>
            </a:r>
            <a:r>
              <a:rPr lang="de-DE" dirty="0"/>
              <a:t> in </a:t>
            </a:r>
            <a:r>
              <a:rPr lang="de-DE" dirty="0" err="1"/>
              <a:t>which</a:t>
            </a:r>
            <a:r>
              <a:rPr lang="de-DE" dirty="0"/>
              <a:t> </a:t>
            </a:r>
            <a:r>
              <a:rPr lang="de-DE" dirty="0" err="1"/>
              <a:t>way</a:t>
            </a:r>
            <a:r>
              <a:rPr lang="de-DE" dirty="0"/>
              <a:t> </a:t>
            </a:r>
            <a:r>
              <a:rPr lang="de-DE" dirty="0" err="1"/>
              <a:t>lecturing</a:t>
            </a:r>
            <a:r>
              <a:rPr lang="de-DE" dirty="0"/>
              <a:t> </a:t>
            </a:r>
            <a:r>
              <a:rPr lang="de-DE" dirty="0" err="1"/>
              <a:t>tutors</a:t>
            </a:r>
            <a:r>
              <a:rPr lang="de-DE" dirty="0"/>
              <a:t> (</a:t>
            </a:r>
            <a:r>
              <a:rPr lang="de-DE" dirty="0" err="1"/>
              <a:t>student</a:t>
            </a:r>
            <a:r>
              <a:rPr lang="de-DE" dirty="0"/>
              <a:t> </a:t>
            </a:r>
            <a:r>
              <a:rPr lang="de-DE" dirty="0" err="1"/>
              <a:t>assistants</a:t>
            </a:r>
            <a:r>
              <a:rPr lang="de-DE" dirty="0"/>
              <a:t>) 	</a:t>
            </a:r>
            <a:r>
              <a:rPr lang="de-DE" dirty="0" err="1"/>
              <a:t>contribute</a:t>
            </a:r>
            <a:r>
              <a:rPr lang="de-DE" dirty="0"/>
              <a:t> </a:t>
            </a:r>
            <a:r>
              <a:rPr lang="de-DE" dirty="0" err="1"/>
              <a:t>to</a:t>
            </a:r>
            <a:r>
              <a:rPr lang="de-DE" dirty="0"/>
              <a:t> </a:t>
            </a:r>
            <a:r>
              <a:rPr lang="de-DE" dirty="0" err="1"/>
              <a:t>the</a:t>
            </a:r>
            <a:r>
              <a:rPr lang="de-DE" dirty="0"/>
              <a:t> </a:t>
            </a:r>
            <a:r>
              <a:rPr lang="de-DE" dirty="0" err="1"/>
              <a:t>students</a:t>
            </a:r>
            <a:r>
              <a:rPr lang="de-DE" dirty="0"/>
              <a:t>’ learning </a:t>
            </a:r>
            <a:r>
              <a:rPr lang="de-DE" dirty="0" err="1"/>
              <a:t>process</a:t>
            </a:r>
            <a:r>
              <a:rPr lang="de-DE" dirty="0"/>
              <a:t>.</a:t>
            </a:r>
          </a:p>
          <a:p>
            <a:pPr marL="0" indent="0">
              <a:buNone/>
            </a:pPr>
            <a:r>
              <a:rPr lang="de-DE" b="1" dirty="0"/>
              <a:t>Benchmarks:</a:t>
            </a:r>
          </a:p>
          <a:p>
            <a:pPr marL="0" indent="0">
              <a:buNone/>
            </a:pPr>
            <a:r>
              <a:rPr lang="de-DE" i="1" dirty="0" err="1"/>
              <a:t>Meets</a:t>
            </a:r>
            <a:r>
              <a:rPr lang="de-DE" i="1" dirty="0"/>
              <a:t> </a:t>
            </a:r>
            <a:r>
              <a:rPr lang="de-DE" i="1" dirty="0" err="1"/>
              <a:t>quality</a:t>
            </a:r>
            <a:r>
              <a:rPr lang="de-DE" i="1" dirty="0"/>
              <a:t> requirements </a:t>
            </a:r>
          </a:p>
          <a:p>
            <a:r>
              <a:rPr lang="de-DE" dirty="0" err="1"/>
              <a:t>Lecturing</a:t>
            </a:r>
            <a:r>
              <a:rPr lang="de-DE" dirty="0"/>
              <a:t> </a:t>
            </a:r>
            <a:r>
              <a:rPr lang="de-DE" dirty="0" err="1"/>
              <a:t>tutors</a:t>
            </a:r>
            <a:r>
              <a:rPr lang="de-DE" dirty="0"/>
              <a:t> </a:t>
            </a:r>
            <a:r>
              <a:rPr lang="de-DE" dirty="0" err="1"/>
              <a:t>support</a:t>
            </a:r>
            <a:r>
              <a:rPr lang="de-DE" dirty="0"/>
              <a:t> </a:t>
            </a:r>
            <a:r>
              <a:rPr lang="de-DE" dirty="0" err="1"/>
              <a:t>the</a:t>
            </a:r>
            <a:r>
              <a:rPr lang="de-DE" dirty="0"/>
              <a:t> </a:t>
            </a:r>
            <a:r>
              <a:rPr lang="de-DE" dirty="0" err="1"/>
              <a:t>students</a:t>
            </a:r>
            <a:r>
              <a:rPr lang="de-DE" dirty="0"/>
              <a:t> in </a:t>
            </a:r>
            <a:r>
              <a:rPr lang="de-DE" dirty="0" err="1"/>
              <a:t>the</a:t>
            </a:r>
            <a:r>
              <a:rPr lang="de-DE" dirty="0"/>
              <a:t> learning </a:t>
            </a:r>
            <a:r>
              <a:rPr lang="de-DE" dirty="0" err="1"/>
              <a:t>process</a:t>
            </a:r>
            <a:r>
              <a:rPr lang="de-DE" dirty="0"/>
              <a:t> </a:t>
            </a:r>
            <a:r>
              <a:rPr lang="de-DE" dirty="0" err="1"/>
              <a:t>and</a:t>
            </a:r>
            <a:r>
              <a:rPr lang="de-DE" dirty="0"/>
              <a:t> </a:t>
            </a:r>
            <a:r>
              <a:rPr lang="de-DE" dirty="0" err="1"/>
              <a:t>help</a:t>
            </a:r>
            <a:r>
              <a:rPr lang="de-DE" dirty="0"/>
              <a:t> </a:t>
            </a:r>
            <a:r>
              <a:rPr lang="de-DE" dirty="0" err="1"/>
              <a:t>them</a:t>
            </a:r>
            <a:r>
              <a:rPr lang="de-DE" dirty="0"/>
              <a:t> </a:t>
            </a:r>
            <a:r>
              <a:rPr lang="de-DE" dirty="0" err="1"/>
              <a:t>develop</a:t>
            </a:r>
            <a:r>
              <a:rPr lang="de-DE" dirty="0"/>
              <a:t> </a:t>
            </a:r>
            <a:r>
              <a:rPr lang="de-DE" dirty="0" err="1"/>
              <a:t>competences</a:t>
            </a:r>
            <a:r>
              <a:rPr lang="de-DE" dirty="0"/>
              <a:t> </a:t>
            </a:r>
            <a:r>
              <a:rPr lang="de-DE" dirty="0" err="1"/>
              <a:t>and</a:t>
            </a:r>
            <a:r>
              <a:rPr lang="de-DE" dirty="0"/>
              <a:t> </a:t>
            </a:r>
            <a:r>
              <a:rPr lang="de-DE" dirty="0" err="1"/>
              <a:t>skills</a:t>
            </a:r>
            <a:r>
              <a:rPr lang="de-DE" dirty="0"/>
              <a:t>. </a:t>
            </a:r>
          </a:p>
          <a:p>
            <a:pPr marL="0" indent="0">
              <a:buNone/>
            </a:pPr>
            <a:r>
              <a:rPr lang="de-DE" i="1" dirty="0" err="1"/>
              <a:t>Exceeds</a:t>
            </a:r>
            <a:r>
              <a:rPr lang="de-DE" i="1" dirty="0"/>
              <a:t> </a:t>
            </a:r>
            <a:r>
              <a:rPr lang="de-DE" i="1" dirty="0" err="1"/>
              <a:t>quality</a:t>
            </a:r>
            <a:r>
              <a:rPr lang="de-DE" i="1" dirty="0"/>
              <a:t> requirements </a:t>
            </a:r>
          </a:p>
          <a:p>
            <a:r>
              <a:rPr lang="de-DE" dirty="0" err="1"/>
              <a:t>Lecturing</a:t>
            </a:r>
            <a:r>
              <a:rPr lang="de-DE" dirty="0"/>
              <a:t> </a:t>
            </a:r>
            <a:r>
              <a:rPr lang="de-DE" dirty="0" err="1"/>
              <a:t>tutors</a:t>
            </a:r>
            <a:r>
              <a:rPr lang="de-DE" dirty="0"/>
              <a:t> </a:t>
            </a:r>
            <a:r>
              <a:rPr lang="de-DE" dirty="0" err="1"/>
              <a:t>contribute</a:t>
            </a:r>
            <a:r>
              <a:rPr lang="de-DE" dirty="0"/>
              <a:t> </a:t>
            </a:r>
            <a:r>
              <a:rPr lang="de-DE" dirty="0" err="1"/>
              <a:t>significantly</a:t>
            </a:r>
            <a:r>
              <a:rPr lang="de-DE" dirty="0"/>
              <a:t> </a:t>
            </a:r>
            <a:r>
              <a:rPr lang="de-DE" dirty="0" err="1"/>
              <a:t>to</a:t>
            </a:r>
            <a:r>
              <a:rPr lang="de-DE" dirty="0"/>
              <a:t> </a:t>
            </a:r>
            <a:r>
              <a:rPr lang="de-DE" dirty="0" err="1"/>
              <a:t>the</a:t>
            </a:r>
            <a:r>
              <a:rPr lang="de-DE" dirty="0"/>
              <a:t> </a:t>
            </a:r>
            <a:r>
              <a:rPr lang="de-DE" dirty="0" err="1"/>
              <a:t>students</a:t>
            </a:r>
            <a:r>
              <a:rPr lang="de-DE" dirty="0"/>
              <a:t>’ learning </a:t>
            </a:r>
            <a:r>
              <a:rPr lang="de-DE" dirty="0" err="1"/>
              <a:t>process</a:t>
            </a:r>
            <a:r>
              <a:rPr lang="de-DE" dirty="0"/>
              <a:t> </a:t>
            </a:r>
            <a:r>
              <a:rPr lang="de-DE" dirty="0" err="1"/>
              <a:t>and</a:t>
            </a:r>
            <a:r>
              <a:rPr lang="de-DE" dirty="0"/>
              <a:t> </a:t>
            </a:r>
            <a:r>
              <a:rPr lang="de-DE" dirty="0" err="1"/>
              <a:t>are</a:t>
            </a:r>
            <a:r>
              <a:rPr lang="de-DE" dirty="0"/>
              <a:t> </a:t>
            </a:r>
            <a:r>
              <a:rPr lang="de-DE" dirty="0" err="1"/>
              <a:t>thus</a:t>
            </a:r>
            <a:r>
              <a:rPr lang="de-DE" dirty="0"/>
              <a:t> </a:t>
            </a:r>
            <a:r>
              <a:rPr lang="de-DE" dirty="0" err="1"/>
              <a:t>systematically</a:t>
            </a:r>
            <a:r>
              <a:rPr lang="de-DE" dirty="0"/>
              <a:t> </a:t>
            </a:r>
            <a:r>
              <a:rPr lang="de-DE" dirty="0" err="1"/>
              <a:t>integrated</a:t>
            </a:r>
            <a:r>
              <a:rPr lang="de-DE" dirty="0"/>
              <a:t> </a:t>
            </a:r>
            <a:r>
              <a:rPr lang="de-DE" dirty="0" err="1"/>
              <a:t>into</a:t>
            </a:r>
            <a:r>
              <a:rPr lang="de-DE" dirty="0"/>
              <a:t> </a:t>
            </a:r>
            <a:r>
              <a:rPr lang="de-DE" dirty="0" err="1"/>
              <a:t>the</a:t>
            </a:r>
            <a:r>
              <a:rPr lang="de-DE" dirty="0"/>
              <a:t> </a:t>
            </a:r>
            <a:r>
              <a:rPr lang="de-DE" dirty="0" err="1"/>
              <a:t>teaching</a:t>
            </a:r>
            <a:r>
              <a:rPr lang="de-DE" dirty="0"/>
              <a:t> </a:t>
            </a:r>
            <a:r>
              <a:rPr lang="de-DE" dirty="0" err="1"/>
              <a:t>activities</a:t>
            </a:r>
            <a:r>
              <a:rPr lang="de-DE" dirty="0"/>
              <a:t>. </a:t>
            </a:r>
          </a:p>
          <a:p>
            <a:pPr marL="0" indent="0">
              <a:buNone/>
            </a:pPr>
            <a:r>
              <a:rPr lang="de-DE" dirty="0"/>
              <a:t> </a:t>
            </a:r>
          </a:p>
          <a:p>
            <a:endParaRPr lang="de-DE" dirty="0"/>
          </a:p>
        </p:txBody>
      </p:sp>
      <p:sp>
        <p:nvSpPr>
          <p:cNvPr id="4" name="Datumsplatzhalter 3">
            <a:extLst>
              <a:ext uri="{FF2B5EF4-FFF2-40B4-BE49-F238E27FC236}">
                <a16:creationId xmlns:a16="http://schemas.microsoft.com/office/drawing/2014/main" xmlns="" id="{8148266E-6438-1744-8770-056F3EBF3A9A}"/>
              </a:ext>
            </a:extLst>
          </p:cNvPr>
          <p:cNvSpPr>
            <a:spLocks noGrp="1"/>
          </p:cNvSpPr>
          <p:nvPr>
            <p:ph type="dt" sz="half" idx="10"/>
          </p:nvPr>
        </p:nvSpPr>
        <p:spPr/>
        <p:txBody>
          <a:bodyPr/>
          <a:lstStyle/>
          <a:p>
            <a:fld id="{B0C107B4-0D3D-764F-946D-33082AC1F019}" type="datetime1">
              <a:rPr lang="de-DE" smtClean="0"/>
              <a:t>17.09.2018</a:t>
            </a:fld>
            <a:endParaRPr lang="de-DE"/>
          </a:p>
        </p:txBody>
      </p:sp>
      <p:sp>
        <p:nvSpPr>
          <p:cNvPr id="5" name="Fußzeilenplatzhalter 4">
            <a:extLst>
              <a:ext uri="{FF2B5EF4-FFF2-40B4-BE49-F238E27FC236}">
                <a16:creationId xmlns:a16="http://schemas.microsoft.com/office/drawing/2014/main" xmlns="" id="{DB1D0196-6DC7-3745-8FEC-7F987C2DC427}"/>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BB1981D1-F6BE-D347-8BEB-5F33E9D81D3A}"/>
              </a:ext>
            </a:extLst>
          </p:cNvPr>
          <p:cNvSpPr>
            <a:spLocks noGrp="1"/>
          </p:cNvSpPr>
          <p:nvPr>
            <p:ph type="sldNum" sz="quarter" idx="12"/>
          </p:nvPr>
        </p:nvSpPr>
        <p:spPr/>
        <p:txBody>
          <a:bodyPr/>
          <a:lstStyle/>
          <a:p>
            <a:fld id="{93BC7EB4-ADAF-3D45-8E3E-A06BACF5AB1C}" type="slidenum">
              <a:rPr lang="de-DE" smtClean="0"/>
              <a:t>53</a:t>
            </a:fld>
            <a:endParaRPr lang="de-DE"/>
          </a:p>
        </p:txBody>
      </p:sp>
      <p:pic>
        <p:nvPicPr>
          <p:cNvPr id="7" name="Picture 3" descr="page1image560">
            <a:extLst>
              <a:ext uri="{FF2B5EF4-FFF2-40B4-BE49-F238E27FC236}">
                <a16:creationId xmlns:a16="http://schemas.microsoft.com/office/drawing/2014/main" xmlns="" id="{C23FA487-5A77-7C48-BA6A-4470E2CCE0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555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966E2E6-D7B0-4C45-9898-5CA38A2FBC1F}"/>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a:t>
            </a:r>
            <a:r>
              <a:rPr lang="de-DE" sz="2800" dirty="0" err="1"/>
              <a:t>Internationality</a:t>
            </a:r>
            <a:r>
              <a:rPr lang="de-DE" sz="2800" dirty="0"/>
              <a:t> (This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9C3B664B-EE85-5441-830A-2B61BE43EE9C}"/>
              </a:ext>
            </a:extLst>
          </p:cNvPr>
          <p:cNvSpPr>
            <a:spLocks noGrp="1"/>
          </p:cNvSpPr>
          <p:nvPr>
            <p:ph idx="1"/>
          </p:nvPr>
        </p:nvSpPr>
        <p:spPr/>
        <p:txBody>
          <a:bodyPr/>
          <a:lstStyle/>
          <a:p>
            <a:pPr marL="0" indent="0">
              <a:buNone/>
            </a:pPr>
            <a:endParaRPr lang="de-DE" dirty="0"/>
          </a:p>
          <a:p>
            <a:pPr marL="0" indent="0">
              <a:buNone/>
            </a:pPr>
            <a:r>
              <a:rPr lang="de-DE" sz="2400" dirty="0"/>
              <a:t>3.4 </a:t>
            </a:r>
            <a:r>
              <a:rPr lang="de-DE" sz="2400" dirty="0" err="1"/>
              <a:t>Internationality</a:t>
            </a:r>
            <a:endParaRPr lang="de-DE" sz="2400" dirty="0"/>
          </a:p>
          <a:p>
            <a:pPr marL="0" indent="0">
              <a:buNone/>
            </a:pPr>
            <a:r>
              <a:rPr lang="de-DE" sz="2400" dirty="0"/>
              <a:t>3.4.1 International </a:t>
            </a:r>
            <a:r>
              <a:rPr lang="de-DE" sz="2400" dirty="0" err="1"/>
              <a:t>contents</a:t>
            </a:r>
            <a:r>
              <a:rPr lang="de-DE" sz="2400" dirty="0"/>
              <a:t> </a:t>
            </a:r>
            <a:r>
              <a:rPr lang="de-DE" sz="2400" dirty="0" err="1"/>
              <a:t>and</a:t>
            </a:r>
            <a:r>
              <a:rPr lang="de-DE" sz="2400" dirty="0"/>
              <a:t> </a:t>
            </a:r>
            <a:r>
              <a:rPr lang="de-DE" sz="2400" dirty="0" err="1"/>
              <a:t>intercultural</a:t>
            </a:r>
            <a:r>
              <a:rPr lang="de-DE" sz="2400" dirty="0"/>
              <a:t> </a:t>
            </a:r>
            <a:r>
              <a:rPr lang="de-DE" sz="2400" dirty="0" err="1"/>
              <a:t>aspects</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3.4.2 </a:t>
            </a:r>
            <a:r>
              <a:rPr lang="de-DE" sz="2400" dirty="0" err="1"/>
              <a:t>Internationality</a:t>
            </a:r>
            <a:r>
              <a:rPr lang="de-DE" sz="2400" dirty="0"/>
              <a:t> </a:t>
            </a:r>
            <a:r>
              <a:rPr lang="de-DE" sz="2400" dirty="0" err="1"/>
              <a:t>of</a:t>
            </a:r>
            <a:r>
              <a:rPr lang="de-DE" sz="2400" dirty="0"/>
              <a:t> </a:t>
            </a:r>
            <a:r>
              <a:rPr lang="de-DE" sz="2400" dirty="0" err="1"/>
              <a:t>the</a:t>
            </a:r>
            <a:r>
              <a:rPr lang="de-DE" sz="2400" dirty="0"/>
              <a:t> </a:t>
            </a:r>
            <a:r>
              <a:rPr lang="de-DE" sz="2400" dirty="0" err="1"/>
              <a:t>student</a:t>
            </a:r>
            <a:r>
              <a:rPr lang="de-DE" sz="2400" dirty="0"/>
              <a:t> </a:t>
            </a:r>
            <a:r>
              <a:rPr lang="de-DE" sz="2400" dirty="0" err="1"/>
              <a:t>body</a:t>
            </a:r>
            <a:r>
              <a:rPr lang="de-DE" sz="2400" dirty="0"/>
              <a:t> </a:t>
            </a:r>
          </a:p>
          <a:p>
            <a:pPr marL="0" indent="0">
              <a:buNone/>
            </a:pPr>
            <a:r>
              <a:rPr lang="de-DE" sz="2400" dirty="0"/>
              <a:t>3.4.3 </a:t>
            </a:r>
            <a:r>
              <a:rPr lang="de-DE" sz="2400" dirty="0" err="1"/>
              <a:t>Internationality</a:t>
            </a:r>
            <a:r>
              <a:rPr lang="de-DE" sz="2400" dirty="0"/>
              <a:t> </a:t>
            </a:r>
            <a:r>
              <a:rPr lang="de-DE" sz="2400" dirty="0" err="1"/>
              <a:t>of</a:t>
            </a:r>
            <a:r>
              <a:rPr lang="de-DE" sz="2400" dirty="0"/>
              <a:t> </a:t>
            </a:r>
            <a:r>
              <a:rPr lang="de-DE" sz="2400" dirty="0" err="1"/>
              <a:t>faculty</a:t>
            </a:r>
            <a:endParaRPr lang="de-DE" sz="2400" dirty="0"/>
          </a:p>
          <a:p>
            <a:pPr marL="0" indent="0">
              <a:buNone/>
            </a:pPr>
            <a:r>
              <a:rPr lang="de-DE" sz="2400" dirty="0"/>
              <a:t>3.4.4 </a:t>
            </a:r>
            <a:r>
              <a:rPr lang="de-DE" sz="2400" dirty="0" err="1"/>
              <a:t>Foreign</a:t>
            </a:r>
            <a:r>
              <a:rPr lang="de-DE" sz="2400" dirty="0"/>
              <a:t> </a:t>
            </a:r>
            <a:r>
              <a:rPr lang="de-DE" sz="2400" dirty="0" err="1"/>
              <a:t>language</a:t>
            </a:r>
            <a:r>
              <a:rPr lang="de-DE" sz="2400" dirty="0"/>
              <a:t> </a:t>
            </a:r>
            <a:r>
              <a:rPr lang="de-DE" sz="2400" dirty="0" err="1"/>
              <a:t>contents</a:t>
            </a:r>
            <a:endParaRPr lang="de-DE" sz="2400" dirty="0"/>
          </a:p>
          <a:p>
            <a:endParaRPr lang="de-DE" dirty="0"/>
          </a:p>
        </p:txBody>
      </p:sp>
      <p:sp>
        <p:nvSpPr>
          <p:cNvPr id="4" name="Datumsplatzhalter 3">
            <a:extLst>
              <a:ext uri="{FF2B5EF4-FFF2-40B4-BE49-F238E27FC236}">
                <a16:creationId xmlns:a16="http://schemas.microsoft.com/office/drawing/2014/main" xmlns="" id="{F3E4FE2D-69B5-B640-A342-409655BAB842}"/>
              </a:ext>
            </a:extLst>
          </p:cNvPr>
          <p:cNvSpPr>
            <a:spLocks noGrp="1"/>
          </p:cNvSpPr>
          <p:nvPr>
            <p:ph type="dt" sz="half" idx="10"/>
          </p:nvPr>
        </p:nvSpPr>
        <p:spPr/>
        <p:txBody>
          <a:bodyPr/>
          <a:lstStyle/>
          <a:p>
            <a:fld id="{44C1296F-7FDE-AE41-B27E-C3E94D87D878}" type="datetime1">
              <a:rPr lang="de-DE" smtClean="0"/>
              <a:t>17.09.2018</a:t>
            </a:fld>
            <a:endParaRPr lang="de-DE"/>
          </a:p>
        </p:txBody>
      </p:sp>
      <p:sp>
        <p:nvSpPr>
          <p:cNvPr id="5" name="Fußzeilenplatzhalter 4">
            <a:extLst>
              <a:ext uri="{FF2B5EF4-FFF2-40B4-BE49-F238E27FC236}">
                <a16:creationId xmlns:a16="http://schemas.microsoft.com/office/drawing/2014/main" xmlns="" id="{F018BFB8-00B2-F14D-B1C6-FFFFF9150E6C}"/>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2F8701E1-FA0D-4941-8027-12BFD819ED9A}"/>
              </a:ext>
            </a:extLst>
          </p:cNvPr>
          <p:cNvSpPr>
            <a:spLocks noGrp="1"/>
          </p:cNvSpPr>
          <p:nvPr>
            <p:ph type="sldNum" sz="quarter" idx="12"/>
          </p:nvPr>
        </p:nvSpPr>
        <p:spPr/>
        <p:txBody>
          <a:bodyPr/>
          <a:lstStyle/>
          <a:p>
            <a:fld id="{93BC7EB4-ADAF-3D45-8E3E-A06BACF5AB1C}" type="slidenum">
              <a:rPr lang="de-DE" smtClean="0"/>
              <a:t>54</a:t>
            </a:fld>
            <a:endParaRPr lang="de-DE"/>
          </a:p>
        </p:txBody>
      </p:sp>
      <p:pic>
        <p:nvPicPr>
          <p:cNvPr id="7" name="Picture 3" descr="page1image560">
            <a:extLst>
              <a:ext uri="{FF2B5EF4-FFF2-40B4-BE49-F238E27FC236}">
                <a16:creationId xmlns:a16="http://schemas.microsoft.com/office/drawing/2014/main" xmlns="" id="{8F1447B8-6C59-7E4E-BDC4-CCA85CEFA9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493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ADA41B5-10E4-7946-AEF1-EAF6400BF37C}"/>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a:t>
            </a:r>
            <a:r>
              <a:rPr lang="de-DE" sz="2800" dirty="0" err="1"/>
              <a:t>Internationality</a:t>
            </a:r>
            <a:r>
              <a:rPr lang="de-DE" sz="2800" dirty="0"/>
              <a:t> (This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9BF943F8-EB01-514F-B9CD-CD9587FC6251}"/>
              </a:ext>
            </a:extLst>
          </p:cNvPr>
          <p:cNvSpPr>
            <a:spLocks noGrp="1"/>
          </p:cNvSpPr>
          <p:nvPr>
            <p:ph idx="1"/>
          </p:nvPr>
        </p:nvSpPr>
        <p:spPr/>
        <p:txBody>
          <a:bodyPr/>
          <a:lstStyle/>
          <a:p>
            <a:endParaRPr lang="de-DE" sz="2400" dirty="0"/>
          </a:p>
          <a:p>
            <a:r>
              <a:rPr lang="de-DE" sz="2400" dirty="0"/>
              <a:t>3.4.1 International </a:t>
            </a:r>
            <a:r>
              <a:rPr lang="de-DE" sz="2400" dirty="0" err="1"/>
              <a:t>contents</a:t>
            </a:r>
            <a:r>
              <a:rPr lang="de-DE" sz="2400" dirty="0"/>
              <a:t> </a:t>
            </a:r>
            <a:r>
              <a:rPr lang="de-DE" sz="2400" dirty="0" err="1"/>
              <a:t>and</a:t>
            </a:r>
            <a:r>
              <a:rPr lang="de-DE" sz="2400" dirty="0"/>
              <a:t> </a:t>
            </a:r>
            <a:r>
              <a:rPr lang="de-DE" sz="2400" dirty="0" err="1"/>
              <a:t>intercultural</a:t>
            </a:r>
            <a:r>
              <a:rPr lang="de-DE" sz="2400" dirty="0"/>
              <a:t> </a:t>
            </a:r>
            <a:r>
              <a:rPr lang="de-DE" sz="2400" dirty="0" err="1"/>
              <a:t>aspects</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how</a:t>
            </a:r>
            <a:r>
              <a:rPr lang="de-DE" sz="2400" dirty="0"/>
              <a:t> international </a:t>
            </a:r>
            <a:r>
              <a:rPr lang="de-DE" sz="2400" dirty="0" err="1"/>
              <a:t>contents</a:t>
            </a:r>
            <a:r>
              <a:rPr lang="de-DE" sz="2400" dirty="0"/>
              <a:t> </a:t>
            </a:r>
            <a:r>
              <a:rPr lang="de-DE" sz="2400" dirty="0" err="1"/>
              <a:t>and</a:t>
            </a:r>
            <a:r>
              <a:rPr lang="de-DE" sz="2400" dirty="0"/>
              <a:t> </a:t>
            </a:r>
            <a:r>
              <a:rPr lang="de-DE" sz="2400" dirty="0" err="1"/>
              <a:t>intercultural</a:t>
            </a:r>
            <a:r>
              <a:rPr lang="de-DE" sz="2400" dirty="0"/>
              <a:t> </a:t>
            </a:r>
            <a:r>
              <a:rPr lang="de-DE" sz="2400" dirty="0" err="1"/>
              <a:t>aspects</a:t>
            </a:r>
            <a:r>
              <a:rPr lang="de-DE" sz="2400" dirty="0"/>
              <a:t> 	</a:t>
            </a:r>
            <a:r>
              <a:rPr lang="de-DE" sz="2400" dirty="0" err="1"/>
              <a:t>are</a:t>
            </a:r>
            <a:r>
              <a:rPr lang="de-DE" sz="2400" dirty="0"/>
              <a:t> </a:t>
            </a:r>
            <a:r>
              <a:rPr lang="de-DE" sz="2400" dirty="0" err="1"/>
              <a:t>implemented</a:t>
            </a:r>
            <a:r>
              <a:rPr lang="de-DE" sz="2400" dirty="0"/>
              <a:t> in </a:t>
            </a:r>
            <a:r>
              <a:rPr lang="de-DE" sz="2400" dirty="0" err="1"/>
              <a:t>the</a:t>
            </a:r>
            <a:r>
              <a:rPr lang="de-DE" sz="2400" dirty="0"/>
              <a:t> </a:t>
            </a:r>
            <a:r>
              <a:rPr lang="de-DE" sz="2400" dirty="0" err="1"/>
              <a:t>curriculum</a:t>
            </a:r>
            <a:r>
              <a:rPr lang="de-DE" sz="2400" dirty="0"/>
              <a:t>.</a:t>
            </a:r>
          </a:p>
          <a:p>
            <a:pPr marL="0" indent="0">
              <a:buNone/>
            </a:pPr>
            <a:endParaRPr lang="de-DE" sz="2400" dirty="0"/>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 </a:t>
            </a:r>
          </a:p>
          <a:p>
            <a:pPr lvl="1"/>
            <a:r>
              <a:rPr lang="de-DE" dirty="0" err="1"/>
              <a:t>To</a:t>
            </a:r>
            <a:r>
              <a:rPr lang="de-DE" dirty="0"/>
              <a:t> </a:t>
            </a:r>
            <a:r>
              <a:rPr lang="de-DE" dirty="0" err="1"/>
              <a:t>what</a:t>
            </a:r>
            <a:r>
              <a:rPr lang="de-DE" dirty="0"/>
              <a:t> </a:t>
            </a:r>
            <a:r>
              <a:rPr lang="de-DE" dirty="0" err="1"/>
              <a:t>extent</a:t>
            </a:r>
            <a:r>
              <a:rPr lang="de-DE" dirty="0"/>
              <a:t> </a:t>
            </a:r>
            <a:r>
              <a:rPr lang="de-DE" dirty="0" err="1"/>
              <a:t>intercultural</a:t>
            </a:r>
            <a:r>
              <a:rPr lang="de-DE" dirty="0"/>
              <a:t> </a:t>
            </a:r>
            <a:r>
              <a:rPr lang="de-DE" dirty="0" err="1"/>
              <a:t>aspects</a:t>
            </a:r>
            <a:r>
              <a:rPr lang="de-DE" dirty="0"/>
              <a:t> </a:t>
            </a:r>
            <a:r>
              <a:rPr lang="de-DE" dirty="0" err="1"/>
              <a:t>are</a:t>
            </a:r>
            <a:r>
              <a:rPr lang="de-DE" dirty="0"/>
              <a:t> </a:t>
            </a:r>
            <a:r>
              <a:rPr lang="de-DE" dirty="0" err="1"/>
              <a:t>taken</a:t>
            </a:r>
            <a:r>
              <a:rPr lang="de-DE" dirty="0"/>
              <a:t> </a:t>
            </a:r>
            <a:r>
              <a:rPr lang="de-DE" dirty="0" err="1"/>
              <a:t>into</a:t>
            </a:r>
            <a:r>
              <a:rPr lang="de-DE" dirty="0"/>
              <a:t> </a:t>
            </a:r>
            <a:r>
              <a:rPr lang="de-DE" dirty="0" err="1"/>
              <a:t>account</a:t>
            </a:r>
            <a:r>
              <a:rPr lang="de-DE" dirty="0"/>
              <a:t> in </a:t>
            </a:r>
            <a:r>
              <a:rPr lang="de-DE" dirty="0" err="1"/>
              <a:t>teaching</a:t>
            </a:r>
            <a:r>
              <a:rPr lang="de-DE" dirty="0"/>
              <a:t> </a:t>
            </a:r>
            <a:r>
              <a:rPr lang="de-DE" dirty="0" err="1"/>
              <a:t>and</a:t>
            </a:r>
            <a:r>
              <a:rPr lang="de-DE" dirty="0"/>
              <a:t> learning </a:t>
            </a:r>
            <a:r>
              <a:rPr lang="de-DE" dirty="0" err="1"/>
              <a:t>methods</a:t>
            </a:r>
            <a:r>
              <a:rPr lang="de-DE" dirty="0"/>
              <a:t>?</a:t>
            </a:r>
          </a:p>
          <a:p>
            <a:pPr lvl="1"/>
            <a:r>
              <a:rPr lang="de-DE" dirty="0" err="1"/>
              <a:t>To</a:t>
            </a:r>
            <a:r>
              <a:rPr lang="de-DE" dirty="0"/>
              <a:t> </a:t>
            </a:r>
            <a:r>
              <a:rPr lang="de-DE" dirty="0" err="1"/>
              <a:t>what</a:t>
            </a:r>
            <a:r>
              <a:rPr lang="de-DE" dirty="0"/>
              <a:t> </a:t>
            </a:r>
            <a:r>
              <a:rPr lang="de-DE" dirty="0" err="1"/>
              <a:t>extent</a:t>
            </a:r>
            <a:r>
              <a:rPr lang="de-DE" dirty="0"/>
              <a:t> do international </a:t>
            </a:r>
            <a:r>
              <a:rPr lang="de-DE" dirty="0" err="1"/>
              <a:t>contents</a:t>
            </a:r>
            <a:r>
              <a:rPr lang="de-DE" dirty="0"/>
              <a:t> </a:t>
            </a:r>
            <a:r>
              <a:rPr lang="de-DE" dirty="0" err="1"/>
              <a:t>reflect</a:t>
            </a:r>
            <a:r>
              <a:rPr lang="de-DE" dirty="0"/>
              <a:t> international </a:t>
            </a:r>
            <a:r>
              <a:rPr lang="de-DE" dirty="0" err="1"/>
              <a:t>emploability</a:t>
            </a:r>
            <a:r>
              <a:rPr lang="de-DE" dirty="0"/>
              <a:t>?</a:t>
            </a:r>
          </a:p>
          <a:p>
            <a:pPr lvl="1"/>
            <a:endParaRPr lang="de-DE" dirty="0"/>
          </a:p>
          <a:p>
            <a:endParaRPr lang="de-DE" dirty="0"/>
          </a:p>
        </p:txBody>
      </p:sp>
      <p:sp>
        <p:nvSpPr>
          <p:cNvPr id="4" name="Datumsplatzhalter 3">
            <a:extLst>
              <a:ext uri="{FF2B5EF4-FFF2-40B4-BE49-F238E27FC236}">
                <a16:creationId xmlns:a16="http://schemas.microsoft.com/office/drawing/2014/main" xmlns="" id="{FD50273F-17D5-CC44-AAF1-03E4143E12DD}"/>
              </a:ext>
            </a:extLst>
          </p:cNvPr>
          <p:cNvSpPr>
            <a:spLocks noGrp="1"/>
          </p:cNvSpPr>
          <p:nvPr>
            <p:ph type="dt" sz="half" idx="10"/>
          </p:nvPr>
        </p:nvSpPr>
        <p:spPr/>
        <p:txBody>
          <a:bodyPr/>
          <a:lstStyle/>
          <a:p>
            <a:fld id="{F0DFE3B6-7DFF-4E41-ADDA-D736FB99FB50}" type="datetime1">
              <a:rPr lang="de-DE" smtClean="0"/>
              <a:t>17.09.2018</a:t>
            </a:fld>
            <a:endParaRPr lang="de-DE"/>
          </a:p>
        </p:txBody>
      </p:sp>
      <p:sp>
        <p:nvSpPr>
          <p:cNvPr id="5" name="Fußzeilenplatzhalter 4">
            <a:extLst>
              <a:ext uri="{FF2B5EF4-FFF2-40B4-BE49-F238E27FC236}">
                <a16:creationId xmlns:a16="http://schemas.microsoft.com/office/drawing/2014/main" xmlns="" id="{1C38A2D9-AF9E-B04A-B706-27554307D4AB}"/>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305BFF8F-CC8D-2143-91BA-63D74EB01E5A}"/>
              </a:ext>
            </a:extLst>
          </p:cNvPr>
          <p:cNvSpPr>
            <a:spLocks noGrp="1"/>
          </p:cNvSpPr>
          <p:nvPr>
            <p:ph type="sldNum" sz="quarter" idx="12"/>
          </p:nvPr>
        </p:nvSpPr>
        <p:spPr/>
        <p:txBody>
          <a:bodyPr/>
          <a:lstStyle/>
          <a:p>
            <a:fld id="{93BC7EB4-ADAF-3D45-8E3E-A06BACF5AB1C}" type="slidenum">
              <a:rPr lang="de-DE" smtClean="0"/>
              <a:t>55</a:t>
            </a:fld>
            <a:endParaRPr lang="de-DE"/>
          </a:p>
        </p:txBody>
      </p:sp>
      <p:pic>
        <p:nvPicPr>
          <p:cNvPr id="7" name="Picture 3" descr="page1image560">
            <a:extLst>
              <a:ext uri="{FF2B5EF4-FFF2-40B4-BE49-F238E27FC236}">
                <a16:creationId xmlns:a16="http://schemas.microsoft.com/office/drawing/2014/main" xmlns="" id="{264CC951-A329-A442-8CA9-A56752B138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2364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B64771D-F425-4747-B94A-655AE425397A}"/>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a:t>
            </a:r>
            <a:r>
              <a:rPr lang="de-DE" sz="2800" dirty="0" err="1"/>
              <a:t>Internationality</a:t>
            </a:r>
            <a:r>
              <a:rPr lang="de-DE" sz="2800" dirty="0"/>
              <a:t> (This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25C4736C-FC2D-D843-9ECA-562A8262AFAC}"/>
              </a:ext>
            </a:extLst>
          </p:cNvPr>
          <p:cNvSpPr>
            <a:spLocks noGrp="1"/>
          </p:cNvSpPr>
          <p:nvPr>
            <p:ph idx="1"/>
          </p:nvPr>
        </p:nvSpPr>
        <p:spPr/>
        <p:txBody>
          <a:bodyPr/>
          <a:lstStyle/>
          <a:p>
            <a:pPr marL="0" indent="0">
              <a:buNone/>
            </a:pPr>
            <a:endParaRPr lang="de-DE" sz="2400" b="1" dirty="0"/>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a:t>International </a:t>
            </a:r>
            <a:r>
              <a:rPr lang="de-DE" sz="2400" dirty="0" err="1"/>
              <a:t>contents</a:t>
            </a:r>
            <a:r>
              <a:rPr lang="de-DE" sz="2400" dirty="0"/>
              <a:t> </a:t>
            </a:r>
            <a:r>
              <a:rPr lang="de-DE" sz="2400" dirty="0" err="1"/>
              <a:t>are</a:t>
            </a:r>
            <a:r>
              <a:rPr lang="de-DE" sz="2400" dirty="0"/>
              <a:t> an integral </a:t>
            </a:r>
            <a:r>
              <a:rPr lang="de-DE" sz="2400" dirty="0" err="1"/>
              <a:t>part</a:t>
            </a:r>
            <a:r>
              <a:rPr lang="de-DE" sz="2400" dirty="0"/>
              <a:t> </a:t>
            </a:r>
            <a:r>
              <a:rPr lang="de-DE" sz="2400" dirty="0" err="1"/>
              <a:t>of</a:t>
            </a:r>
            <a:r>
              <a:rPr lang="de-DE" sz="2400" dirty="0"/>
              <a:t> </a:t>
            </a:r>
            <a:r>
              <a:rPr lang="de-DE" sz="2400" dirty="0" err="1"/>
              <a:t>the</a:t>
            </a:r>
            <a:r>
              <a:rPr lang="de-DE" sz="2400" dirty="0"/>
              <a:t> </a:t>
            </a:r>
            <a:r>
              <a:rPr lang="de-DE" sz="2400" dirty="0" err="1"/>
              <a:t>curriculum</a:t>
            </a:r>
            <a:r>
              <a:rPr lang="de-DE" sz="2400" dirty="0"/>
              <a:t>. </a:t>
            </a:r>
            <a:r>
              <a:rPr lang="de-DE" sz="2400" dirty="0" err="1"/>
              <a:t>Students</a:t>
            </a:r>
            <a:r>
              <a:rPr lang="de-DE" sz="2400" dirty="0"/>
              <a:t> </a:t>
            </a:r>
            <a:r>
              <a:rPr lang="de-DE" sz="2400" dirty="0" err="1"/>
              <a:t>are</a:t>
            </a:r>
            <a:r>
              <a:rPr lang="de-DE" sz="2400" dirty="0"/>
              <a:t> </a:t>
            </a:r>
            <a:r>
              <a:rPr lang="de-DE" sz="2400" dirty="0" err="1"/>
              <a:t>thus</a:t>
            </a:r>
            <a:r>
              <a:rPr lang="de-DE" sz="2400" dirty="0"/>
              <a:t> </a:t>
            </a:r>
            <a:r>
              <a:rPr lang="de-DE" sz="2400" dirty="0" err="1"/>
              <a:t>prepared</a:t>
            </a:r>
            <a:r>
              <a:rPr lang="de-DE" sz="2400" dirty="0"/>
              <a:t> </a:t>
            </a:r>
            <a:r>
              <a:rPr lang="de-DE" sz="2400" dirty="0" err="1"/>
              <a:t>for</a:t>
            </a:r>
            <a:r>
              <a:rPr lang="de-DE" sz="2400" dirty="0"/>
              <a:t> </a:t>
            </a:r>
            <a:r>
              <a:rPr lang="de-DE" sz="2400" dirty="0" err="1"/>
              <a:t>the</a:t>
            </a:r>
            <a:r>
              <a:rPr lang="de-DE" sz="2400" dirty="0"/>
              <a:t> </a:t>
            </a:r>
            <a:r>
              <a:rPr lang="de-DE" sz="2400" dirty="0" err="1"/>
              <a:t>challenges</a:t>
            </a:r>
            <a:r>
              <a:rPr lang="de-DE" sz="2400" dirty="0"/>
              <a:t> in an international </a:t>
            </a:r>
            <a:r>
              <a:rPr lang="de-DE" sz="2400" dirty="0" err="1"/>
              <a:t>working</a:t>
            </a:r>
            <a:r>
              <a:rPr lang="de-DE" sz="2400" dirty="0"/>
              <a:t> </a:t>
            </a:r>
            <a:r>
              <a:rPr lang="de-DE" sz="2400" dirty="0" err="1"/>
              <a:t>environment</a:t>
            </a:r>
            <a:r>
              <a:rPr lang="de-DE" sz="2400" dirty="0"/>
              <a:t>. Through </a:t>
            </a:r>
            <a:r>
              <a:rPr lang="de-DE" sz="2400" dirty="0" err="1"/>
              <a:t>practical</a:t>
            </a:r>
            <a:r>
              <a:rPr lang="de-DE" sz="2400" dirty="0"/>
              <a:t> </a:t>
            </a:r>
            <a:r>
              <a:rPr lang="de-DE" sz="2400" dirty="0" err="1"/>
              <a:t>examples</a:t>
            </a:r>
            <a:r>
              <a:rPr lang="de-DE" sz="2400" dirty="0"/>
              <a:t>, </a:t>
            </a:r>
            <a:r>
              <a:rPr lang="de-DE" sz="2400" dirty="0" err="1"/>
              <a:t>students</a:t>
            </a:r>
            <a:r>
              <a:rPr lang="de-DE" sz="2400" dirty="0"/>
              <a:t> </a:t>
            </a:r>
            <a:r>
              <a:rPr lang="de-DE" sz="2400" dirty="0" err="1"/>
              <a:t>are</a:t>
            </a:r>
            <a:r>
              <a:rPr lang="de-DE" sz="2400" dirty="0"/>
              <a:t> </a:t>
            </a:r>
            <a:r>
              <a:rPr lang="de-DE" sz="2400" dirty="0" err="1"/>
              <a:t>enabled</a:t>
            </a:r>
            <a:r>
              <a:rPr lang="de-DE" sz="2400" dirty="0"/>
              <a:t> </a:t>
            </a:r>
            <a:r>
              <a:rPr lang="de-DE" sz="2400" dirty="0" err="1"/>
              <a:t>to</a:t>
            </a:r>
            <a:r>
              <a:rPr lang="de-DE" sz="2400" dirty="0"/>
              <a:t> </a:t>
            </a:r>
            <a:r>
              <a:rPr lang="de-DE" sz="2400" dirty="0" err="1"/>
              <a:t>act</a:t>
            </a:r>
            <a:r>
              <a:rPr lang="de-DE" sz="2400" dirty="0"/>
              <a:t> in an </a:t>
            </a:r>
            <a:r>
              <a:rPr lang="de-DE" sz="2400" dirty="0" err="1"/>
              <a:t>intercultural</a:t>
            </a:r>
            <a:r>
              <a:rPr lang="de-DE" sz="2400" dirty="0"/>
              <a:t> </a:t>
            </a:r>
            <a:r>
              <a:rPr lang="de-DE" sz="2400" dirty="0" err="1"/>
              <a:t>environment</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a:t>The </a:t>
            </a:r>
            <a:r>
              <a:rPr lang="de-DE" sz="2400" dirty="0" err="1"/>
              <a:t>acquisition</a:t>
            </a:r>
            <a:r>
              <a:rPr lang="de-DE" sz="2400" dirty="0"/>
              <a:t> </a:t>
            </a:r>
            <a:r>
              <a:rPr lang="de-DE" sz="2400" dirty="0" err="1"/>
              <a:t>of</a:t>
            </a:r>
            <a:r>
              <a:rPr lang="de-DE" sz="2400" dirty="0"/>
              <a:t> </a:t>
            </a:r>
            <a:r>
              <a:rPr lang="de-DE" sz="2400" dirty="0" err="1"/>
              <a:t>intercultural</a:t>
            </a:r>
            <a:r>
              <a:rPr lang="de-DE" sz="2400" dirty="0"/>
              <a:t> </a:t>
            </a:r>
            <a:r>
              <a:rPr lang="de-DE" sz="2400" dirty="0" err="1"/>
              <a:t>competences</a:t>
            </a:r>
            <a:r>
              <a:rPr lang="de-DE" sz="2400" dirty="0"/>
              <a:t> </a:t>
            </a:r>
            <a:r>
              <a:rPr lang="de-DE" sz="2400" dirty="0" err="1"/>
              <a:t>and</a:t>
            </a:r>
            <a:r>
              <a:rPr lang="de-DE" sz="2400" dirty="0"/>
              <a:t> </a:t>
            </a:r>
            <a:r>
              <a:rPr lang="de-DE" sz="2400" dirty="0" err="1"/>
              <a:t>skills</a:t>
            </a:r>
            <a:r>
              <a:rPr lang="de-DE" sz="2400" dirty="0"/>
              <a:t> </a:t>
            </a:r>
            <a:r>
              <a:rPr lang="de-DE" sz="2400" dirty="0" err="1"/>
              <a:t>are</a:t>
            </a:r>
            <a:r>
              <a:rPr lang="de-DE" sz="2400" dirty="0"/>
              <a:t> at </a:t>
            </a:r>
            <a:r>
              <a:rPr lang="de-DE" sz="2400" dirty="0" err="1"/>
              <a:t>the</a:t>
            </a:r>
            <a:r>
              <a:rPr lang="de-DE" sz="2400" dirty="0"/>
              <a:t> </a:t>
            </a:r>
            <a:r>
              <a:rPr lang="de-DE" sz="2400" dirty="0" err="1"/>
              <a:t>core</a:t>
            </a:r>
            <a:r>
              <a:rPr lang="de-DE" sz="2400" dirty="0"/>
              <a:t> </a:t>
            </a:r>
            <a:r>
              <a:rPr lang="de-DE" sz="2400" dirty="0" err="1"/>
              <a:t>of</a:t>
            </a:r>
            <a:r>
              <a:rPr lang="de-DE" sz="2400" dirty="0"/>
              <a:t> </a:t>
            </a:r>
            <a:r>
              <a:rPr lang="de-DE" sz="2400" dirty="0" err="1"/>
              <a:t>the</a:t>
            </a:r>
            <a:r>
              <a:rPr lang="de-DE" sz="2400" dirty="0"/>
              <a:t> programme’s learning </a:t>
            </a:r>
            <a:r>
              <a:rPr lang="de-DE" sz="2400" dirty="0" err="1"/>
              <a:t>objectives</a:t>
            </a:r>
            <a:r>
              <a:rPr lang="de-DE" sz="2400" dirty="0"/>
              <a:t> </a:t>
            </a:r>
            <a:r>
              <a:rPr lang="de-DE" sz="2400" dirty="0" err="1"/>
              <a:t>and</a:t>
            </a:r>
            <a:r>
              <a:rPr lang="de-DE" sz="2400" dirty="0"/>
              <a:t> </a:t>
            </a:r>
            <a:r>
              <a:rPr lang="de-DE" sz="2400" dirty="0" err="1"/>
              <a:t>are</a:t>
            </a:r>
            <a:r>
              <a:rPr lang="de-DE" sz="2400" dirty="0"/>
              <a:t> </a:t>
            </a:r>
            <a:r>
              <a:rPr lang="de-DE" sz="2400" dirty="0" err="1"/>
              <a:t>strongly</a:t>
            </a:r>
            <a:r>
              <a:rPr lang="de-DE" sz="2400" dirty="0"/>
              <a:t> </a:t>
            </a:r>
            <a:r>
              <a:rPr lang="de-DE" sz="2400" dirty="0" err="1"/>
              <a:t>promoted</a:t>
            </a:r>
            <a:r>
              <a:rPr lang="de-DE" dirty="0"/>
              <a:t>. </a:t>
            </a:r>
          </a:p>
          <a:p>
            <a:pPr marL="0" indent="0">
              <a:buNone/>
            </a:pPr>
            <a:endParaRPr lang="de-DE" dirty="0"/>
          </a:p>
        </p:txBody>
      </p:sp>
      <p:sp>
        <p:nvSpPr>
          <p:cNvPr id="4" name="Datumsplatzhalter 3">
            <a:extLst>
              <a:ext uri="{FF2B5EF4-FFF2-40B4-BE49-F238E27FC236}">
                <a16:creationId xmlns:a16="http://schemas.microsoft.com/office/drawing/2014/main" xmlns="" id="{4B0FD205-75BC-0C4C-8AE8-E8B88EF99DA5}"/>
              </a:ext>
            </a:extLst>
          </p:cNvPr>
          <p:cNvSpPr>
            <a:spLocks noGrp="1"/>
          </p:cNvSpPr>
          <p:nvPr>
            <p:ph type="dt" sz="half" idx="10"/>
          </p:nvPr>
        </p:nvSpPr>
        <p:spPr/>
        <p:txBody>
          <a:bodyPr/>
          <a:lstStyle/>
          <a:p>
            <a:fld id="{B19C84F8-EFEC-0C43-A4E8-B33DD1DF444B}" type="datetime1">
              <a:rPr lang="de-DE" smtClean="0"/>
              <a:t>17.09.2018</a:t>
            </a:fld>
            <a:endParaRPr lang="de-DE"/>
          </a:p>
        </p:txBody>
      </p:sp>
      <p:sp>
        <p:nvSpPr>
          <p:cNvPr id="5" name="Fußzeilenplatzhalter 4">
            <a:extLst>
              <a:ext uri="{FF2B5EF4-FFF2-40B4-BE49-F238E27FC236}">
                <a16:creationId xmlns:a16="http://schemas.microsoft.com/office/drawing/2014/main" xmlns="" id="{86F8F5B3-877F-7940-8E05-95049311BF2F}"/>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386C26CF-8123-9A4F-8F21-9A2C005674E2}"/>
              </a:ext>
            </a:extLst>
          </p:cNvPr>
          <p:cNvSpPr>
            <a:spLocks noGrp="1"/>
          </p:cNvSpPr>
          <p:nvPr>
            <p:ph type="sldNum" sz="quarter" idx="12"/>
          </p:nvPr>
        </p:nvSpPr>
        <p:spPr/>
        <p:txBody>
          <a:bodyPr/>
          <a:lstStyle/>
          <a:p>
            <a:fld id="{93BC7EB4-ADAF-3D45-8E3E-A06BACF5AB1C}" type="slidenum">
              <a:rPr lang="de-DE" smtClean="0"/>
              <a:t>56</a:t>
            </a:fld>
            <a:endParaRPr lang="de-DE"/>
          </a:p>
        </p:txBody>
      </p:sp>
      <p:pic>
        <p:nvPicPr>
          <p:cNvPr id="7" name="Picture 3" descr="page1image560">
            <a:extLst>
              <a:ext uri="{FF2B5EF4-FFF2-40B4-BE49-F238E27FC236}">
                <a16:creationId xmlns:a16="http://schemas.microsoft.com/office/drawing/2014/main" xmlns="" id="{FB23D06A-7E4C-104F-BFAB-C1BF2A7F3F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8172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82B4E9F-675B-124A-A097-7C108CE914FE}"/>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a:t>
            </a:r>
            <a:r>
              <a:rPr lang="de-DE" sz="2800" dirty="0" err="1"/>
              <a:t>Internationality</a:t>
            </a:r>
            <a:r>
              <a:rPr lang="de-DE" sz="2800" dirty="0"/>
              <a:t> (This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513DB8E6-2635-AA49-B93C-549D46394910}"/>
              </a:ext>
            </a:extLst>
          </p:cNvPr>
          <p:cNvSpPr>
            <a:spLocks noGrp="1"/>
          </p:cNvSpPr>
          <p:nvPr>
            <p:ph idx="1"/>
          </p:nvPr>
        </p:nvSpPr>
        <p:spPr>
          <a:xfrm>
            <a:off x="838200" y="1825625"/>
            <a:ext cx="10515600" cy="4895850"/>
          </a:xfrm>
        </p:spPr>
        <p:txBody>
          <a:bodyPr>
            <a:normAutofit fontScale="77500" lnSpcReduction="20000"/>
          </a:bodyPr>
          <a:lstStyle/>
          <a:p>
            <a:pPr marL="0" indent="0">
              <a:buNone/>
            </a:pPr>
            <a:r>
              <a:rPr lang="de-DE" sz="3100" dirty="0"/>
              <a:t>3.4.2 </a:t>
            </a:r>
            <a:r>
              <a:rPr lang="de-DE" sz="3100" dirty="0" err="1"/>
              <a:t>Internationality</a:t>
            </a:r>
            <a:r>
              <a:rPr lang="de-DE" sz="3100" dirty="0"/>
              <a:t> </a:t>
            </a:r>
            <a:r>
              <a:rPr lang="de-DE" sz="3100" dirty="0" err="1"/>
              <a:t>of</a:t>
            </a:r>
            <a:r>
              <a:rPr lang="de-DE" sz="3100" dirty="0"/>
              <a:t> </a:t>
            </a:r>
            <a:r>
              <a:rPr lang="de-DE" sz="3100" dirty="0" err="1"/>
              <a:t>the</a:t>
            </a:r>
            <a:r>
              <a:rPr lang="de-DE" sz="3100" dirty="0"/>
              <a:t> </a:t>
            </a:r>
            <a:r>
              <a:rPr lang="de-DE" sz="3100" dirty="0" err="1"/>
              <a:t>student</a:t>
            </a:r>
            <a:r>
              <a:rPr lang="de-DE" sz="3100" dirty="0"/>
              <a:t> </a:t>
            </a:r>
            <a:r>
              <a:rPr lang="de-DE" sz="3100" dirty="0" err="1"/>
              <a:t>body</a:t>
            </a:r>
            <a:r>
              <a:rPr lang="de-DE" sz="3100" dirty="0"/>
              <a:t> </a:t>
            </a:r>
          </a:p>
          <a:p>
            <a:pPr marL="0" indent="0">
              <a:buNone/>
            </a:pPr>
            <a:r>
              <a:rPr lang="de-DE" sz="3100" dirty="0"/>
              <a:t>	HEI: </a:t>
            </a:r>
            <a:r>
              <a:rPr lang="de-DE" sz="3100" dirty="0" err="1"/>
              <a:t>Please</a:t>
            </a:r>
            <a:r>
              <a:rPr lang="de-DE" sz="3100" dirty="0"/>
              <a:t>, </a:t>
            </a:r>
            <a:r>
              <a:rPr lang="de-DE" sz="3100" dirty="0" err="1"/>
              <a:t>describe</a:t>
            </a:r>
            <a:r>
              <a:rPr lang="de-DE" sz="3100" dirty="0"/>
              <a:t> </a:t>
            </a:r>
            <a:r>
              <a:rPr lang="de-DE" sz="3100" dirty="0" err="1"/>
              <a:t>the</a:t>
            </a:r>
            <a:r>
              <a:rPr lang="de-DE" sz="3100" dirty="0"/>
              <a:t> international </a:t>
            </a:r>
            <a:r>
              <a:rPr lang="de-DE" sz="3100" dirty="0" err="1"/>
              <a:t>composition</a:t>
            </a:r>
            <a:r>
              <a:rPr lang="de-DE" sz="3100" dirty="0"/>
              <a:t> </a:t>
            </a:r>
            <a:r>
              <a:rPr lang="de-DE" sz="3100" dirty="0" err="1"/>
              <a:t>of</a:t>
            </a:r>
            <a:r>
              <a:rPr lang="de-DE" sz="3100" dirty="0"/>
              <a:t> </a:t>
            </a:r>
            <a:r>
              <a:rPr lang="de-DE" sz="3100" dirty="0" err="1"/>
              <a:t>the</a:t>
            </a:r>
            <a:r>
              <a:rPr lang="de-DE" sz="3100" dirty="0"/>
              <a:t> </a:t>
            </a:r>
            <a:r>
              <a:rPr lang="de-DE" sz="3100" dirty="0" err="1"/>
              <a:t>student</a:t>
            </a:r>
            <a:r>
              <a:rPr lang="de-DE" sz="3100" dirty="0"/>
              <a:t> </a:t>
            </a:r>
            <a:r>
              <a:rPr lang="de-DE" sz="3100" dirty="0" err="1"/>
              <a:t>body</a:t>
            </a:r>
            <a:r>
              <a:rPr lang="de-DE" sz="3100" dirty="0"/>
              <a:t> 	</a:t>
            </a:r>
            <a:r>
              <a:rPr lang="de-DE" sz="3100" dirty="0" err="1"/>
              <a:t>with</a:t>
            </a:r>
            <a:r>
              <a:rPr lang="de-DE" sz="3100" dirty="0"/>
              <a:t> </a:t>
            </a:r>
            <a:r>
              <a:rPr lang="de-DE" sz="3100" dirty="0" err="1"/>
              <a:t>respect</a:t>
            </a:r>
            <a:r>
              <a:rPr lang="de-DE" sz="3100" dirty="0"/>
              <a:t> </a:t>
            </a:r>
            <a:r>
              <a:rPr lang="de-DE" sz="3100" dirty="0" err="1"/>
              <a:t>to</a:t>
            </a:r>
            <a:r>
              <a:rPr lang="de-DE" sz="3100" dirty="0"/>
              <a:t> </a:t>
            </a:r>
            <a:r>
              <a:rPr lang="de-DE" sz="3100" dirty="0" err="1"/>
              <a:t>the</a:t>
            </a:r>
            <a:r>
              <a:rPr lang="de-DE" sz="3100" dirty="0"/>
              <a:t> </a:t>
            </a:r>
            <a:r>
              <a:rPr lang="de-DE" sz="3100" dirty="0" err="1"/>
              <a:t>objectives</a:t>
            </a:r>
            <a:r>
              <a:rPr lang="de-DE" sz="3100" dirty="0"/>
              <a:t> </a:t>
            </a:r>
            <a:r>
              <a:rPr lang="de-DE" sz="3100" dirty="0" err="1"/>
              <a:t>of</a:t>
            </a:r>
            <a:r>
              <a:rPr lang="de-DE" sz="3100" dirty="0"/>
              <a:t> </a:t>
            </a:r>
            <a:r>
              <a:rPr lang="de-DE" sz="3100" dirty="0" err="1"/>
              <a:t>the</a:t>
            </a:r>
            <a:r>
              <a:rPr lang="de-DE" sz="3100" dirty="0"/>
              <a:t> programme </a:t>
            </a:r>
            <a:r>
              <a:rPr lang="de-DE" sz="3100" dirty="0" err="1"/>
              <a:t>and</a:t>
            </a:r>
            <a:r>
              <a:rPr lang="de-DE" sz="3100" dirty="0"/>
              <a:t> </a:t>
            </a:r>
            <a:r>
              <a:rPr lang="de-DE" sz="3100" dirty="0" err="1"/>
              <a:t>describe</a:t>
            </a:r>
            <a:r>
              <a:rPr lang="de-DE" sz="3100" dirty="0"/>
              <a:t> </a:t>
            </a:r>
            <a:r>
              <a:rPr lang="de-DE" sz="3100" dirty="0" err="1"/>
              <a:t>the</a:t>
            </a:r>
            <a:r>
              <a:rPr lang="de-DE" sz="3100" dirty="0"/>
              <a:t> </a:t>
            </a:r>
            <a:r>
              <a:rPr lang="de-DE" sz="3100" dirty="0" err="1"/>
              <a:t>measures</a:t>
            </a:r>
            <a:r>
              <a:rPr lang="de-DE" sz="3100" dirty="0"/>
              <a:t> 	</a:t>
            </a:r>
            <a:r>
              <a:rPr lang="de-DE" sz="3100" dirty="0" err="1"/>
              <a:t>taken</a:t>
            </a:r>
            <a:r>
              <a:rPr lang="de-DE" sz="3100" dirty="0"/>
              <a:t> </a:t>
            </a:r>
            <a:r>
              <a:rPr lang="de-DE" sz="3100" dirty="0" err="1"/>
              <a:t>to</a:t>
            </a:r>
            <a:r>
              <a:rPr lang="de-DE" sz="3100" dirty="0"/>
              <a:t> promote </a:t>
            </a:r>
            <a:r>
              <a:rPr lang="de-DE" sz="3100" dirty="0" err="1"/>
              <a:t>this</a:t>
            </a:r>
            <a:r>
              <a:rPr lang="de-DE" sz="3100" dirty="0"/>
              <a:t> </a:t>
            </a:r>
            <a:r>
              <a:rPr lang="de-DE" sz="3100" dirty="0" err="1"/>
              <a:t>internationality</a:t>
            </a:r>
            <a:r>
              <a:rPr lang="de-DE" sz="3100" dirty="0"/>
              <a:t>. </a:t>
            </a:r>
          </a:p>
          <a:p>
            <a:pPr marL="0" indent="0">
              <a:buNone/>
            </a:pPr>
            <a:r>
              <a:rPr lang="de-DE" sz="3100" b="1" dirty="0"/>
              <a:t>Benchmarks:</a:t>
            </a:r>
          </a:p>
          <a:p>
            <a:pPr marL="0" indent="0">
              <a:buNone/>
            </a:pPr>
            <a:r>
              <a:rPr lang="de-DE" sz="3100" i="1" dirty="0" err="1"/>
              <a:t>Meets</a:t>
            </a:r>
            <a:r>
              <a:rPr lang="de-DE" sz="3100" i="1" dirty="0"/>
              <a:t> </a:t>
            </a:r>
            <a:r>
              <a:rPr lang="de-DE" sz="3100" i="1" dirty="0" err="1"/>
              <a:t>quality</a:t>
            </a:r>
            <a:r>
              <a:rPr lang="de-DE" sz="3100" i="1" dirty="0"/>
              <a:t> requirements </a:t>
            </a:r>
          </a:p>
          <a:p>
            <a:r>
              <a:rPr lang="de-DE" sz="3100" dirty="0"/>
              <a:t>The international </a:t>
            </a:r>
            <a:r>
              <a:rPr lang="de-DE" sz="3100" dirty="0" err="1"/>
              <a:t>composition</a:t>
            </a:r>
            <a:r>
              <a:rPr lang="de-DE" sz="3100" dirty="0"/>
              <a:t> </a:t>
            </a:r>
            <a:r>
              <a:rPr lang="de-DE" sz="3100" dirty="0" err="1"/>
              <a:t>of</a:t>
            </a:r>
            <a:r>
              <a:rPr lang="de-DE" sz="3100" dirty="0"/>
              <a:t> </a:t>
            </a:r>
            <a:r>
              <a:rPr lang="de-DE" sz="3100" dirty="0" err="1"/>
              <a:t>the</a:t>
            </a:r>
            <a:r>
              <a:rPr lang="de-DE" sz="3100" dirty="0"/>
              <a:t> </a:t>
            </a:r>
            <a:r>
              <a:rPr lang="de-DE" sz="3100" dirty="0" err="1"/>
              <a:t>student</a:t>
            </a:r>
            <a:r>
              <a:rPr lang="de-DE" sz="3100" dirty="0"/>
              <a:t> </a:t>
            </a:r>
            <a:r>
              <a:rPr lang="de-DE" sz="3100" dirty="0" err="1"/>
              <a:t>body</a:t>
            </a:r>
            <a:r>
              <a:rPr lang="de-DE" sz="3100" dirty="0"/>
              <a:t> </a:t>
            </a:r>
            <a:r>
              <a:rPr lang="de-DE" sz="3100" dirty="0" err="1"/>
              <a:t>corresponds</a:t>
            </a:r>
            <a:r>
              <a:rPr lang="de-DE" sz="3100" dirty="0"/>
              <a:t> </a:t>
            </a:r>
            <a:r>
              <a:rPr lang="de-DE" sz="3100" dirty="0" err="1"/>
              <a:t>to</a:t>
            </a:r>
            <a:r>
              <a:rPr lang="de-DE" sz="3100" dirty="0"/>
              <a:t> </a:t>
            </a:r>
            <a:r>
              <a:rPr lang="de-DE" sz="3100" dirty="0" err="1"/>
              <a:t>the</a:t>
            </a:r>
            <a:r>
              <a:rPr lang="de-DE" sz="3100" dirty="0"/>
              <a:t> programme </a:t>
            </a:r>
            <a:r>
              <a:rPr lang="de-DE" sz="3100" dirty="0" err="1"/>
              <a:t>concept</a:t>
            </a:r>
            <a:r>
              <a:rPr lang="de-DE" sz="3100" dirty="0"/>
              <a:t>. The </a:t>
            </a:r>
            <a:r>
              <a:rPr lang="de-DE" sz="3100" dirty="0" err="1"/>
              <a:t>measures</a:t>
            </a:r>
            <a:r>
              <a:rPr lang="de-DE" sz="3100" dirty="0"/>
              <a:t> </a:t>
            </a:r>
            <a:r>
              <a:rPr lang="de-DE" sz="3100" dirty="0" err="1"/>
              <a:t>taken</a:t>
            </a:r>
            <a:r>
              <a:rPr lang="de-DE" sz="3100" dirty="0"/>
              <a:t> </a:t>
            </a:r>
            <a:r>
              <a:rPr lang="de-DE" sz="3100" dirty="0" err="1"/>
              <a:t>to</a:t>
            </a:r>
            <a:r>
              <a:rPr lang="de-DE" sz="3100" dirty="0"/>
              <a:t> promote </a:t>
            </a:r>
            <a:r>
              <a:rPr lang="de-DE" sz="3100" dirty="0" err="1"/>
              <a:t>internationality</a:t>
            </a:r>
            <a:r>
              <a:rPr lang="de-DE" sz="3100" dirty="0"/>
              <a:t> </a:t>
            </a:r>
            <a:r>
              <a:rPr lang="de-DE" sz="3100" dirty="0" err="1"/>
              <a:t>are</a:t>
            </a:r>
            <a:r>
              <a:rPr lang="de-DE" sz="3100" dirty="0"/>
              <a:t> goal-</a:t>
            </a:r>
            <a:r>
              <a:rPr lang="de-DE" sz="3100" dirty="0" err="1"/>
              <a:t>oriented</a:t>
            </a:r>
            <a:r>
              <a:rPr lang="de-DE" sz="3100" dirty="0"/>
              <a:t>. </a:t>
            </a:r>
          </a:p>
          <a:p>
            <a:pPr marL="0" indent="0">
              <a:buNone/>
            </a:pPr>
            <a:r>
              <a:rPr lang="de-DE" sz="3100" i="1" dirty="0" err="1"/>
              <a:t>Exceeds</a:t>
            </a:r>
            <a:r>
              <a:rPr lang="de-DE" sz="3100" i="1" dirty="0"/>
              <a:t> </a:t>
            </a:r>
            <a:r>
              <a:rPr lang="de-DE" sz="3100" i="1" dirty="0" err="1"/>
              <a:t>quality</a:t>
            </a:r>
            <a:r>
              <a:rPr lang="de-DE" sz="3100" i="1" dirty="0"/>
              <a:t> requirements </a:t>
            </a:r>
          </a:p>
          <a:p>
            <a:r>
              <a:rPr lang="de-DE" sz="3100" dirty="0"/>
              <a:t>A </a:t>
            </a:r>
            <a:r>
              <a:rPr lang="de-DE" sz="3100" dirty="0" err="1"/>
              <a:t>significant</a:t>
            </a:r>
            <a:r>
              <a:rPr lang="de-DE" sz="3100" dirty="0"/>
              <a:t> </a:t>
            </a:r>
            <a:r>
              <a:rPr lang="de-DE" sz="3100" dirty="0" err="1"/>
              <a:t>proportion</a:t>
            </a:r>
            <a:r>
              <a:rPr lang="de-DE" sz="3100" dirty="0"/>
              <a:t> </a:t>
            </a:r>
            <a:r>
              <a:rPr lang="de-DE" sz="3100" dirty="0" err="1"/>
              <a:t>of</a:t>
            </a:r>
            <a:r>
              <a:rPr lang="de-DE" sz="3100" dirty="0"/>
              <a:t> </a:t>
            </a:r>
            <a:r>
              <a:rPr lang="de-DE" sz="3100" dirty="0" err="1"/>
              <a:t>the</a:t>
            </a:r>
            <a:r>
              <a:rPr lang="de-DE" sz="3100" dirty="0"/>
              <a:t> </a:t>
            </a:r>
            <a:r>
              <a:rPr lang="de-DE" sz="3100" dirty="0" err="1"/>
              <a:t>students</a:t>
            </a:r>
            <a:r>
              <a:rPr lang="de-DE" sz="3100" dirty="0"/>
              <a:t> </a:t>
            </a:r>
            <a:r>
              <a:rPr lang="de-DE" sz="3100" dirty="0" err="1"/>
              <a:t>come</a:t>
            </a:r>
            <a:r>
              <a:rPr lang="de-DE" sz="3100" dirty="0"/>
              <a:t> </a:t>
            </a:r>
            <a:r>
              <a:rPr lang="de-DE" sz="3100" dirty="0" err="1"/>
              <a:t>from</a:t>
            </a:r>
            <a:r>
              <a:rPr lang="de-DE" sz="3100" dirty="0"/>
              <a:t> </a:t>
            </a:r>
            <a:r>
              <a:rPr lang="de-DE" sz="3100" dirty="0" err="1"/>
              <a:t>various</a:t>
            </a:r>
            <a:r>
              <a:rPr lang="de-DE" sz="3100" dirty="0"/>
              <a:t> </a:t>
            </a:r>
            <a:r>
              <a:rPr lang="de-DE" sz="3100" dirty="0" err="1"/>
              <a:t>language</a:t>
            </a:r>
            <a:r>
              <a:rPr lang="de-DE" sz="3100" dirty="0"/>
              <a:t> </a:t>
            </a:r>
            <a:r>
              <a:rPr lang="de-DE" sz="3100" dirty="0" err="1"/>
              <a:t>areas</a:t>
            </a:r>
            <a:r>
              <a:rPr lang="de-DE" sz="3100" dirty="0"/>
              <a:t> </a:t>
            </a:r>
            <a:r>
              <a:rPr lang="de-DE" sz="3100" dirty="0" err="1"/>
              <a:t>and</a:t>
            </a:r>
            <a:r>
              <a:rPr lang="de-DE" sz="3100" dirty="0"/>
              <a:t> </a:t>
            </a:r>
            <a:r>
              <a:rPr lang="de-DE" sz="3100" dirty="0" err="1"/>
              <a:t>cultural</a:t>
            </a:r>
            <a:r>
              <a:rPr lang="de-DE" sz="3100" dirty="0"/>
              <a:t> </a:t>
            </a:r>
            <a:r>
              <a:rPr lang="de-DE" sz="3100" dirty="0" err="1"/>
              <a:t>backgrounds</a:t>
            </a:r>
            <a:r>
              <a:rPr lang="de-DE" sz="3100" dirty="0"/>
              <a:t>. Thus, </a:t>
            </a:r>
            <a:r>
              <a:rPr lang="de-DE" sz="3100" dirty="0" err="1"/>
              <a:t>discussions</a:t>
            </a:r>
            <a:r>
              <a:rPr lang="de-DE" sz="3100" dirty="0"/>
              <a:t> in </a:t>
            </a:r>
            <a:r>
              <a:rPr lang="de-DE" sz="3100" dirty="0" err="1"/>
              <a:t>the</a:t>
            </a:r>
            <a:r>
              <a:rPr lang="de-DE" sz="3100" dirty="0"/>
              <a:t> </a:t>
            </a:r>
            <a:r>
              <a:rPr lang="de-DE" sz="3100" dirty="0" err="1"/>
              <a:t>classroom</a:t>
            </a:r>
            <a:r>
              <a:rPr lang="de-DE" sz="3100" dirty="0"/>
              <a:t> </a:t>
            </a:r>
            <a:r>
              <a:rPr lang="de-DE" sz="3100" dirty="0" err="1"/>
              <a:t>and</a:t>
            </a:r>
            <a:r>
              <a:rPr lang="de-DE" sz="3100" dirty="0"/>
              <a:t> </a:t>
            </a:r>
            <a:r>
              <a:rPr lang="de-DE" sz="3100" dirty="0" err="1"/>
              <a:t>group</a:t>
            </a:r>
            <a:r>
              <a:rPr lang="de-DE" sz="3100" dirty="0"/>
              <a:t> </a:t>
            </a:r>
            <a:r>
              <a:rPr lang="de-DE" sz="3100" dirty="0" err="1"/>
              <a:t>work</a:t>
            </a:r>
            <a:r>
              <a:rPr lang="de-DE" sz="3100" dirty="0"/>
              <a:t> </a:t>
            </a:r>
            <a:r>
              <a:rPr lang="de-DE" sz="3100" dirty="0" err="1"/>
              <a:t>constantly</a:t>
            </a:r>
            <a:r>
              <a:rPr lang="de-DE" sz="3100" dirty="0"/>
              <a:t> </a:t>
            </a:r>
            <a:r>
              <a:rPr lang="de-DE" sz="3100" dirty="0" err="1"/>
              <a:t>reflect</a:t>
            </a:r>
            <a:r>
              <a:rPr lang="de-DE" sz="3100" dirty="0"/>
              <a:t> international </a:t>
            </a:r>
            <a:r>
              <a:rPr lang="de-DE" sz="3100" dirty="0" err="1"/>
              <a:t>aspects</a:t>
            </a:r>
            <a:r>
              <a:rPr lang="de-DE" sz="3100" dirty="0"/>
              <a:t>. The </a:t>
            </a:r>
            <a:r>
              <a:rPr lang="de-DE" sz="3100" dirty="0" err="1"/>
              <a:t>measures</a:t>
            </a:r>
            <a:r>
              <a:rPr lang="de-DE" sz="3100" dirty="0"/>
              <a:t> </a:t>
            </a:r>
            <a:r>
              <a:rPr lang="de-DE" sz="3100" dirty="0" err="1"/>
              <a:t>taken</a:t>
            </a:r>
            <a:r>
              <a:rPr lang="de-DE" sz="3100" dirty="0"/>
              <a:t> </a:t>
            </a:r>
            <a:r>
              <a:rPr lang="de-DE" sz="3100" dirty="0" err="1"/>
              <a:t>to</a:t>
            </a:r>
            <a:r>
              <a:rPr lang="de-DE" sz="3100" dirty="0"/>
              <a:t> </a:t>
            </a:r>
            <a:r>
              <a:rPr lang="de-DE" sz="3100" dirty="0" err="1"/>
              <a:t>ensure</a:t>
            </a:r>
            <a:r>
              <a:rPr lang="de-DE" sz="3100" dirty="0"/>
              <a:t> an international </a:t>
            </a:r>
            <a:r>
              <a:rPr lang="de-DE" sz="3100" dirty="0" err="1"/>
              <a:t>composition</a:t>
            </a:r>
            <a:r>
              <a:rPr lang="de-DE" sz="3100" dirty="0"/>
              <a:t> </a:t>
            </a:r>
            <a:r>
              <a:rPr lang="de-DE" sz="3100" dirty="0" err="1"/>
              <a:t>of</a:t>
            </a:r>
            <a:r>
              <a:rPr lang="de-DE" sz="3100" dirty="0"/>
              <a:t> </a:t>
            </a:r>
            <a:r>
              <a:rPr lang="de-DE" sz="3100" dirty="0" err="1"/>
              <a:t>the</a:t>
            </a:r>
            <a:r>
              <a:rPr lang="de-DE" sz="3100" dirty="0"/>
              <a:t> </a:t>
            </a:r>
            <a:r>
              <a:rPr lang="de-DE" sz="3100" dirty="0" err="1"/>
              <a:t>student</a:t>
            </a:r>
            <a:r>
              <a:rPr lang="de-DE" sz="3100" dirty="0"/>
              <a:t> </a:t>
            </a:r>
            <a:r>
              <a:rPr lang="de-DE" sz="3100" dirty="0" err="1"/>
              <a:t>body</a:t>
            </a:r>
            <a:r>
              <a:rPr lang="de-DE" sz="3100" dirty="0"/>
              <a:t> </a:t>
            </a:r>
            <a:r>
              <a:rPr lang="de-DE" sz="3100" dirty="0" err="1"/>
              <a:t>show</a:t>
            </a:r>
            <a:r>
              <a:rPr lang="de-DE" sz="3100" dirty="0"/>
              <a:t> a </a:t>
            </a:r>
            <a:r>
              <a:rPr lang="de-DE" sz="3100" dirty="0" err="1"/>
              <a:t>clear</a:t>
            </a:r>
            <a:r>
              <a:rPr lang="de-DE" sz="3100" dirty="0"/>
              <a:t> </a:t>
            </a:r>
            <a:r>
              <a:rPr lang="de-DE" sz="3100" dirty="0" err="1"/>
              <a:t>and</a:t>
            </a:r>
            <a:r>
              <a:rPr lang="de-DE" sz="3100" dirty="0"/>
              <a:t> </a:t>
            </a:r>
            <a:r>
              <a:rPr lang="de-DE" sz="3100" dirty="0" err="1"/>
              <a:t>sustainable</a:t>
            </a:r>
            <a:r>
              <a:rPr lang="de-DE" sz="3100" dirty="0"/>
              <a:t> </a:t>
            </a:r>
            <a:r>
              <a:rPr lang="de-DE" sz="3100" dirty="0" err="1"/>
              <a:t>effect</a:t>
            </a:r>
            <a:r>
              <a:rPr lang="de-DE" sz="3100" dirty="0"/>
              <a:t>. </a:t>
            </a:r>
          </a:p>
          <a:p>
            <a:endParaRPr lang="de-DE" dirty="0"/>
          </a:p>
        </p:txBody>
      </p:sp>
      <p:sp>
        <p:nvSpPr>
          <p:cNvPr id="4" name="Datumsplatzhalter 3">
            <a:extLst>
              <a:ext uri="{FF2B5EF4-FFF2-40B4-BE49-F238E27FC236}">
                <a16:creationId xmlns:a16="http://schemas.microsoft.com/office/drawing/2014/main" xmlns="" id="{EDD905EF-F578-A447-81FB-D6B748BDB543}"/>
              </a:ext>
            </a:extLst>
          </p:cNvPr>
          <p:cNvSpPr>
            <a:spLocks noGrp="1"/>
          </p:cNvSpPr>
          <p:nvPr>
            <p:ph type="dt" sz="half" idx="10"/>
          </p:nvPr>
        </p:nvSpPr>
        <p:spPr/>
        <p:txBody>
          <a:bodyPr/>
          <a:lstStyle/>
          <a:p>
            <a:fld id="{58E8EA27-F32B-D349-8423-5820CAC4015E}" type="datetime1">
              <a:rPr lang="de-DE" smtClean="0"/>
              <a:t>17.09.2018</a:t>
            </a:fld>
            <a:endParaRPr lang="de-DE"/>
          </a:p>
        </p:txBody>
      </p:sp>
      <p:sp>
        <p:nvSpPr>
          <p:cNvPr id="5" name="Fußzeilenplatzhalter 4">
            <a:extLst>
              <a:ext uri="{FF2B5EF4-FFF2-40B4-BE49-F238E27FC236}">
                <a16:creationId xmlns:a16="http://schemas.microsoft.com/office/drawing/2014/main" xmlns="" id="{325869B5-BD37-AD45-BBF8-499C4D9C0352}"/>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21115BA5-E647-6147-9B44-6E02A3D40DD5}"/>
              </a:ext>
            </a:extLst>
          </p:cNvPr>
          <p:cNvSpPr>
            <a:spLocks noGrp="1"/>
          </p:cNvSpPr>
          <p:nvPr>
            <p:ph type="sldNum" sz="quarter" idx="12"/>
          </p:nvPr>
        </p:nvSpPr>
        <p:spPr/>
        <p:txBody>
          <a:bodyPr/>
          <a:lstStyle/>
          <a:p>
            <a:fld id="{93BC7EB4-ADAF-3D45-8E3E-A06BACF5AB1C}" type="slidenum">
              <a:rPr lang="de-DE" smtClean="0"/>
              <a:t>57</a:t>
            </a:fld>
            <a:endParaRPr lang="de-DE"/>
          </a:p>
        </p:txBody>
      </p:sp>
      <p:pic>
        <p:nvPicPr>
          <p:cNvPr id="7" name="Picture 3" descr="page1image560">
            <a:extLst>
              <a:ext uri="{FF2B5EF4-FFF2-40B4-BE49-F238E27FC236}">
                <a16:creationId xmlns:a16="http://schemas.microsoft.com/office/drawing/2014/main" xmlns="" id="{AD2C1A56-93FA-B744-A6C9-6EEB280775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22370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5D5BB64-77A7-BF4E-B676-4666C81163B3}"/>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a:t>
            </a:r>
            <a:r>
              <a:rPr lang="de-DE" sz="2800" dirty="0" err="1"/>
              <a:t>Internationality</a:t>
            </a:r>
            <a:r>
              <a:rPr lang="de-DE" sz="2800" dirty="0"/>
              <a:t> (This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5F1520D5-24ED-EA4E-A0F9-86F3F37D713C}"/>
              </a:ext>
            </a:extLst>
          </p:cNvPr>
          <p:cNvSpPr>
            <a:spLocks noGrp="1"/>
          </p:cNvSpPr>
          <p:nvPr>
            <p:ph idx="1"/>
          </p:nvPr>
        </p:nvSpPr>
        <p:spPr/>
        <p:txBody>
          <a:bodyPr>
            <a:normAutofit fontScale="85000" lnSpcReduction="20000"/>
          </a:bodyPr>
          <a:lstStyle/>
          <a:p>
            <a:pPr marL="0" indent="0">
              <a:buNone/>
            </a:pPr>
            <a:r>
              <a:rPr lang="de-DE" dirty="0"/>
              <a:t>3.4.3 </a:t>
            </a:r>
            <a:r>
              <a:rPr lang="de-DE" dirty="0" err="1"/>
              <a:t>Internationality</a:t>
            </a:r>
            <a:r>
              <a:rPr lang="de-DE" dirty="0"/>
              <a:t> </a:t>
            </a:r>
            <a:r>
              <a:rPr lang="de-DE" dirty="0" err="1"/>
              <a:t>of</a:t>
            </a:r>
            <a:r>
              <a:rPr lang="de-DE" dirty="0"/>
              <a:t> </a:t>
            </a:r>
            <a:r>
              <a:rPr lang="de-DE" dirty="0" err="1"/>
              <a:t>faculty</a:t>
            </a:r>
            <a:r>
              <a:rPr lang="de-DE" dirty="0"/>
              <a:t> </a:t>
            </a:r>
          </a:p>
          <a:p>
            <a:pPr marL="0" indent="0">
              <a:buNone/>
            </a:pPr>
            <a:r>
              <a:rPr lang="de-DE" dirty="0"/>
              <a:t>	HEI: </a:t>
            </a:r>
            <a:r>
              <a:rPr lang="de-DE" dirty="0" err="1"/>
              <a:t>Please</a:t>
            </a:r>
            <a:r>
              <a:rPr lang="de-DE" dirty="0"/>
              <a:t> </a:t>
            </a:r>
            <a:r>
              <a:rPr lang="de-DE" dirty="0" err="1"/>
              <a:t>describe</a:t>
            </a:r>
            <a:r>
              <a:rPr lang="de-DE" dirty="0"/>
              <a:t> </a:t>
            </a:r>
            <a:r>
              <a:rPr lang="de-DE" dirty="0" err="1"/>
              <a:t>the</a:t>
            </a:r>
            <a:r>
              <a:rPr lang="de-DE" dirty="0"/>
              <a:t> </a:t>
            </a:r>
            <a:r>
              <a:rPr lang="de-DE" dirty="0" err="1"/>
              <a:t>measures</a:t>
            </a:r>
            <a:r>
              <a:rPr lang="de-DE" dirty="0"/>
              <a:t> </a:t>
            </a:r>
            <a:r>
              <a:rPr lang="de-DE" dirty="0" err="1"/>
              <a:t>taken</a:t>
            </a:r>
            <a:r>
              <a:rPr lang="de-DE" dirty="0"/>
              <a:t> </a:t>
            </a:r>
            <a:r>
              <a:rPr lang="de-DE" dirty="0" err="1"/>
              <a:t>to</a:t>
            </a:r>
            <a:r>
              <a:rPr lang="de-DE" dirty="0"/>
              <a:t> promote </a:t>
            </a:r>
            <a:r>
              <a:rPr lang="de-DE" dirty="0" err="1"/>
              <a:t>the</a:t>
            </a:r>
            <a:r>
              <a:rPr lang="de-DE" dirty="0"/>
              <a:t> </a:t>
            </a:r>
            <a:r>
              <a:rPr lang="de-DE" dirty="0" err="1"/>
              <a:t>internationality</a:t>
            </a:r>
            <a:r>
              <a:rPr lang="de-DE" dirty="0"/>
              <a:t> 	</a:t>
            </a:r>
            <a:r>
              <a:rPr lang="de-DE" dirty="0" err="1"/>
              <a:t>of</a:t>
            </a:r>
            <a:r>
              <a:rPr lang="de-DE" dirty="0"/>
              <a:t> 	</a:t>
            </a:r>
            <a:r>
              <a:rPr lang="de-DE" dirty="0" err="1"/>
              <a:t>the</a:t>
            </a:r>
            <a:r>
              <a:rPr lang="de-DE" dirty="0"/>
              <a:t> </a:t>
            </a:r>
            <a:r>
              <a:rPr lang="de-DE" dirty="0" err="1"/>
              <a:t>faculty</a:t>
            </a:r>
            <a:r>
              <a:rPr lang="de-DE" dirty="0"/>
              <a:t> </a:t>
            </a:r>
            <a:r>
              <a:rPr lang="de-DE" dirty="0" err="1"/>
              <a:t>as</a:t>
            </a:r>
            <a:r>
              <a:rPr lang="de-DE" dirty="0"/>
              <a:t> </a:t>
            </a:r>
            <a:r>
              <a:rPr lang="de-DE" dirty="0" err="1"/>
              <a:t>it</a:t>
            </a:r>
            <a:r>
              <a:rPr lang="de-DE" dirty="0"/>
              <a:t> </a:t>
            </a:r>
            <a:r>
              <a:rPr lang="de-DE" dirty="0" err="1"/>
              <a:t>is</a:t>
            </a:r>
            <a:r>
              <a:rPr lang="de-DE" dirty="0"/>
              <a:t> </a:t>
            </a:r>
            <a:r>
              <a:rPr lang="de-DE" dirty="0" err="1"/>
              <a:t>projected</a:t>
            </a:r>
            <a:r>
              <a:rPr lang="de-DE" dirty="0"/>
              <a:t> in </a:t>
            </a:r>
            <a:r>
              <a:rPr lang="de-DE" dirty="0" err="1"/>
              <a:t>the</a:t>
            </a:r>
            <a:r>
              <a:rPr lang="de-DE" dirty="0"/>
              <a:t> </a:t>
            </a:r>
            <a:r>
              <a:rPr lang="de-DE" dirty="0" err="1"/>
              <a:t>study</a:t>
            </a:r>
            <a:r>
              <a:rPr lang="de-DE" dirty="0"/>
              <a:t> programme </a:t>
            </a:r>
            <a:r>
              <a:rPr lang="de-DE" dirty="0" err="1"/>
              <a:t>concept</a:t>
            </a:r>
            <a:r>
              <a:rPr lang="de-DE" dirty="0"/>
              <a:t>. </a:t>
            </a:r>
          </a:p>
          <a:p>
            <a:pPr marL="0" indent="0">
              <a:buNone/>
            </a:pPr>
            <a:r>
              <a:rPr lang="de-DE" b="1" dirty="0"/>
              <a:t>Benchmarks:</a:t>
            </a:r>
          </a:p>
          <a:p>
            <a:pPr marL="0" indent="0">
              <a:buNone/>
            </a:pPr>
            <a:r>
              <a:rPr lang="de-DE" i="1" dirty="0" err="1"/>
              <a:t>Meets</a:t>
            </a:r>
            <a:r>
              <a:rPr lang="de-DE" i="1" dirty="0"/>
              <a:t> </a:t>
            </a:r>
            <a:r>
              <a:rPr lang="de-DE" i="1" dirty="0" err="1"/>
              <a:t>quality</a:t>
            </a:r>
            <a:r>
              <a:rPr lang="de-DE" i="1" dirty="0"/>
              <a:t> requirements </a:t>
            </a:r>
          </a:p>
          <a:p>
            <a:r>
              <a:rPr lang="de-DE" dirty="0"/>
              <a:t>The international </a:t>
            </a:r>
            <a:r>
              <a:rPr lang="de-DE" dirty="0" err="1"/>
              <a:t>composition</a:t>
            </a:r>
            <a:r>
              <a:rPr lang="de-DE" dirty="0"/>
              <a:t> </a:t>
            </a:r>
            <a:r>
              <a:rPr lang="de-DE" dirty="0" err="1"/>
              <a:t>of</a:t>
            </a:r>
            <a:r>
              <a:rPr lang="de-DE" dirty="0"/>
              <a:t> </a:t>
            </a:r>
            <a:r>
              <a:rPr lang="de-DE" dirty="0" err="1"/>
              <a:t>the</a:t>
            </a:r>
            <a:r>
              <a:rPr lang="de-DE" dirty="0"/>
              <a:t> </a:t>
            </a:r>
            <a:r>
              <a:rPr lang="de-DE" dirty="0" err="1"/>
              <a:t>faculty</a:t>
            </a:r>
            <a:r>
              <a:rPr lang="de-DE" dirty="0"/>
              <a:t> (</a:t>
            </a:r>
            <a:r>
              <a:rPr lang="de-DE" dirty="0" err="1"/>
              <a:t>teachers</a:t>
            </a:r>
            <a:r>
              <a:rPr lang="de-DE" dirty="0"/>
              <a:t> </a:t>
            </a:r>
            <a:r>
              <a:rPr lang="de-DE" dirty="0" err="1"/>
              <a:t>from</a:t>
            </a:r>
            <a:r>
              <a:rPr lang="de-DE" dirty="0"/>
              <a:t> different countries, </a:t>
            </a:r>
            <a:r>
              <a:rPr lang="de-DE" dirty="0" err="1"/>
              <a:t>teachers</a:t>
            </a:r>
            <a:r>
              <a:rPr lang="de-DE" dirty="0"/>
              <a:t> </a:t>
            </a:r>
            <a:r>
              <a:rPr lang="de-DE" dirty="0" err="1"/>
              <a:t>with</a:t>
            </a:r>
            <a:r>
              <a:rPr lang="de-DE" dirty="0"/>
              <a:t> international </a:t>
            </a:r>
            <a:r>
              <a:rPr lang="de-DE" dirty="0" err="1"/>
              <a:t>academic</a:t>
            </a:r>
            <a:r>
              <a:rPr lang="de-DE" dirty="0"/>
              <a:t> </a:t>
            </a:r>
            <a:r>
              <a:rPr lang="de-DE" dirty="0" err="1"/>
              <a:t>and</a:t>
            </a:r>
            <a:r>
              <a:rPr lang="de-DE" dirty="0"/>
              <a:t> professional </a:t>
            </a:r>
            <a:r>
              <a:rPr lang="de-DE" dirty="0" err="1"/>
              <a:t>experience</a:t>
            </a:r>
            <a:r>
              <a:rPr lang="de-DE" dirty="0"/>
              <a:t>) </a:t>
            </a:r>
            <a:r>
              <a:rPr lang="de-DE" dirty="0" err="1"/>
              <a:t>promotes</a:t>
            </a:r>
            <a:r>
              <a:rPr lang="de-DE" dirty="0"/>
              <a:t> </a:t>
            </a:r>
            <a:r>
              <a:rPr lang="de-DE" dirty="0" err="1"/>
              <a:t>the</a:t>
            </a:r>
            <a:r>
              <a:rPr lang="de-DE" dirty="0"/>
              <a:t> </a:t>
            </a:r>
            <a:r>
              <a:rPr lang="de-DE" dirty="0" err="1"/>
              <a:t>acquisition</a:t>
            </a:r>
            <a:r>
              <a:rPr lang="de-DE" dirty="0"/>
              <a:t> </a:t>
            </a:r>
            <a:r>
              <a:rPr lang="de-DE" dirty="0" err="1"/>
              <a:t>of</a:t>
            </a:r>
            <a:r>
              <a:rPr lang="de-DE" dirty="0"/>
              <a:t> international </a:t>
            </a:r>
            <a:r>
              <a:rPr lang="de-DE" dirty="0" err="1"/>
              <a:t>competences</a:t>
            </a:r>
            <a:r>
              <a:rPr lang="de-DE" dirty="0"/>
              <a:t> </a:t>
            </a:r>
            <a:r>
              <a:rPr lang="de-DE" dirty="0" err="1"/>
              <a:t>and</a:t>
            </a:r>
            <a:r>
              <a:rPr lang="de-DE" dirty="0"/>
              <a:t> </a:t>
            </a:r>
            <a:r>
              <a:rPr lang="de-DE" dirty="0" err="1"/>
              <a:t>skills</a:t>
            </a:r>
            <a:r>
              <a:rPr lang="de-DE" dirty="0"/>
              <a:t>. The </a:t>
            </a:r>
            <a:r>
              <a:rPr lang="de-DE" dirty="0" err="1"/>
              <a:t>measures</a:t>
            </a:r>
            <a:r>
              <a:rPr lang="de-DE" dirty="0"/>
              <a:t> </a:t>
            </a:r>
            <a:r>
              <a:rPr lang="de-DE" dirty="0" err="1"/>
              <a:t>taken</a:t>
            </a:r>
            <a:r>
              <a:rPr lang="de-DE" dirty="0"/>
              <a:t> </a:t>
            </a:r>
            <a:r>
              <a:rPr lang="de-DE" dirty="0" err="1"/>
              <a:t>are</a:t>
            </a:r>
            <a:r>
              <a:rPr lang="de-DE" dirty="0"/>
              <a:t> goal-</a:t>
            </a:r>
            <a:r>
              <a:rPr lang="de-DE" dirty="0" err="1"/>
              <a:t>oriented</a:t>
            </a:r>
            <a:r>
              <a:rPr lang="de-DE" dirty="0"/>
              <a:t>. </a:t>
            </a:r>
          </a:p>
          <a:p>
            <a:pPr marL="0" indent="0">
              <a:buNone/>
            </a:pPr>
            <a:r>
              <a:rPr lang="de-DE" i="1" dirty="0" err="1"/>
              <a:t>Exceeds</a:t>
            </a:r>
            <a:r>
              <a:rPr lang="de-DE" i="1" dirty="0"/>
              <a:t> </a:t>
            </a:r>
            <a:r>
              <a:rPr lang="de-DE" i="1" dirty="0" err="1"/>
              <a:t>quality</a:t>
            </a:r>
            <a:r>
              <a:rPr lang="de-DE" i="1" dirty="0"/>
              <a:t> requirements </a:t>
            </a:r>
          </a:p>
          <a:p>
            <a:r>
              <a:rPr lang="de-DE" dirty="0"/>
              <a:t>The international </a:t>
            </a:r>
            <a:r>
              <a:rPr lang="de-DE" dirty="0" err="1"/>
              <a:t>composition</a:t>
            </a:r>
            <a:r>
              <a:rPr lang="de-DE" dirty="0"/>
              <a:t> </a:t>
            </a:r>
            <a:r>
              <a:rPr lang="de-DE" dirty="0" err="1"/>
              <a:t>of</a:t>
            </a:r>
            <a:r>
              <a:rPr lang="de-DE" dirty="0"/>
              <a:t> </a:t>
            </a:r>
            <a:r>
              <a:rPr lang="de-DE" dirty="0" err="1"/>
              <a:t>the</a:t>
            </a:r>
            <a:r>
              <a:rPr lang="de-DE" dirty="0"/>
              <a:t> </a:t>
            </a:r>
            <a:r>
              <a:rPr lang="de-DE" dirty="0" err="1"/>
              <a:t>faculty</a:t>
            </a:r>
            <a:r>
              <a:rPr lang="de-DE" dirty="0"/>
              <a:t> </a:t>
            </a:r>
            <a:r>
              <a:rPr lang="de-DE" dirty="0" err="1"/>
              <a:t>is</a:t>
            </a:r>
            <a:r>
              <a:rPr lang="de-DE" dirty="0"/>
              <a:t> a fundamental </a:t>
            </a:r>
            <a:r>
              <a:rPr lang="de-DE" dirty="0" err="1"/>
              <a:t>element</a:t>
            </a:r>
            <a:r>
              <a:rPr lang="de-DE" dirty="0"/>
              <a:t> </a:t>
            </a:r>
            <a:r>
              <a:rPr lang="de-DE" dirty="0" err="1"/>
              <a:t>shaping</a:t>
            </a:r>
            <a:r>
              <a:rPr lang="de-DE" dirty="0"/>
              <a:t> </a:t>
            </a:r>
            <a:r>
              <a:rPr lang="de-DE" dirty="0" err="1"/>
              <a:t>the</a:t>
            </a:r>
            <a:r>
              <a:rPr lang="de-DE" dirty="0"/>
              <a:t> </a:t>
            </a:r>
            <a:r>
              <a:rPr lang="de-DE" dirty="0" err="1"/>
              <a:t>profile</a:t>
            </a:r>
            <a:r>
              <a:rPr lang="de-DE" dirty="0"/>
              <a:t> </a:t>
            </a:r>
            <a:r>
              <a:rPr lang="de-DE" dirty="0" err="1"/>
              <a:t>of</a:t>
            </a:r>
            <a:r>
              <a:rPr lang="de-DE" dirty="0"/>
              <a:t> </a:t>
            </a:r>
            <a:r>
              <a:rPr lang="de-DE" dirty="0" err="1"/>
              <a:t>the</a:t>
            </a:r>
            <a:r>
              <a:rPr lang="de-DE" dirty="0"/>
              <a:t> </a:t>
            </a:r>
            <a:r>
              <a:rPr lang="de-DE" dirty="0" err="1"/>
              <a:t>study</a:t>
            </a:r>
            <a:r>
              <a:rPr lang="de-DE" dirty="0"/>
              <a:t> programme </a:t>
            </a:r>
            <a:r>
              <a:rPr lang="de-DE" dirty="0" err="1"/>
              <a:t>and</a:t>
            </a:r>
            <a:r>
              <a:rPr lang="de-DE" dirty="0"/>
              <a:t> </a:t>
            </a:r>
            <a:r>
              <a:rPr lang="de-DE" dirty="0" err="1"/>
              <a:t>is</a:t>
            </a:r>
            <a:r>
              <a:rPr lang="de-DE" dirty="0"/>
              <a:t> </a:t>
            </a:r>
            <a:r>
              <a:rPr lang="de-DE" dirty="0" err="1"/>
              <a:t>promoted</a:t>
            </a:r>
            <a:r>
              <a:rPr lang="de-DE" dirty="0"/>
              <a:t> </a:t>
            </a:r>
            <a:r>
              <a:rPr lang="de-DE" dirty="0" err="1"/>
              <a:t>by</a:t>
            </a:r>
            <a:r>
              <a:rPr lang="de-DE" dirty="0"/>
              <a:t> </a:t>
            </a:r>
            <a:r>
              <a:rPr lang="de-DE" dirty="0" err="1"/>
              <a:t>the</a:t>
            </a:r>
            <a:r>
              <a:rPr lang="de-DE" dirty="0"/>
              <a:t> HEI. </a:t>
            </a:r>
          </a:p>
          <a:p>
            <a:endParaRPr lang="de-DE" dirty="0"/>
          </a:p>
        </p:txBody>
      </p:sp>
      <p:sp>
        <p:nvSpPr>
          <p:cNvPr id="4" name="Datumsplatzhalter 3">
            <a:extLst>
              <a:ext uri="{FF2B5EF4-FFF2-40B4-BE49-F238E27FC236}">
                <a16:creationId xmlns:a16="http://schemas.microsoft.com/office/drawing/2014/main" xmlns="" id="{874D9B62-44E6-4C45-92A2-E4688A28E239}"/>
              </a:ext>
            </a:extLst>
          </p:cNvPr>
          <p:cNvSpPr>
            <a:spLocks noGrp="1"/>
          </p:cNvSpPr>
          <p:nvPr>
            <p:ph type="dt" sz="half" idx="10"/>
          </p:nvPr>
        </p:nvSpPr>
        <p:spPr/>
        <p:txBody>
          <a:bodyPr/>
          <a:lstStyle/>
          <a:p>
            <a:fld id="{431D5CA1-DAEF-654B-866F-7FD129FDD1A0}" type="datetime1">
              <a:rPr lang="de-DE" smtClean="0"/>
              <a:t>17.09.2018</a:t>
            </a:fld>
            <a:endParaRPr lang="de-DE"/>
          </a:p>
        </p:txBody>
      </p:sp>
      <p:sp>
        <p:nvSpPr>
          <p:cNvPr id="5" name="Fußzeilenplatzhalter 4">
            <a:extLst>
              <a:ext uri="{FF2B5EF4-FFF2-40B4-BE49-F238E27FC236}">
                <a16:creationId xmlns:a16="http://schemas.microsoft.com/office/drawing/2014/main" xmlns="" id="{C2652C6B-6FAF-294C-8A45-A75C85CAC80B}"/>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8F9CB9CA-8D1F-084A-93C9-7148184919A4}"/>
              </a:ext>
            </a:extLst>
          </p:cNvPr>
          <p:cNvSpPr>
            <a:spLocks noGrp="1"/>
          </p:cNvSpPr>
          <p:nvPr>
            <p:ph type="sldNum" sz="quarter" idx="12"/>
          </p:nvPr>
        </p:nvSpPr>
        <p:spPr/>
        <p:txBody>
          <a:bodyPr/>
          <a:lstStyle/>
          <a:p>
            <a:fld id="{93BC7EB4-ADAF-3D45-8E3E-A06BACF5AB1C}" type="slidenum">
              <a:rPr lang="de-DE" smtClean="0"/>
              <a:t>58</a:t>
            </a:fld>
            <a:endParaRPr lang="de-DE"/>
          </a:p>
        </p:txBody>
      </p:sp>
      <p:pic>
        <p:nvPicPr>
          <p:cNvPr id="7" name="Picture 3" descr="page1image560">
            <a:extLst>
              <a:ext uri="{FF2B5EF4-FFF2-40B4-BE49-F238E27FC236}">
                <a16:creationId xmlns:a16="http://schemas.microsoft.com/office/drawing/2014/main" xmlns="" id="{A9D0BF0B-440F-0C48-8429-4384F586F1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2866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FEC0213-CC9A-714C-A513-B8EB90178389}"/>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 </a:t>
            </a:r>
            <a:r>
              <a:rPr lang="de-DE" sz="2800" dirty="0" err="1"/>
              <a:t>Internationality</a:t>
            </a:r>
            <a:r>
              <a:rPr lang="de-DE" sz="2800" dirty="0"/>
              <a:t> (This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BCD61FCE-C5A5-0A40-AAFB-0BA184E0DED5}"/>
              </a:ext>
            </a:extLst>
          </p:cNvPr>
          <p:cNvSpPr>
            <a:spLocks noGrp="1"/>
          </p:cNvSpPr>
          <p:nvPr>
            <p:ph idx="1"/>
          </p:nvPr>
        </p:nvSpPr>
        <p:spPr/>
        <p:txBody>
          <a:bodyPr>
            <a:normAutofit fontScale="92500" lnSpcReduction="10000"/>
          </a:bodyPr>
          <a:lstStyle/>
          <a:p>
            <a:pPr marL="0" indent="0">
              <a:buNone/>
            </a:pPr>
            <a:r>
              <a:rPr lang="de-DE" sz="2600" dirty="0"/>
              <a:t>3.4.4 </a:t>
            </a:r>
            <a:r>
              <a:rPr lang="de-DE" sz="2600" dirty="0" err="1"/>
              <a:t>Foreign</a:t>
            </a:r>
            <a:r>
              <a:rPr lang="de-DE" sz="2600" dirty="0"/>
              <a:t> </a:t>
            </a:r>
            <a:r>
              <a:rPr lang="de-DE" sz="2600" dirty="0" err="1"/>
              <a:t>language</a:t>
            </a:r>
            <a:r>
              <a:rPr lang="de-DE" sz="2600" dirty="0"/>
              <a:t> </a:t>
            </a:r>
            <a:r>
              <a:rPr lang="de-DE" sz="2600" dirty="0" err="1"/>
              <a:t>contents</a:t>
            </a:r>
            <a:r>
              <a:rPr lang="de-DE" sz="2600" dirty="0"/>
              <a:t> </a:t>
            </a:r>
          </a:p>
          <a:p>
            <a:pPr marL="0" indent="0">
              <a:buNone/>
            </a:pPr>
            <a:r>
              <a:rPr lang="de-DE" sz="2600" dirty="0"/>
              <a:t>	HEI: </a:t>
            </a:r>
            <a:r>
              <a:rPr lang="de-DE" sz="2600" dirty="0" err="1"/>
              <a:t>Please</a:t>
            </a:r>
            <a:r>
              <a:rPr lang="de-DE" sz="2600" dirty="0"/>
              <a:t>, </a:t>
            </a:r>
            <a:r>
              <a:rPr lang="de-DE" sz="2600" dirty="0" err="1"/>
              <a:t>describe</a:t>
            </a:r>
            <a:r>
              <a:rPr lang="de-DE" sz="2600" dirty="0"/>
              <a:t> </a:t>
            </a:r>
            <a:r>
              <a:rPr lang="de-DE" sz="2600" dirty="0" err="1"/>
              <a:t>how</a:t>
            </a:r>
            <a:r>
              <a:rPr lang="de-DE" sz="2600" dirty="0"/>
              <a:t> </a:t>
            </a:r>
            <a:r>
              <a:rPr lang="de-DE" sz="2600" dirty="0" err="1"/>
              <a:t>the</a:t>
            </a:r>
            <a:r>
              <a:rPr lang="de-DE" sz="2600" dirty="0"/>
              <a:t> </a:t>
            </a:r>
            <a:r>
              <a:rPr lang="de-DE" sz="2600" dirty="0" err="1"/>
              <a:t>foreign</a:t>
            </a:r>
            <a:r>
              <a:rPr lang="de-DE" sz="2600" dirty="0"/>
              <a:t> </a:t>
            </a:r>
            <a:r>
              <a:rPr lang="de-DE" sz="2600" dirty="0" err="1"/>
              <a:t>language</a:t>
            </a:r>
            <a:r>
              <a:rPr lang="de-DE" sz="2600" dirty="0"/>
              <a:t> </a:t>
            </a:r>
            <a:r>
              <a:rPr lang="de-DE" sz="2600" dirty="0" err="1"/>
              <a:t>component</a:t>
            </a:r>
            <a:r>
              <a:rPr lang="de-DE" sz="2600" dirty="0"/>
              <a:t> </a:t>
            </a:r>
            <a:r>
              <a:rPr lang="de-DE" sz="2600" dirty="0" err="1"/>
              <a:t>envisaged</a:t>
            </a:r>
            <a:r>
              <a:rPr lang="de-DE" sz="2600" dirty="0"/>
              <a:t> 	</a:t>
            </a:r>
            <a:r>
              <a:rPr lang="de-DE" sz="2600" dirty="0" err="1"/>
              <a:t>by</a:t>
            </a:r>
            <a:r>
              <a:rPr lang="de-DE" sz="2600" dirty="0"/>
              <a:t> </a:t>
            </a:r>
            <a:r>
              <a:rPr lang="de-DE" sz="2600" dirty="0" err="1"/>
              <a:t>the</a:t>
            </a:r>
            <a:r>
              <a:rPr lang="de-DE" sz="2600" dirty="0"/>
              <a:t> </a:t>
            </a:r>
            <a:r>
              <a:rPr lang="de-DE" sz="2600" dirty="0" err="1"/>
              <a:t>study</a:t>
            </a:r>
            <a:r>
              <a:rPr lang="de-DE" sz="2600" dirty="0"/>
              <a:t> programme </a:t>
            </a:r>
            <a:r>
              <a:rPr lang="de-DE" sz="2600" dirty="0" err="1"/>
              <a:t>is</a:t>
            </a:r>
            <a:r>
              <a:rPr lang="de-DE" sz="2600" dirty="0"/>
              <a:t> </a:t>
            </a:r>
            <a:r>
              <a:rPr lang="de-DE" sz="2600" dirty="0" err="1"/>
              <a:t>realised</a:t>
            </a:r>
            <a:r>
              <a:rPr lang="de-DE" sz="2600" dirty="0"/>
              <a:t> in </a:t>
            </a:r>
            <a:r>
              <a:rPr lang="de-DE" sz="2600" dirty="0" err="1"/>
              <a:t>the</a:t>
            </a:r>
            <a:r>
              <a:rPr lang="de-DE" sz="2600" dirty="0"/>
              <a:t> </a:t>
            </a:r>
            <a:r>
              <a:rPr lang="de-DE" sz="2600" dirty="0" err="1"/>
              <a:t>curriculum</a:t>
            </a:r>
            <a:r>
              <a:rPr lang="de-DE" sz="2600" dirty="0"/>
              <a:t> (</a:t>
            </a:r>
            <a:r>
              <a:rPr lang="de-DE" sz="2600" dirty="0" err="1"/>
              <a:t>courses</a:t>
            </a:r>
            <a:r>
              <a:rPr lang="de-DE" sz="2600" dirty="0"/>
              <a:t>, </a:t>
            </a:r>
            <a:r>
              <a:rPr lang="de-DE" sz="2600" dirty="0" err="1"/>
              <a:t>course</a:t>
            </a:r>
            <a:r>
              <a:rPr lang="de-DE" sz="2600" dirty="0"/>
              <a:t> 	</a:t>
            </a:r>
            <a:r>
              <a:rPr lang="de-DE" sz="2600" dirty="0" err="1"/>
              <a:t>materials</a:t>
            </a:r>
            <a:r>
              <a:rPr lang="de-DE" sz="2600" dirty="0"/>
              <a:t>, </a:t>
            </a:r>
            <a:r>
              <a:rPr lang="de-DE" sz="2600" dirty="0" err="1"/>
              <a:t>literature</a:t>
            </a:r>
            <a:r>
              <a:rPr lang="de-DE" sz="2600" dirty="0"/>
              <a:t>). </a:t>
            </a:r>
          </a:p>
          <a:p>
            <a:pPr marL="0" indent="0">
              <a:buNone/>
            </a:pPr>
            <a:r>
              <a:rPr lang="de-DE" sz="2600" b="1" dirty="0" err="1"/>
              <a:t>Benchmareks</a:t>
            </a:r>
            <a:r>
              <a:rPr lang="de-DE" sz="2600" b="1" dirty="0"/>
              <a:t>:</a:t>
            </a:r>
          </a:p>
          <a:p>
            <a:pPr marL="0" indent="0">
              <a:buNone/>
            </a:pPr>
            <a:r>
              <a:rPr lang="de-DE" sz="2600" i="1" dirty="0" err="1"/>
              <a:t>Meets</a:t>
            </a:r>
            <a:r>
              <a:rPr lang="de-DE" sz="2600" i="1" dirty="0"/>
              <a:t> </a:t>
            </a:r>
            <a:r>
              <a:rPr lang="de-DE" sz="2600" i="1" dirty="0" err="1"/>
              <a:t>quality</a:t>
            </a:r>
            <a:r>
              <a:rPr lang="de-DE" sz="2600" i="1" dirty="0"/>
              <a:t> requirements </a:t>
            </a:r>
          </a:p>
          <a:p>
            <a:r>
              <a:rPr lang="de-DE" sz="2600" dirty="0"/>
              <a:t>The </a:t>
            </a:r>
            <a:r>
              <a:rPr lang="de-DE" sz="2600" dirty="0" err="1"/>
              <a:t>proportion</a:t>
            </a:r>
            <a:r>
              <a:rPr lang="de-DE" sz="2600" dirty="0"/>
              <a:t> </a:t>
            </a:r>
            <a:r>
              <a:rPr lang="de-DE" sz="2600" dirty="0" err="1"/>
              <a:t>of</a:t>
            </a:r>
            <a:r>
              <a:rPr lang="de-DE" sz="2600" dirty="0"/>
              <a:t> </a:t>
            </a:r>
            <a:r>
              <a:rPr lang="de-DE" sz="2600" dirty="0" err="1"/>
              <a:t>foreign</a:t>
            </a:r>
            <a:r>
              <a:rPr lang="de-DE" sz="2600" dirty="0"/>
              <a:t> </a:t>
            </a:r>
            <a:r>
              <a:rPr lang="de-DE" sz="2600" dirty="0" err="1"/>
              <a:t>language</a:t>
            </a:r>
            <a:r>
              <a:rPr lang="de-DE" sz="2600" dirty="0"/>
              <a:t> </a:t>
            </a:r>
            <a:r>
              <a:rPr lang="de-DE" sz="2600" dirty="0" err="1"/>
              <a:t>courses</a:t>
            </a:r>
            <a:r>
              <a:rPr lang="de-DE" sz="2600" dirty="0"/>
              <a:t> </a:t>
            </a:r>
            <a:r>
              <a:rPr lang="de-DE" sz="2600" dirty="0" err="1"/>
              <a:t>and</a:t>
            </a:r>
            <a:r>
              <a:rPr lang="de-DE" sz="2600" dirty="0"/>
              <a:t> </a:t>
            </a:r>
            <a:r>
              <a:rPr lang="de-DE" sz="2600" dirty="0" err="1"/>
              <a:t>required</a:t>
            </a:r>
            <a:r>
              <a:rPr lang="de-DE" sz="2600" dirty="0"/>
              <a:t> </a:t>
            </a:r>
            <a:r>
              <a:rPr lang="de-DE" sz="2600" dirty="0" err="1"/>
              <a:t>foreign</a:t>
            </a:r>
            <a:r>
              <a:rPr lang="de-DE" sz="2600" dirty="0"/>
              <a:t> </a:t>
            </a:r>
            <a:r>
              <a:rPr lang="de-DE" sz="2600" dirty="0" err="1"/>
              <a:t>language</a:t>
            </a:r>
            <a:r>
              <a:rPr lang="de-DE" sz="2600" dirty="0"/>
              <a:t> </a:t>
            </a:r>
            <a:r>
              <a:rPr lang="de-DE" sz="2600" dirty="0" err="1"/>
              <a:t>materials</a:t>
            </a:r>
            <a:r>
              <a:rPr lang="de-DE" sz="2600" dirty="0"/>
              <a:t> </a:t>
            </a:r>
            <a:r>
              <a:rPr lang="de-DE" sz="2600" dirty="0" err="1"/>
              <a:t>corre</a:t>
            </a:r>
            <a:r>
              <a:rPr lang="de-DE" sz="2600" dirty="0"/>
              <a:t>- </a:t>
            </a:r>
            <a:r>
              <a:rPr lang="de-DE" sz="2600" dirty="0" err="1"/>
              <a:t>sponds</a:t>
            </a:r>
            <a:r>
              <a:rPr lang="de-DE" sz="2600" dirty="0"/>
              <a:t> </a:t>
            </a:r>
            <a:r>
              <a:rPr lang="de-DE" sz="2600" dirty="0" err="1"/>
              <a:t>with</a:t>
            </a:r>
            <a:r>
              <a:rPr lang="de-DE" sz="2600" dirty="0"/>
              <a:t> </a:t>
            </a:r>
            <a:r>
              <a:rPr lang="de-DE" sz="2600" dirty="0" err="1"/>
              <a:t>the</a:t>
            </a:r>
            <a:r>
              <a:rPr lang="de-DE" sz="2600" dirty="0"/>
              <a:t> </a:t>
            </a:r>
            <a:r>
              <a:rPr lang="de-DE" sz="2600" dirty="0" err="1"/>
              <a:t>qualification</a:t>
            </a:r>
            <a:r>
              <a:rPr lang="de-DE" sz="2600" dirty="0"/>
              <a:t> </a:t>
            </a:r>
            <a:r>
              <a:rPr lang="de-DE" sz="2600" dirty="0" err="1"/>
              <a:t>objectives</a:t>
            </a:r>
            <a:r>
              <a:rPr lang="de-DE" sz="2600" dirty="0"/>
              <a:t> </a:t>
            </a:r>
            <a:r>
              <a:rPr lang="de-DE" sz="2600" dirty="0" err="1"/>
              <a:t>of</a:t>
            </a:r>
            <a:r>
              <a:rPr lang="de-DE" sz="2600" dirty="0"/>
              <a:t> </a:t>
            </a:r>
            <a:r>
              <a:rPr lang="de-DE" sz="2600" dirty="0" err="1"/>
              <a:t>the</a:t>
            </a:r>
            <a:r>
              <a:rPr lang="de-DE" sz="2600" dirty="0"/>
              <a:t> </a:t>
            </a:r>
            <a:r>
              <a:rPr lang="de-DE" sz="2600" dirty="0" err="1"/>
              <a:t>study</a:t>
            </a:r>
            <a:r>
              <a:rPr lang="de-DE" sz="2600" dirty="0"/>
              <a:t> programme. </a:t>
            </a:r>
          </a:p>
          <a:p>
            <a:pPr marL="0" indent="0">
              <a:buNone/>
            </a:pPr>
            <a:r>
              <a:rPr lang="de-DE" sz="2600" i="1" dirty="0" err="1"/>
              <a:t>Exceeds</a:t>
            </a:r>
            <a:r>
              <a:rPr lang="de-DE" sz="2600" i="1" dirty="0"/>
              <a:t> </a:t>
            </a:r>
            <a:r>
              <a:rPr lang="de-DE" sz="2600" i="1" dirty="0" err="1"/>
              <a:t>quality</a:t>
            </a:r>
            <a:r>
              <a:rPr lang="de-DE" sz="2600" i="1" dirty="0"/>
              <a:t> requirements </a:t>
            </a:r>
          </a:p>
          <a:p>
            <a:r>
              <a:rPr lang="de-DE" sz="2600" dirty="0"/>
              <a:t>Lectures </a:t>
            </a:r>
            <a:r>
              <a:rPr lang="de-DE" sz="2600" dirty="0" err="1"/>
              <a:t>and</a:t>
            </a:r>
            <a:r>
              <a:rPr lang="de-DE" sz="2600" dirty="0"/>
              <a:t> </a:t>
            </a:r>
            <a:r>
              <a:rPr lang="de-DE" sz="2600" dirty="0" err="1"/>
              <a:t>course</a:t>
            </a:r>
            <a:r>
              <a:rPr lang="de-DE" sz="2600" dirty="0"/>
              <a:t> </a:t>
            </a:r>
            <a:r>
              <a:rPr lang="de-DE" sz="2600" dirty="0" err="1"/>
              <a:t>materials</a:t>
            </a:r>
            <a:r>
              <a:rPr lang="de-DE" sz="2600" dirty="0"/>
              <a:t> in </a:t>
            </a:r>
            <a:r>
              <a:rPr lang="de-DE" sz="2600" dirty="0" err="1"/>
              <a:t>foreign</a:t>
            </a:r>
            <a:r>
              <a:rPr lang="de-DE" sz="2600" dirty="0"/>
              <a:t> </a:t>
            </a:r>
            <a:r>
              <a:rPr lang="de-DE" sz="2600" dirty="0" err="1"/>
              <a:t>languages</a:t>
            </a:r>
            <a:r>
              <a:rPr lang="de-DE" sz="2600" dirty="0"/>
              <a:t> </a:t>
            </a:r>
            <a:r>
              <a:rPr lang="de-DE" sz="2600" dirty="0" err="1"/>
              <a:t>predominate</a:t>
            </a:r>
            <a:r>
              <a:rPr lang="de-DE" sz="2600" dirty="0"/>
              <a:t>. </a:t>
            </a:r>
            <a:r>
              <a:rPr lang="de-DE" sz="2600" dirty="0" err="1"/>
              <a:t>Internationality</a:t>
            </a:r>
            <a:r>
              <a:rPr lang="de-DE" sz="2600" dirty="0"/>
              <a:t> </a:t>
            </a:r>
            <a:r>
              <a:rPr lang="de-DE" sz="2600" dirty="0" err="1"/>
              <a:t>is</a:t>
            </a:r>
            <a:r>
              <a:rPr lang="de-DE" sz="2600" dirty="0"/>
              <a:t> </a:t>
            </a:r>
            <a:r>
              <a:rPr lang="de-DE" sz="2600" dirty="0" err="1"/>
              <a:t>clearly</a:t>
            </a:r>
            <a:r>
              <a:rPr lang="de-DE" sz="2600" dirty="0"/>
              <a:t> a key </a:t>
            </a:r>
            <a:r>
              <a:rPr lang="de-DE" sz="2600" dirty="0" err="1"/>
              <a:t>element</a:t>
            </a:r>
            <a:r>
              <a:rPr lang="de-DE" sz="2600" dirty="0"/>
              <a:t> </a:t>
            </a:r>
            <a:r>
              <a:rPr lang="de-DE" sz="2600" dirty="0" err="1"/>
              <a:t>of</a:t>
            </a:r>
            <a:r>
              <a:rPr lang="de-DE" sz="2600" dirty="0"/>
              <a:t> </a:t>
            </a:r>
            <a:r>
              <a:rPr lang="de-DE" sz="2600" dirty="0" err="1"/>
              <a:t>the</a:t>
            </a:r>
            <a:r>
              <a:rPr lang="de-DE" sz="2600" dirty="0"/>
              <a:t> </a:t>
            </a:r>
            <a:r>
              <a:rPr lang="de-DE" sz="2600" dirty="0" err="1"/>
              <a:t>study</a:t>
            </a:r>
            <a:r>
              <a:rPr lang="de-DE" sz="2600" dirty="0"/>
              <a:t> programme’s </a:t>
            </a:r>
            <a:r>
              <a:rPr lang="de-DE" sz="2600" dirty="0" err="1"/>
              <a:t>profile</a:t>
            </a:r>
            <a:r>
              <a:rPr lang="de-DE" sz="2600" dirty="0"/>
              <a:t>. </a:t>
            </a:r>
          </a:p>
          <a:p>
            <a:endParaRPr lang="de-DE" dirty="0"/>
          </a:p>
        </p:txBody>
      </p:sp>
      <p:sp>
        <p:nvSpPr>
          <p:cNvPr id="4" name="Datumsplatzhalter 3">
            <a:extLst>
              <a:ext uri="{FF2B5EF4-FFF2-40B4-BE49-F238E27FC236}">
                <a16:creationId xmlns:a16="http://schemas.microsoft.com/office/drawing/2014/main" xmlns="" id="{115E4BC7-F02C-894B-9627-B4B97863EBED}"/>
              </a:ext>
            </a:extLst>
          </p:cNvPr>
          <p:cNvSpPr>
            <a:spLocks noGrp="1"/>
          </p:cNvSpPr>
          <p:nvPr>
            <p:ph type="dt" sz="half" idx="10"/>
          </p:nvPr>
        </p:nvSpPr>
        <p:spPr/>
        <p:txBody>
          <a:bodyPr/>
          <a:lstStyle/>
          <a:p>
            <a:fld id="{0BE5036C-7AFF-4846-9929-321A0C37A930}" type="datetime1">
              <a:rPr lang="de-DE" smtClean="0"/>
              <a:t>17.09.2018</a:t>
            </a:fld>
            <a:endParaRPr lang="de-DE"/>
          </a:p>
        </p:txBody>
      </p:sp>
      <p:sp>
        <p:nvSpPr>
          <p:cNvPr id="5" name="Fußzeilenplatzhalter 4">
            <a:extLst>
              <a:ext uri="{FF2B5EF4-FFF2-40B4-BE49-F238E27FC236}">
                <a16:creationId xmlns:a16="http://schemas.microsoft.com/office/drawing/2014/main" xmlns="" id="{F1C39443-CB31-3D4D-B7BA-9F7614FFFEEC}"/>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BC548B5C-650F-2C47-8513-1825D8926A8C}"/>
              </a:ext>
            </a:extLst>
          </p:cNvPr>
          <p:cNvSpPr>
            <a:spLocks noGrp="1"/>
          </p:cNvSpPr>
          <p:nvPr>
            <p:ph type="sldNum" sz="quarter" idx="12"/>
          </p:nvPr>
        </p:nvSpPr>
        <p:spPr/>
        <p:txBody>
          <a:bodyPr/>
          <a:lstStyle/>
          <a:p>
            <a:fld id="{93BC7EB4-ADAF-3D45-8E3E-A06BACF5AB1C}" type="slidenum">
              <a:rPr lang="de-DE" smtClean="0"/>
              <a:t>59</a:t>
            </a:fld>
            <a:endParaRPr lang="de-DE"/>
          </a:p>
        </p:txBody>
      </p:sp>
      <p:pic>
        <p:nvPicPr>
          <p:cNvPr id="7" name="Picture 3" descr="page1image560">
            <a:extLst>
              <a:ext uri="{FF2B5EF4-FFF2-40B4-BE49-F238E27FC236}">
                <a16:creationId xmlns:a16="http://schemas.microsoft.com/office/drawing/2014/main" xmlns="" id="{C38BD5F1-BF71-C949-BA7E-F69DAE252E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746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6D9F133-8758-544F-8D05-A96B53C2C256}"/>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 in Manage-</a:t>
            </a:r>
            <a:br>
              <a:rPr lang="de-DE" sz="2800" dirty="0"/>
            </a:br>
            <a:r>
              <a:rPr lang="de-DE" sz="2800" dirty="0" err="1"/>
              <a:t>ment</a:t>
            </a:r>
            <a:r>
              <a:rPr lang="de-DE" sz="2800" dirty="0"/>
              <a: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br>
              <a:rPr lang="de-DE" sz="2800" dirty="0"/>
            </a:br>
            <a:r>
              <a:rPr lang="de-DE" sz="2800" dirty="0"/>
              <a:t>Chapter 1: </a:t>
            </a:r>
            <a:r>
              <a:rPr lang="de-DE" sz="2800" dirty="0" err="1"/>
              <a:t>Objectives</a:t>
            </a:r>
            <a:r>
              <a:rPr lang="de-DE" sz="2800" dirty="0"/>
              <a:t> (</a:t>
            </a:r>
            <a:r>
              <a:rPr lang="de-DE" sz="2800" dirty="0" err="1"/>
              <a:t>Which</a:t>
            </a:r>
            <a:r>
              <a:rPr lang="de-DE" sz="2800" dirty="0"/>
              <a:t> </a:t>
            </a:r>
            <a:r>
              <a:rPr lang="de-DE" sz="2800" dirty="0" err="1"/>
              <a:t>and</a:t>
            </a:r>
            <a:r>
              <a:rPr lang="de-DE" sz="2800" dirty="0"/>
              <a:t> </a:t>
            </a:r>
            <a:r>
              <a:rPr lang="de-DE" sz="2800" dirty="0" err="1"/>
              <a:t>why</a:t>
            </a:r>
            <a:r>
              <a:rPr lang="de-DE" sz="2800" dirty="0"/>
              <a:t>)</a:t>
            </a:r>
          </a:p>
        </p:txBody>
      </p:sp>
      <p:sp>
        <p:nvSpPr>
          <p:cNvPr id="3" name="Inhaltsplatzhalter 2">
            <a:extLst>
              <a:ext uri="{FF2B5EF4-FFF2-40B4-BE49-F238E27FC236}">
                <a16:creationId xmlns:a16="http://schemas.microsoft.com/office/drawing/2014/main" xmlns="" id="{52B2BF1B-6629-A24B-BBBF-E23DA34D1AA9}"/>
              </a:ext>
            </a:extLst>
          </p:cNvPr>
          <p:cNvSpPr>
            <a:spLocks noGrp="1"/>
          </p:cNvSpPr>
          <p:nvPr>
            <p:ph idx="1"/>
          </p:nvPr>
        </p:nvSpPr>
        <p:spPr/>
        <p:txBody>
          <a:bodyPr>
            <a:normAutofit fontScale="85000" lnSpcReduction="20000"/>
          </a:bodyPr>
          <a:lstStyle/>
          <a:p>
            <a:pPr marL="0" indent="0">
              <a:buNone/>
            </a:pPr>
            <a:r>
              <a:rPr lang="de-DE" b="1" dirty="0"/>
              <a:t>Benchmarks:</a:t>
            </a:r>
          </a:p>
          <a:p>
            <a:pPr marL="0" indent="0">
              <a:buNone/>
            </a:pPr>
            <a:r>
              <a:rPr lang="de-DE" i="1" dirty="0" err="1"/>
              <a:t>Meets</a:t>
            </a:r>
            <a:r>
              <a:rPr lang="de-DE" i="1" dirty="0"/>
              <a:t> </a:t>
            </a:r>
            <a:r>
              <a:rPr lang="de-DE" i="1" dirty="0" err="1"/>
              <a:t>quality</a:t>
            </a:r>
            <a:r>
              <a:rPr lang="de-DE" i="1" dirty="0"/>
              <a:t> requirements </a:t>
            </a:r>
          </a:p>
          <a:p>
            <a:r>
              <a:rPr lang="de-DE" dirty="0"/>
              <a:t>The </a:t>
            </a:r>
            <a:r>
              <a:rPr lang="de-DE" dirty="0" err="1"/>
              <a:t>qualification</a:t>
            </a:r>
            <a:r>
              <a:rPr lang="de-DE" dirty="0"/>
              <a:t> </a:t>
            </a:r>
            <a:r>
              <a:rPr lang="de-DE" dirty="0" err="1"/>
              <a:t>objectives</a:t>
            </a:r>
            <a:r>
              <a:rPr lang="de-DE" dirty="0"/>
              <a:t> </a:t>
            </a:r>
            <a:r>
              <a:rPr lang="de-DE" dirty="0" err="1"/>
              <a:t>of</a:t>
            </a:r>
            <a:r>
              <a:rPr lang="de-DE" dirty="0"/>
              <a:t> </a:t>
            </a:r>
            <a:r>
              <a:rPr lang="de-DE" dirty="0" err="1"/>
              <a:t>the</a:t>
            </a:r>
            <a:r>
              <a:rPr lang="de-DE" dirty="0"/>
              <a:t> programme </a:t>
            </a:r>
            <a:r>
              <a:rPr lang="de-DE" dirty="0" err="1"/>
              <a:t>are</a:t>
            </a:r>
            <a:r>
              <a:rPr lang="de-DE" dirty="0"/>
              <a:t> </a:t>
            </a:r>
            <a:r>
              <a:rPr lang="de-DE" dirty="0" err="1"/>
              <a:t>explained</a:t>
            </a:r>
            <a:r>
              <a:rPr lang="de-DE" dirty="0"/>
              <a:t> </a:t>
            </a:r>
            <a:r>
              <a:rPr lang="de-DE" dirty="0" err="1"/>
              <a:t>and</a:t>
            </a:r>
            <a:r>
              <a:rPr lang="de-DE" dirty="0"/>
              <a:t> </a:t>
            </a:r>
            <a:r>
              <a:rPr lang="de-DE" dirty="0" err="1"/>
              <a:t>convincingly</a:t>
            </a:r>
            <a:r>
              <a:rPr lang="de-DE" dirty="0"/>
              <a:t> </a:t>
            </a:r>
            <a:r>
              <a:rPr lang="de-DE" dirty="0" err="1"/>
              <a:t>presented</a:t>
            </a:r>
            <a:r>
              <a:rPr lang="de-DE" dirty="0"/>
              <a:t> in </a:t>
            </a:r>
            <a:r>
              <a:rPr lang="de-DE" dirty="0" err="1"/>
              <a:t>relation</a:t>
            </a:r>
            <a:r>
              <a:rPr lang="de-DE" dirty="0"/>
              <a:t> </a:t>
            </a:r>
            <a:r>
              <a:rPr lang="de-DE" dirty="0" err="1"/>
              <a:t>to</a:t>
            </a:r>
            <a:r>
              <a:rPr lang="de-DE" dirty="0"/>
              <a:t> </a:t>
            </a:r>
            <a:r>
              <a:rPr lang="de-DE" dirty="0" err="1"/>
              <a:t>the</a:t>
            </a:r>
            <a:r>
              <a:rPr lang="de-DE" dirty="0"/>
              <a:t> </a:t>
            </a:r>
            <a:r>
              <a:rPr lang="de-DE" dirty="0" err="1"/>
              <a:t>target</a:t>
            </a:r>
            <a:r>
              <a:rPr lang="de-DE" dirty="0"/>
              <a:t> </a:t>
            </a:r>
            <a:r>
              <a:rPr lang="de-DE" dirty="0" err="1"/>
              <a:t>group</a:t>
            </a:r>
            <a:r>
              <a:rPr lang="de-DE" dirty="0"/>
              <a:t>, </a:t>
            </a:r>
            <a:r>
              <a:rPr lang="de-DE" dirty="0" err="1"/>
              <a:t>targeted</a:t>
            </a:r>
            <a:r>
              <a:rPr lang="de-DE" dirty="0"/>
              <a:t> professional </a:t>
            </a:r>
            <a:r>
              <a:rPr lang="de-DE" dirty="0" err="1"/>
              <a:t>field</a:t>
            </a:r>
            <a:r>
              <a:rPr lang="de-DE" dirty="0"/>
              <a:t> </a:t>
            </a:r>
            <a:r>
              <a:rPr lang="de-DE" dirty="0" err="1"/>
              <a:t>and</a:t>
            </a:r>
            <a:r>
              <a:rPr lang="de-DE" dirty="0"/>
              <a:t> </a:t>
            </a:r>
            <a:r>
              <a:rPr lang="de-DE" dirty="0" err="1"/>
              <a:t>societal</a:t>
            </a:r>
            <a:r>
              <a:rPr lang="de-DE" dirty="0"/>
              <a:t> </a:t>
            </a:r>
            <a:r>
              <a:rPr lang="de-DE" dirty="0" err="1"/>
              <a:t>context</a:t>
            </a:r>
            <a:r>
              <a:rPr lang="de-DE" dirty="0"/>
              <a:t> </a:t>
            </a:r>
            <a:r>
              <a:rPr lang="de-DE" dirty="0" err="1"/>
              <a:t>of</a:t>
            </a:r>
            <a:r>
              <a:rPr lang="de-DE" dirty="0"/>
              <a:t> </a:t>
            </a:r>
            <a:r>
              <a:rPr lang="de-DE" dirty="0" err="1"/>
              <a:t>the</a:t>
            </a:r>
            <a:r>
              <a:rPr lang="de-DE" dirty="0"/>
              <a:t> </a:t>
            </a:r>
            <a:r>
              <a:rPr lang="de-DE" dirty="0" err="1"/>
              <a:t>discipline</a:t>
            </a:r>
            <a:r>
              <a:rPr lang="de-DE" dirty="0"/>
              <a:t>. </a:t>
            </a:r>
            <a:r>
              <a:rPr lang="de-DE" dirty="0" err="1"/>
              <a:t>They</a:t>
            </a:r>
            <a:r>
              <a:rPr lang="de-DE" dirty="0"/>
              <a:t> </a:t>
            </a:r>
            <a:r>
              <a:rPr lang="de-DE" dirty="0" err="1"/>
              <a:t>embrace</a:t>
            </a:r>
            <a:r>
              <a:rPr lang="de-DE" dirty="0"/>
              <a:t> </a:t>
            </a:r>
            <a:r>
              <a:rPr lang="de-DE" dirty="0" err="1"/>
              <a:t>academic</a:t>
            </a:r>
            <a:r>
              <a:rPr lang="de-DE" dirty="0"/>
              <a:t> </a:t>
            </a:r>
            <a:r>
              <a:rPr lang="de-DE" dirty="0" err="1"/>
              <a:t>proficiency</a:t>
            </a:r>
            <a:r>
              <a:rPr lang="de-DE" dirty="0"/>
              <a:t>, </a:t>
            </a:r>
            <a:r>
              <a:rPr lang="de-DE" dirty="0" err="1"/>
              <a:t>comprehensive</a:t>
            </a:r>
            <a:r>
              <a:rPr lang="de-DE" dirty="0"/>
              <a:t> </a:t>
            </a:r>
            <a:r>
              <a:rPr lang="de-DE" dirty="0" err="1"/>
              <a:t>employability</a:t>
            </a:r>
            <a:r>
              <a:rPr lang="de-DE" dirty="0"/>
              <a:t>, </a:t>
            </a:r>
            <a:r>
              <a:rPr lang="de-DE" dirty="0" err="1"/>
              <a:t>as</a:t>
            </a:r>
            <a:r>
              <a:rPr lang="de-DE" dirty="0"/>
              <a:t> </a:t>
            </a:r>
            <a:r>
              <a:rPr lang="de-DE" dirty="0" err="1"/>
              <a:t>well</a:t>
            </a:r>
            <a:r>
              <a:rPr lang="de-DE" dirty="0"/>
              <a:t> </a:t>
            </a:r>
            <a:r>
              <a:rPr lang="de-DE" dirty="0" err="1"/>
              <a:t>as</a:t>
            </a:r>
            <a:r>
              <a:rPr lang="de-DE" dirty="0"/>
              <a:t> </a:t>
            </a:r>
            <a:r>
              <a:rPr lang="de-DE" dirty="0" err="1"/>
              <a:t>the</a:t>
            </a:r>
            <a:r>
              <a:rPr lang="de-DE" dirty="0"/>
              <a:t> </a:t>
            </a:r>
            <a:r>
              <a:rPr lang="de-DE" dirty="0" err="1"/>
              <a:t>development</a:t>
            </a:r>
            <a:r>
              <a:rPr lang="de-DE" dirty="0"/>
              <a:t> </a:t>
            </a:r>
            <a:r>
              <a:rPr lang="de-DE" dirty="0" err="1"/>
              <a:t>of</a:t>
            </a:r>
            <a:r>
              <a:rPr lang="de-DE" dirty="0"/>
              <a:t> </a:t>
            </a:r>
            <a:r>
              <a:rPr lang="de-DE" dirty="0" err="1"/>
              <a:t>the</a:t>
            </a:r>
            <a:r>
              <a:rPr lang="de-DE" dirty="0"/>
              <a:t> individual </a:t>
            </a:r>
            <a:r>
              <a:rPr lang="de-DE" dirty="0" err="1"/>
              <a:t>student’s</a:t>
            </a:r>
            <a:r>
              <a:rPr lang="de-DE" dirty="0"/>
              <a:t> </a:t>
            </a:r>
            <a:r>
              <a:rPr lang="de-DE" dirty="0" err="1"/>
              <a:t>personality</a:t>
            </a:r>
            <a:r>
              <a:rPr lang="de-DE" dirty="0"/>
              <a:t>. </a:t>
            </a:r>
          </a:p>
          <a:p>
            <a:r>
              <a:rPr lang="de-DE" dirty="0"/>
              <a:t>The </a:t>
            </a:r>
            <a:r>
              <a:rPr lang="de-DE" dirty="0" err="1"/>
              <a:t>subject-specific</a:t>
            </a:r>
            <a:r>
              <a:rPr lang="de-DE" dirty="0"/>
              <a:t> </a:t>
            </a:r>
            <a:r>
              <a:rPr lang="de-DE" dirty="0" err="1"/>
              <a:t>and</a:t>
            </a:r>
            <a:r>
              <a:rPr lang="de-DE" dirty="0"/>
              <a:t> extra-curricular </a:t>
            </a:r>
            <a:r>
              <a:rPr lang="de-DE" dirty="0" err="1"/>
              <a:t>qualification</a:t>
            </a:r>
            <a:r>
              <a:rPr lang="de-DE" dirty="0"/>
              <a:t> </a:t>
            </a:r>
            <a:r>
              <a:rPr lang="de-DE" dirty="0" err="1"/>
              <a:t>objectives</a:t>
            </a:r>
            <a:r>
              <a:rPr lang="de-DE" dirty="0"/>
              <a:t> </a:t>
            </a:r>
            <a:r>
              <a:rPr lang="de-DE" dirty="0" err="1"/>
              <a:t>and</a:t>
            </a:r>
            <a:r>
              <a:rPr lang="de-DE" dirty="0"/>
              <a:t> </a:t>
            </a:r>
            <a:r>
              <a:rPr lang="de-DE" dirty="0" err="1"/>
              <a:t>skills</a:t>
            </a:r>
            <a:r>
              <a:rPr lang="de-DE" dirty="0"/>
              <a:t> </a:t>
            </a:r>
            <a:r>
              <a:rPr lang="de-DE" dirty="0" err="1"/>
              <a:t>to</a:t>
            </a:r>
            <a:r>
              <a:rPr lang="de-DE" dirty="0"/>
              <a:t> </a:t>
            </a:r>
            <a:r>
              <a:rPr lang="de-DE" dirty="0" err="1"/>
              <a:t>be</a:t>
            </a:r>
            <a:r>
              <a:rPr lang="de-DE" dirty="0"/>
              <a:t> </a:t>
            </a:r>
            <a:r>
              <a:rPr lang="de-DE" dirty="0" err="1"/>
              <a:t>acquired</a:t>
            </a:r>
            <a:r>
              <a:rPr lang="de-DE" dirty="0"/>
              <a:t> </a:t>
            </a:r>
            <a:r>
              <a:rPr lang="de-DE" dirty="0" err="1"/>
              <a:t>correspond</a:t>
            </a:r>
            <a:r>
              <a:rPr lang="de-DE" dirty="0"/>
              <a:t> </a:t>
            </a:r>
            <a:r>
              <a:rPr lang="de-DE" dirty="0" err="1"/>
              <a:t>with</a:t>
            </a:r>
            <a:r>
              <a:rPr lang="de-DE" dirty="0"/>
              <a:t> </a:t>
            </a:r>
            <a:r>
              <a:rPr lang="de-DE" dirty="0" err="1"/>
              <a:t>the</a:t>
            </a:r>
            <a:r>
              <a:rPr lang="de-DE" dirty="0"/>
              <a:t> </a:t>
            </a:r>
            <a:r>
              <a:rPr lang="de-DE" dirty="0" err="1"/>
              <a:t>aspired</a:t>
            </a:r>
            <a:r>
              <a:rPr lang="de-DE" dirty="0"/>
              <a:t> </a:t>
            </a:r>
            <a:r>
              <a:rPr lang="de-DE" dirty="0" err="1"/>
              <a:t>level</a:t>
            </a:r>
            <a:r>
              <a:rPr lang="de-DE" dirty="0"/>
              <a:t> at </a:t>
            </a:r>
            <a:r>
              <a:rPr lang="de-DE" dirty="0" err="1"/>
              <a:t>graduation</a:t>
            </a:r>
            <a:r>
              <a:rPr lang="de-DE" dirty="0"/>
              <a:t>. </a:t>
            </a:r>
            <a:r>
              <a:rPr lang="de-DE" dirty="0" err="1"/>
              <a:t>They</a:t>
            </a:r>
            <a:r>
              <a:rPr lang="de-DE" dirty="0"/>
              <a:t> </a:t>
            </a:r>
            <a:r>
              <a:rPr lang="de-DE" dirty="0" err="1"/>
              <a:t>take</a:t>
            </a:r>
            <a:r>
              <a:rPr lang="de-DE" dirty="0"/>
              <a:t> </a:t>
            </a:r>
            <a:r>
              <a:rPr lang="de-DE" dirty="0" err="1"/>
              <a:t>into</a:t>
            </a:r>
            <a:r>
              <a:rPr lang="de-DE" dirty="0"/>
              <a:t> </a:t>
            </a:r>
            <a:r>
              <a:rPr lang="de-DE" dirty="0" err="1"/>
              <a:t>account</a:t>
            </a:r>
            <a:r>
              <a:rPr lang="de-DE" dirty="0"/>
              <a:t> </a:t>
            </a:r>
            <a:r>
              <a:rPr lang="de-DE" dirty="0" err="1"/>
              <a:t>the</a:t>
            </a:r>
            <a:r>
              <a:rPr lang="de-DE" dirty="0"/>
              <a:t> requirements </a:t>
            </a:r>
            <a:r>
              <a:rPr lang="de-DE" dirty="0" err="1"/>
              <a:t>of</a:t>
            </a:r>
            <a:r>
              <a:rPr lang="de-DE" dirty="0"/>
              <a:t> </a:t>
            </a:r>
            <a:r>
              <a:rPr lang="de-DE" dirty="0" err="1"/>
              <a:t>the</a:t>
            </a:r>
            <a:r>
              <a:rPr lang="de-DE" dirty="0"/>
              <a:t> national </a:t>
            </a:r>
            <a:r>
              <a:rPr lang="de-DE" dirty="0" err="1"/>
              <a:t>qualifications</a:t>
            </a:r>
            <a:r>
              <a:rPr lang="de-DE" dirty="0"/>
              <a:t> </a:t>
            </a:r>
            <a:r>
              <a:rPr lang="de-DE" dirty="0" err="1"/>
              <a:t>framework</a:t>
            </a:r>
            <a:r>
              <a:rPr lang="de-DE" dirty="0"/>
              <a:t>. </a:t>
            </a:r>
          </a:p>
          <a:p>
            <a:pPr marL="0" indent="0">
              <a:buNone/>
            </a:pPr>
            <a:r>
              <a:rPr lang="de-DE" i="1" dirty="0" err="1"/>
              <a:t>Exceeds</a:t>
            </a:r>
            <a:r>
              <a:rPr lang="de-DE" i="1" dirty="0"/>
              <a:t> </a:t>
            </a:r>
            <a:r>
              <a:rPr lang="de-DE" i="1" dirty="0" err="1"/>
              <a:t>quality</a:t>
            </a:r>
            <a:r>
              <a:rPr lang="de-DE" i="1" dirty="0"/>
              <a:t> requirements </a:t>
            </a:r>
          </a:p>
          <a:p>
            <a:r>
              <a:rPr lang="de-DE" dirty="0"/>
              <a:t>The HEI </a:t>
            </a:r>
            <a:r>
              <a:rPr lang="de-DE" dirty="0" err="1"/>
              <a:t>systematically</a:t>
            </a:r>
            <a:r>
              <a:rPr lang="de-DE" dirty="0"/>
              <a:t> </a:t>
            </a:r>
            <a:r>
              <a:rPr lang="de-DE" dirty="0" err="1"/>
              <a:t>bases</a:t>
            </a:r>
            <a:r>
              <a:rPr lang="de-DE" dirty="0"/>
              <a:t> </a:t>
            </a:r>
            <a:r>
              <a:rPr lang="de-DE" dirty="0" err="1"/>
              <a:t>the</a:t>
            </a:r>
            <a:r>
              <a:rPr lang="de-DE" dirty="0"/>
              <a:t> </a:t>
            </a:r>
            <a:r>
              <a:rPr lang="de-DE" dirty="0" err="1"/>
              <a:t>qualification</a:t>
            </a:r>
            <a:r>
              <a:rPr lang="de-DE" dirty="0"/>
              <a:t> </a:t>
            </a:r>
            <a:r>
              <a:rPr lang="de-DE" dirty="0" err="1"/>
              <a:t>objectives</a:t>
            </a:r>
            <a:r>
              <a:rPr lang="de-DE" dirty="0"/>
              <a:t> </a:t>
            </a:r>
            <a:r>
              <a:rPr lang="de-DE" dirty="0" err="1"/>
              <a:t>of</a:t>
            </a:r>
            <a:r>
              <a:rPr lang="de-DE" dirty="0"/>
              <a:t> </a:t>
            </a:r>
            <a:r>
              <a:rPr lang="de-DE" dirty="0" err="1"/>
              <a:t>the</a:t>
            </a:r>
            <a:r>
              <a:rPr lang="de-DE" dirty="0"/>
              <a:t> programme on </a:t>
            </a:r>
            <a:r>
              <a:rPr lang="de-DE" dirty="0" err="1"/>
              <a:t>the</a:t>
            </a:r>
            <a:r>
              <a:rPr lang="de-DE" dirty="0"/>
              <a:t> </a:t>
            </a:r>
            <a:r>
              <a:rPr lang="de-DE" dirty="0" err="1"/>
              <a:t>specific</a:t>
            </a:r>
            <a:r>
              <a:rPr lang="de-DE" dirty="0"/>
              <a:t> requirements </a:t>
            </a:r>
            <a:r>
              <a:rPr lang="de-DE" dirty="0" err="1"/>
              <a:t>of</a:t>
            </a:r>
            <a:r>
              <a:rPr lang="de-DE" dirty="0"/>
              <a:t> </a:t>
            </a:r>
            <a:r>
              <a:rPr lang="de-DE" dirty="0" err="1"/>
              <a:t>the</a:t>
            </a:r>
            <a:r>
              <a:rPr lang="de-DE" dirty="0"/>
              <a:t> </a:t>
            </a:r>
            <a:r>
              <a:rPr lang="de-DE" dirty="0" err="1"/>
              <a:t>target</a:t>
            </a:r>
            <a:r>
              <a:rPr lang="de-DE" dirty="0"/>
              <a:t> </a:t>
            </a:r>
            <a:r>
              <a:rPr lang="de-DE" dirty="0" err="1"/>
              <a:t>group</a:t>
            </a:r>
            <a:r>
              <a:rPr lang="de-DE" dirty="0"/>
              <a:t>. The </a:t>
            </a:r>
            <a:r>
              <a:rPr lang="de-DE" dirty="0" err="1"/>
              <a:t>qualification</a:t>
            </a:r>
            <a:r>
              <a:rPr lang="de-DE" dirty="0"/>
              <a:t> </a:t>
            </a:r>
            <a:r>
              <a:rPr lang="de-DE" dirty="0" err="1"/>
              <a:t>objectives</a:t>
            </a:r>
            <a:r>
              <a:rPr lang="de-DE" dirty="0"/>
              <a:t> </a:t>
            </a:r>
            <a:r>
              <a:rPr lang="de-DE" dirty="0" err="1"/>
              <a:t>are</a:t>
            </a:r>
            <a:r>
              <a:rPr lang="de-DE" dirty="0"/>
              <a:t> </a:t>
            </a:r>
            <a:r>
              <a:rPr lang="de-DE" dirty="0" err="1"/>
              <a:t>documented</a:t>
            </a:r>
            <a:r>
              <a:rPr lang="de-DE" dirty="0"/>
              <a:t> in </a:t>
            </a:r>
            <a:r>
              <a:rPr lang="de-DE" dirty="0" err="1"/>
              <a:t>detail</a:t>
            </a:r>
            <a:r>
              <a:rPr lang="de-DE" dirty="0"/>
              <a:t>. </a:t>
            </a:r>
            <a:r>
              <a:rPr lang="de-DE" dirty="0" err="1"/>
              <a:t>They</a:t>
            </a:r>
            <a:r>
              <a:rPr lang="de-DE" dirty="0"/>
              <a:t> </a:t>
            </a:r>
            <a:r>
              <a:rPr lang="de-DE" dirty="0" err="1"/>
              <a:t>are</a:t>
            </a:r>
            <a:r>
              <a:rPr lang="de-DE" dirty="0"/>
              <a:t> </a:t>
            </a:r>
            <a:r>
              <a:rPr lang="de-DE" dirty="0" err="1"/>
              <a:t>constantly</a:t>
            </a:r>
            <a:r>
              <a:rPr lang="de-DE" dirty="0"/>
              <a:t> </a:t>
            </a:r>
            <a:r>
              <a:rPr lang="de-DE" dirty="0" err="1"/>
              <a:t>reviewed</a:t>
            </a:r>
            <a:r>
              <a:rPr lang="de-DE" dirty="0"/>
              <a:t> </a:t>
            </a:r>
            <a:r>
              <a:rPr lang="de-DE" dirty="0" err="1"/>
              <a:t>for</a:t>
            </a:r>
            <a:r>
              <a:rPr lang="de-DE" dirty="0"/>
              <a:t> </a:t>
            </a:r>
            <a:r>
              <a:rPr lang="de-DE" dirty="0" err="1"/>
              <a:t>their</a:t>
            </a:r>
            <a:r>
              <a:rPr lang="de-DE" dirty="0"/>
              <a:t> </a:t>
            </a:r>
            <a:r>
              <a:rPr lang="de-DE" dirty="0" err="1"/>
              <a:t>adequacy</a:t>
            </a:r>
            <a:r>
              <a:rPr lang="de-DE" dirty="0"/>
              <a:t> </a:t>
            </a:r>
            <a:r>
              <a:rPr lang="de-DE" dirty="0" err="1"/>
              <a:t>and</a:t>
            </a:r>
            <a:r>
              <a:rPr lang="de-DE" dirty="0"/>
              <a:t> </a:t>
            </a:r>
            <a:r>
              <a:rPr lang="de-DE" dirty="0" err="1"/>
              <a:t>up-to-dateness</a:t>
            </a:r>
            <a:r>
              <a:rPr lang="de-DE" dirty="0"/>
              <a:t> </a:t>
            </a:r>
            <a:r>
              <a:rPr lang="de-DE" dirty="0" err="1"/>
              <a:t>and</a:t>
            </a:r>
            <a:r>
              <a:rPr lang="de-DE" dirty="0"/>
              <a:t> </a:t>
            </a:r>
            <a:r>
              <a:rPr lang="de-DE" dirty="0" err="1"/>
              <a:t>are</a:t>
            </a:r>
            <a:r>
              <a:rPr lang="de-DE" dirty="0"/>
              <a:t> </a:t>
            </a:r>
            <a:r>
              <a:rPr lang="de-DE" dirty="0" err="1"/>
              <a:t>adapted</a:t>
            </a:r>
            <a:r>
              <a:rPr lang="de-DE" dirty="0"/>
              <a:t> </a:t>
            </a:r>
            <a:r>
              <a:rPr lang="de-DE" dirty="0" err="1"/>
              <a:t>accordingly</a:t>
            </a:r>
            <a:r>
              <a:rPr lang="de-DE" dirty="0"/>
              <a:t>. </a:t>
            </a:r>
          </a:p>
          <a:p>
            <a:endParaRPr lang="de-DE" dirty="0"/>
          </a:p>
        </p:txBody>
      </p:sp>
      <p:sp>
        <p:nvSpPr>
          <p:cNvPr id="4" name="Datumsplatzhalter 3">
            <a:extLst>
              <a:ext uri="{FF2B5EF4-FFF2-40B4-BE49-F238E27FC236}">
                <a16:creationId xmlns:a16="http://schemas.microsoft.com/office/drawing/2014/main" xmlns="" id="{C9CFE5BB-B796-7649-96D9-4416124F4185}"/>
              </a:ext>
            </a:extLst>
          </p:cNvPr>
          <p:cNvSpPr>
            <a:spLocks noGrp="1"/>
          </p:cNvSpPr>
          <p:nvPr>
            <p:ph type="dt" sz="half" idx="10"/>
          </p:nvPr>
        </p:nvSpPr>
        <p:spPr/>
        <p:txBody>
          <a:bodyPr/>
          <a:lstStyle/>
          <a:p>
            <a:fld id="{68C5E152-A2EF-FD4A-8D69-979657B68880}" type="datetime1">
              <a:rPr lang="de-DE" smtClean="0"/>
              <a:t>17.09.2018</a:t>
            </a:fld>
            <a:endParaRPr lang="de-DE"/>
          </a:p>
        </p:txBody>
      </p:sp>
      <p:sp>
        <p:nvSpPr>
          <p:cNvPr id="5" name="Fußzeilenplatzhalter 4">
            <a:extLst>
              <a:ext uri="{FF2B5EF4-FFF2-40B4-BE49-F238E27FC236}">
                <a16:creationId xmlns:a16="http://schemas.microsoft.com/office/drawing/2014/main" xmlns="" id="{1F2502A3-AC23-634F-A81F-07607304C531}"/>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53B063EC-C478-4C4D-989F-540CB6C9530C}"/>
              </a:ext>
            </a:extLst>
          </p:cNvPr>
          <p:cNvSpPr>
            <a:spLocks noGrp="1"/>
          </p:cNvSpPr>
          <p:nvPr>
            <p:ph type="sldNum" sz="quarter" idx="12"/>
          </p:nvPr>
        </p:nvSpPr>
        <p:spPr/>
        <p:txBody>
          <a:bodyPr/>
          <a:lstStyle/>
          <a:p>
            <a:fld id="{93BC7EB4-ADAF-3D45-8E3E-A06BACF5AB1C}" type="slidenum">
              <a:rPr lang="de-DE" smtClean="0"/>
              <a:t>6</a:t>
            </a:fld>
            <a:endParaRPr lang="de-DE"/>
          </a:p>
        </p:txBody>
      </p:sp>
      <p:pic>
        <p:nvPicPr>
          <p:cNvPr id="7" name="Picture 3" descr="page1image560">
            <a:extLst>
              <a:ext uri="{FF2B5EF4-FFF2-40B4-BE49-F238E27FC236}">
                <a16:creationId xmlns:a16="http://schemas.microsoft.com/office/drawing/2014/main" xmlns="" id="{F831F7EA-B7AC-9541-B575-3802036782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2955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C315D09-F312-BF48-949B-5CCA8FA69F2D}"/>
              </a:ext>
            </a:extLst>
          </p:cNvPr>
          <p:cNvSpPr>
            <a:spLocks noGrp="1"/>
          </p:cNvSpPr>
          <p:nvPr>
            <p:ph type="title"/>
          </p:nvPr>
        </p:nvSpPr>
        <p:spPr>
          <a:xfrm>
            <a:off x="0" y="1"/>
            <a:ext cx="113538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3.5: </a:t>
            </a:r>
            <a:r>
              <a:rPr lang="de-DE" sz="2800" dirty="0" err="1"/>
              <a:t>Multidisciplinary</a:t>
            </a:r>
            <a:r>
              <a:rPr lang="de-DE" sz="2800" dirty="0"/>
              <a:t> </a:t>
            </a:r>
            <a:r>
              <a:rPr lang="de-DE" sz="2800" dirty="0" err="1"/>
              <a:t>competences</a:t>
            </a:r>
            <a:r>
              <a:rPr lang="de-DE" sz="2800" dirty="0"/>
              <a:t> </a:t>
            </a:r>
            <a:r>
              <a:rPr lang="de-DE" sz="2800" dirty="0" err="1"/>
              <a:t>and</a:t>
            </a:r>
            <a:r>
              <a:rPr lang="de-DE" sz="2800" dirty="0"/>
              <a:t> </a:t>
            </a:r>
            <a:r>
              <a:rPr lang="de-DE" sz="2800" dirty="0" err="1"/>
              <a:t>skills</a:t>
            </a:r>
            <a:r>
              <a:rPr lang="de-DE" sz="2800" dirty="0"/>
              <a:t> (This </a:t>
            </a:r>
            <a:r>
              <a:rPr lang="de-DE" sz="2800" dirty="0" err="1"/>
              <a:t>chapter</a:t>
            </a:r>
            <a:r>
              <a:rPr lang="de-DE" sz="2800" dirty="0"/>
              <a:t> </a:t>
            </a:r>
            <a:r>
              <a:rPr lang="de-DE" sz="2800" dirty="0" err="1"/>
              <a:t>is</a:t>
            </a:r>
            <a:r>
              <a:rPr lang="de-DE" sz="2800" dirty="0"/>
              <a:t> </a:t>
            </a:r>
            <a:br>
              <a:rPr lang="de-DE" sz="2800" dirty="0"/>
            </a:b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68FD2A27-6AB1-AB4B-91C2-8A1FE7D1025C}"/>
              </a:ext>
            </a:extLst>
          </p:cNvPr>
          <p:cNvSpPr>
            <a:spLocks noGrp="1"/>
          </p:cNvSpPr>
          <p:nvPr>
            <p:ph idx="1"/>
          </p:nvPr>
        </p:nvSpPr>
        <p:spPr>
          <a:xfrm>
            <a:off x="324465" y="1825624"/>
            <a:ext cx="11029335" cy="4811149"/>
          </a:xfrm>
        </p:spPr>
        <p:txBody>
          <a:bodyPr>
            <a:normAutofit/>
          </a:bodyPr>
          <a:lstStyle/>
          <a:p>
            <a:pPr marL="0" indent="0">
              <a:buNone/>
            </a:pPr>
            <a:r>
              <a:rPr lang="de-DE" sz="2400" dirty="0"/>
              <a:t>3.5 </a:t>
            </a:r>
            <a:r>
              <a:rPr lang="de-DE" sz="2400" dirty="0" err="1"/>
              <a:t>Multidisciplinary</a:t>
            </a:r>
            <a:r>
              <a:rPr lang="de-DE" sz="2400" dirty="0"/>
              <a:t> </a:t>
            </a:r>
            <a:r>
              <a:rPr lang="de-DE" sz="2400" dirty="0" err="1"/>
              <a:t>competences</a:t>
            </a:r>
            <a:r>
              <a:rPr lang="de-DE" sz="2400" dirty="0"/>
              <a:t> </a:t>
            </a:r>
            <a:r>
              <a:rPr lang="de-DE" sz="2400" dirty="0" err="1"/>
              <a:t>and</a:t>
            </a:r>
            <a:r>
              <a:rPr lang="de-DE" sz="2400" dirty="0"/>
              <a:t> </a:t>
            </a:r>
            <a:r>
              <a:rPr lang="de-DE" sz="2400" dirty="0" err="1"/>
              <a:t>skills</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the</a:t>
            </a:r>
            <a:r>
              <a:rPr lang="de-DE" sz="2400" dirty="0"/>
              <a:t> </a:t>
            </a:r>
            <a:r>
              <a:rPr lang="de-DE" sz="2400" dirty="0" err="1"/>
              <a:t>way</a:t>
            </a:r>
            <a:r>
              <a:rPr lang="de-DE" sz="2400" dirty="0"/>
              <a:t> in </a:t>
            </a:r>
            <a:r>
              <a:rPr lang="de-DE" sz="2400" dirty="0" err="1"/>
              <a:t>which</a:t>
            </a:r>
            <a:r>
              <a:rPr lang="de-DE" sz="2400" dirty="0"/>
              <a:t> </a:t>
            </a:r>
            <a:r>
              <a:rPr lang="de-DE" sz="2400" dirty="0" err="1"/>
              <a:t>communication</a:t>
            </a:r>
            <a:r>
              <a:rPr lang="de-DE" sz="2400" dirty="0"/>
              <a:t> </a:t>
            </a:r>
            <a:r>
              <a:rPr lang="de-DE" sz="2400" dirty="0" err="1"/>
              <a:t>and</a:t>
            </a:r>
            <a:r>
              <a:rPr lang="de-DE" sz="2400" dirty="0"/>
              <a:t> 	</a:t>
            </a:r>
            <a:r>
              <a:rPr lang="de-DE" sz="2400" dirty="0" err="1"/>
              <a:t>public</a:t>
            </a:r>
            <a:r>
              <a:rPr lang="de-DE" sz="2400" dirty="0"/>
              <a:t> </a:t>
            </a:r>
            <a:r>
              <a:rPr lang="de-DE" sz="2400" dirty="0" err="1"/>
              <a:t>speaking</a:t>
            </a:r>
            <a:r>
              <a:rPr lang="de-DE" sz="2400" dirty="0"/>
              <a:t> </a:t>
            </a:r>
            <a:r>
              <a:rPr lang="de-DE" sz="2400" dirty="0" err="1"/>
              <a:t>skills</a:t>
            </a:r>
            <a:r>
              <a:rPr lang="de-DE" sz="2400" dirty="0"/>
              <a:t> 	</a:t>
            </a:r>
            <a:r>
              <a:rPr lang="de-DE" sz="2400" dirty="0" err="1"/>
              <a:t>as</a:t>
            </a:r>
            <a:r>
              <a:rPr lang="de-DE" sz="2400" dirty="0"/>
              <a:t> </a:t>
            </a:r>
            <a:r>
              <a:rPr lang="de-DE" sz="2400" dirty="0" err="1"/>
              <a:t>well</a:t>
            </a:r>
            <a:r>
              <a:rPr lang="de-DE" sz="2400" dirty="0"/>
              <a:t> </a:t>
            </a:r>
            <a:r>
              <a:rPr lang="de-DE" sz="2400" dirty="0" err="1"/>
              <a:t>as</a:t>
            </a:r>
            <a:r>
              <a:rPr lang="de-DE" sz="2400" dirty="0"/>
              <a:t> </a:t>
            </a:r>
            <a:r>
              <a:rPr lang="de-DE" sz="2400" dirty="0" err="1"/>
              <a:t>cooperation</a:t>
            </a:r>
            <a:r>
              <a:rPr lang="de-DE" sz="2400" dirty="0"/>
              <a:t> </a:t>
            </a:r>
            <a:r>
              <a:rPr lang="de-DE" sz="2400" dirty="0" err="1"/>
              <a:t>and</a:t>
            </a:r>
            <a:r>
              <a:rPr lang="de-DE" sz="2400" dirty="0"/>
              <a:t> </a:t>
            </a:r>
            <a:r>
              <a:rPr lang="de-DE" sz="2400" dirty="0" err="1"/>
              <a:t>conflict</a:t>
            </a:r>
            <a:r>
              <a:rPr lang="de-DE" sz="2400" dirty="0"/>
              <a:t> </a:t>
            </a:r>
            <a:r>
              <a:rPr lang="de-DE" sz="2400" dirty="0" err="1"/>
              <a:t>handling</a:t>
            </a:r>
            <a:r>
              <a:rPr lang="de-DE" sz="2400" dirty="0"/>
              <a:t> </a:t>
            </a:r>
            <a:r>
              <a:rPr lang="de-DE" sz="2400" dirty="0" err="1"/>
              <a:t>skills</a:t>
            </a:r>
            <a:r>
              <a:rPr lang="de-DE" sz="2400" dirty="0"/>
              <a:t> </a:t>
            </a:r>
            <a:r>
              <a:rPr lang="de-DE" sz="2400" dirty="0" err="1"/>
              <a:t>are</a:t>
            </a:r>
            <a:r>
              <a:rPr lang="de-DE" sz="2400" dirty="0"/>
              <a:t> </a:t>
            </a:r>
            <a:r>
              <a:rPr lang="de-DE" sz="2400" dirty="0" err="1"/>
              <a:t>acquired</a:t>
            </a:r>
            <a:r>
              <a:rPr lang="de-DE" sz="2400" dirty="0"/>
              <a:t> in </a:t>
            </a:r>
            <a:r>
              <a:rPr lang="de-DE" sz="2400" dirty="0" err="1"/>
              <a:t>the</a:t>
            </a:r>
            <a:r>
              <a:rPr lang="de-DE" sz="2400" dirty="0"/>
              <a:t> </a:t>
            </a:r>
            <a:r>
              <a:rPr lang="de-DE" sz="2400" dirty="0" err="1"/>
              <a:t>study</a:t>
            </a:r>
            <a:r>
              <a:rPr lang="de-DE" sz="2400" dirty="0"/>
              <a:t> 	programme.</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 </a:t>
            </a:r>
          </a:p>
          <a:p>
            <a:pPr lvl="1"/>
            <a:r>
              <a:rPr lang="de-DE" dirty="0" err="1"/>
              <a:t>What</a:t>
            </a:r>
            <a:r>
              <a:rPr lang="de-DE" dirty="0"/>
              <a:t> </a:t>
            </a:r>
            <a:r>
              <a:rPr lang="de-DE" dirty="0" err="1"/>
              <a:t>kind</a:t>
            </a:r>
            <a:r>
              <a:rPr lang="de-DE" dirty="0"/>
              <a:t> </a:t>
            </a:r>
            <a:r>
              <a:rPr lang="de-DE" dirty="0" err="1"/>
              <a:t>of</a:t>
            </a:r>
            <a:r>
              <a:rPr lang="de-DE" dirty="0"/>
              <a:t> </a:t>
            </a:r>
            <a:r>
              <a:rPr lang="de-DE" dirty="0" err="1"/>
              <a:t>generic</a:t>
            </a:r>
            <a:r>
              <a:rPr lang="de-DE" dirty="0"/>
              <a:t> </a:t>
            </a:r>
            <a:r>
              <a:rPr lang="de-DE" dirty="0" err="1"/>
              <a:t>skills</a:t>
            </a:r>
            <a:r>
              <a:rPr lang="de-DE" dirty="0"/>
              <a:t> </a:t>
            </a:r>
            <a:r>
              <a:rPr lang="de-DE" dirty="0" err="1"/>
              <a:t>are</a:t>
            </a:r>
            <a:r>
              <a:rPr lang="de-DE" dirty="0"/>
              <a:t> </a:t>
            </a:r>
            <a:r>
              <a:rPr lang="de-DE" dirty="0" err="1"/>
              <a:t>trained</a:t>
            </a:r>
            <a:r>
              <a:rPr lang="de-DE" dirty="0"/>
              <a:t> in </a:t>
            </a:r>
            <a:r>
              <a:rPr lang="de-DE" dirty="0" err="1"/>
              <a:t>the</a:t>
            </a:r>
            <a:r>
              <a:rPr lang="de-DE" dirty="0"/>
              <a:t> </a:t>
            </a:r>
            <a:r>
              <a:rPr lang="de-DE" dirty="0" err="1"/>
              <a:t>curriculum</a:t>
            </a:r>
            <a:r>
              <a:rPr lang="de-DE" dirty="0"/>
              <a:t>?</a:t>
            </a:r>
          </a:p>
          <a:p>
            <a:pPr lvl="1"/>
            <a:r>
              <a:rPr lang="de-DE" dirty="0" err="1"/>
              <a:t>By</a:t>
            </a:r>
            <a:r>
              <a:rPr lang="de-DE" dirty="0"/>
              <a:t> </a:t>
            </a:r>
            <a:r>
              <a:rPr lang="de-DE" dirty="0" err="1"/>
              <a:t>which</a:t>
            </a:r>
            <a:r>
              <a:rPr lang="de-DE" dirty="0"/>
              <a:t> </a:t>
            </a:r>
            <a:r>
              <a:rPr lang="de-DE" dirty="0" err="1"/>
              <a:t>didactic</a:t>
            </a:r>
            <a:r>
              <a:rPr lang="de-DE" dirty="0"/>
              <a:t> </a:t>
            </a:r>
            <a:r>
              <a:rPr lang="de-DE" dirty="0" err="1"/>
              <a:t>methods</a:t>
            </a:r>
            <a:r>
              <a:rPr lang="de-DE" dirty="0"/>
              <a:t>/</a:t>
            </a:r>
            <a:r>
              <a:rPr lang="de-DE" dirty="0" err="1"/>
              <a:t>tools</a:t>
            </a:r>
            <a:r>
              <a:rPr lang="de-DE" dirty="0"/>
              <a:t>?</a:t>
            </a:r>
          </a:p>
          <a:p>
            <a:pPr lvl="1"/>
            <a:r>
              <a:rPr lang="de-DE" dirty="0" err="1"/>
              <a:t>What</a:t>
            </a:r>
            <a:r>
              <a:rPr lang="de-DE" dirty="0"/>
              <a:t> </a:t>
            </a:r>
            <a:r>
              <a:rPr lang="de-DE" dirty="0" err="1"/>
              <a:t>about</a:t>
            </a:r>
            <a:r>
              <a:rPr lang="de-DE" dirty="0"/>
              <a:t> personal </a:t>
            </a:r>
            <a:r>
              <a:rPr lang="de-DE" dirty="0" err="1"/>
              <a:t>development</a:t>
            </a:r>
            <a:r>
              <a:rPr lang="de-DE" dirty="0"/>
              <a:t> </a:t>
            </a:r>
            <a:r>
              <a:rPr lang="de-DE" dirty="0" err="1"/>
              <a:t>activities</a:t>
            </a:r>
            <a:r>
              <a:rPr lang="de-DE" dirty="0"/>
              <a:t>?</a:t>
            </a:r>
          </a:p>
          <a:p>
            <a:pPr lvl="1"/>
            <a:r>
              <a:rPr lang="de-DE" dirty="0" err="1"/>
              <a:t>What</a:t>
            </a:r>
            <a:r>
              <a:rPr lang="de-DE" dirty="0"/>
              <a:t> </a:t>
            </a:r>
            <a:r>
              <a:rPr lang="de-DE" dirty="0" err="1"/>
              <a:t>about</a:t>
            </a:r>
            <a:r>
              <a:rPr lang="de-DE" dirty="0"/>
              <a:t> </a:t>
            </a:r>
            <a:r>
              <a:rPr lang="de-DE" dirty="0" err="1"/>
              <a:t>encouragement</a:t>
            </a:r>
            <a:r>
              <a:rPr lang="de-DE" dirty="0"/>
              <a:t> </a:t>
            </a:r>
            <a:r>
              <a:rPr lang="de-DE" dirty="0" err="1"/>
              <a:t>for</a:t>
            </a:r>
            <a:r>
              <a:rPr lang="de-DE" dirty="0"/>
              <a:t> </a:t>
            </a:r>
            <a:r>
              <a:rPr lang="de-DE" dirty="0" err="1"/>
              <a:t>social</a:t>
            </a:r>
            <a:r>
              <a:rPr lang="de-DE" dirty="0"/>
              <a:t> </a:t>
            </a:r>
            <a:r>
              <a:rPr lang="de-DE" dirty="0" err="1"/>
              <a:t>committment</a:t>
            </a:r>
            <a:r>
              <a:rPr lang="de-DE" dirty="0"/>
              <a:t>?</a:t>
            </a:r>
          </a:p>
          <a:p>
            <a:endParaRPr lang="de-DE" dirty="0"/>
          </a:p>
        </p:txBody>
      </p:sp>
      <p:sp>
        <p:nvSpPr>
          <p:cNvPr id="4" name="Datumsplatzhalter 3">
            <a:extLst>
              <a:ext uri="{FF2B5EF4-FFF2-40B4-BE49-F238E27FC236}">
                <a16:creationId xmlns:a16="http://schemas.microsoft.com/office/drawing/2014/main" xmlns="" id="{891EF53D-3002-034C-AA61-3D15AA7D5E0A}"/>
              </a:ext>
            </a:extLst>
          </p:cNvPr>
          <p:cNvSpPr>
            <a:spLocks noGrp="1"/>
          </p:cNvSpPr>
          <p:nvPr>
            <p:ph type="dt" sz="half" idx="10"/>
          </p:nvPr>
        </p:nvSpPr>
        <p:spPr/>
        <p:txBody>
          <a:bodyPr/>
          <a:lstStyle/>
          <a:p>
            <a:fld id="{3E35E22D-B4EB-964A-AFA7-5FB01C33F80F}" type="datetime1">
              <a:rPr lang="de-DE" smtClean="0"/>
              <a:t>17.09.2018</a:t>
            </a:fld>
            <a:endParaRPr lang="de-DE"/>
          </a:p>
        </p:txBody>
      </p:sp>
      <p:sp>
        <p:nvSpPr>
          <p:cNvPr id="5" name="Fußzeilenplatzhalter 4">
            <a:extLst>
              <a:ext uri="{FF2B5EF4-FFF2-40B4-BE49-F238E27FC236}">
                <a16:creationId xmlns:a16="http://schemas.microsoft.com/office/drawing/2014/main" xmlns="" id="{3F8B180A-3395-0D4A-857C-99DB587FD674}"/>
              </a:ext>
            </a:extLst>
          </p:cNvPr>
          <p:cNvSpPr>
            <a:spLocks noGrp="1"/>
          </p:cNvSpPr>
          <p:nvPr>
            <p:ph type="ftr" sz="quarter" idx="11"/>
          </p:nvPr>
        </p:nvSpPr>
        <p:spPr/>
        <p:txBody>
          <a:bodyPr/>
          <a:lstStyle/>
          <a:p>
            <a:r>
              <a:rPr lang="de-DE" dirty="0"/>
              <a:t>FIBAA </a:t>
            </a:r>
            <a:r>
              <a:rPr lang="de-DE" dirty="0" err="1"/>
              <a:t>Consult</a:t>
            </a:r>
            <a:r>
              <a:rPr lang="de-DE" dirty="0"/>
              <a:t>, Bonn, Germany  Dr. Heinz-Ulrich Schmidt</a:t>
            </a:r>
          </a:p>
        </p:txBody>
      </p:sp>
      <p:sp>
        <p:nvSpPr>
          <p:cNvPr id="6" name="Foliennummernplatzhalter 5">
            <a:extLst>
              <a:ext uri="{FF2B5EF4-FFF2-40B4-BE49-F238E27FC236}">
                <a16:creationId xmlns:a16="http://schemas.microsoft.com/office/drawing/2014/main" xmlns="" id="{158923F5-FC7B-4A45-9FB7-7F106F9C296B}"/>
              </a:ext>
            </a:extLst>
          </p:cNvPr>
          <p:cNvSpPr>
            <a:spLocks noGrp="1"/>
          </p:cNvSpPr>
          <p:nvPr>
            <p:ph type="sldNum" sz="quarter" idx="12"/>
          </p:nvPr>
        </p:nvSpPr>
        <p:spPr/>
        <p:txBody>
          <a:bodyPr/>
          <a:lstStyle/>
          <a:p>
            <a:fld id="{93BC7EB4-ADAF-3D45-8E3E-A06BACF5AB1C}" type="slidenum">
              <a:rPr lang="de-DE" smtClean="0"/>
              <a:t>60</a:t>
            </a:fld>
            <a:endParaRPr lang="de-DE"/>
          </a:p>
        </p:txBody>
      </p:sp>
      <p:pic>
        <p:nvPicPr>
          <p:cNvPr id="7" name="Picture 3" descr="page1image560">
            <a:extLst>
              <a:ext uri="{FF2B5EF4-FFF2-40B4-BE49-F238E27FC236}">
                <a16:creationId xmlns:a16="http://schemas.microsoft.com/office/drawing/2014/main" xmlns="" id="{F622B97B-4472-9043-91C0-2BE5BF2AD2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6564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A1B5C85-28FF-2344-A82F-954DF697C628}"/>
              </a:ext>
            </a:extLst>
          </p:cNvPr>
          <p:cNvSpPr>
            <a:spLocks noGrp="1"/>
          </p:cNvSpPr>
          <p:nvPr>
            <p:ph type="title"/>
          </p:nvPr>
        </p:nvSpPr>
        <p:spPr>
          <a:xfrm>
            <a:off x="0" y="365125"/>
            <a:ext cx="11353800" cy="1325563"/>
          </a:xfrm>
        </p:spPr>
        <p:txBody>
          <a:bodyPr>
            <a:normAutofit fontScale="90000"/>
          </a:bodyPr>
          <a:lstStyle/>
          <a:p>
            <a:r>
              <a:rPr lang="de-DE" sz="2800" dirty="0"/>
              <a:t>FIBAA Assessment Guide </a:t>
            </a:r>
            <a:r>
              <a:rPr lang="de-DE" sz="2800" dirty="0" err="1"/>
              <a:t>for</a:t>
            </a:r>
            <a:r>
              <a:rPr lang="de-DE" sz="2800" dirty="0"/>
              <a:t> Programme Accreditation</a:t>
            </a:r>
            <a:br>
              <a:rPr lang="de-DE" sz="2800" dirty="0"/>
            </a:br>
            <a:r>
              <a:rPr lang="de-DE" sz="2800" dirty="0"/>
              <a:t>Chapter 3.5: </a:t>
            </a:r>
            <a:r>
              <a:rPr lang="de-DE" sz="2800" dirty="0" err="1"/>
              <a:t>Multidisciplinary</a:t>
            </a:r>
            <a:r>
              <a:rPr lang="de-DE" sz="2800" dirty="0"/>
              <a:t> </a:t>
            </a:r>
            <a:r>
              <a:rPr lang="de-DE" sz="2800" dirty="0" err="1"/>
              <a:t>competences</a:t>
            </a:r>
            <a:r>
              <a:rPr lang="de-DE" sz="2800" dirty="0"/>
              <a:t> </a:t>
            </a:r>
            <a:r>
              <a:rPr lang="de-DE" sz="2800" dirty="0" err="1"/>
              <a:t>and</a:t>
            </a:r>
            <a:r>
              <a:rPr lang="de-DE" sz="2800" dirty="0"/>
              <a:t> </a:t>
            </a:r>
            <a:r>
              <a:rPr lang="de-DE" sz="2800" dirty="0" err="1"/>
              <a:t>skills</a:t>
            </a:r>
            <a:r>
              <a:rPr lang="de-DE" sz="2800" dirty="0"/>
              <a:t> (This </a:t>
            </a:r>
            <a:r>
              <a:rPr lang="de-DE" sz="2800" dirty="0" err="1"/>
              <a:t>chapter</a:t>
            </a:r>
            <a:r>
              <a:rPr lang="de-DE" sz="2800" dirty="0"/>
              <a:t> </a:t>
            </a:r>
            <a:r>
              <a:rPr lang="de-DE" sz="2800" dirty="0" err="1"/>
              <a:t>is</a:t>
            </a:r>
            <a:r>
              <a:rPr lang="de-DE" sz="2800" dirty="0"/>
              <a:t> </a:t>
            </a:r>
            <a:br>
              <a:rPr lang="de-DE" sz="2800" dirty="0"/>
            </a:b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1B308F3A-6F45-4C47-8CDD-0DEDF41B95A1}"/>
              </a:ext>
            </a:extLst>
          </p:cNvPr>
          <p:cNvSpPr>
            <a:spLocks noGrp="1"/>
          </p:cNvSpPr>
          <p:nvPr>
            <p:ph idx="1"/>
          </p:nvPr>
        </p:nvSpPr>
        <p:spPr/>
        <p:txBody>
          <a:bodyPr>
            <a:normAutofit fontScale="92500" lnSpcReduction="10000"/>
          </a:bodyPr>
          <a:lstStyle/>
          <a:p>
            <a:pPr marL="0" indent="0">
              <a:buNone/>
            </a:pPr>
            <a:r>
              <a:rPr lang="de-DE" b="1" dirty="0"/>
              <a:t>Benchmarks:</a:t>
            </a:r>
          </a:p>
          <a:p>
            <a:pPr marL="0" indent="0">
              <a:buNone/>
            </a:pPr>
            <a:r>
              <a:rPr lang="de-DE" i="1" dirty="0" err="1"/>
              <a:t>Meets</a:t>
            </a:r>
            <a:r>
              <a:rPr lang="de-DE" i="1" dirty="0"/>
              <a:t> </a:t>
            </a:r>
            <a:r>
              <a:rPr lang="de-DE" i="1" dirty="0" err="1"/>
              <a:t>quality</a:t>
            </a:r>
            <a:r>
              <a:rPr lang="de-DE" i="1" dirty="0"/>
              <a:t> requirements </a:t>
            </a:r>
          </a:p>
          <a:p>
            <a:r>
              <a:rPr lang="de-DE" dirty="0"/>
              <a:t>The </a:t>
            </a:r>
            <a:r>
              <a:rPr lang="de-DE" dirty="0" err="1"/>
              <a:t>students</a:t>
            </a:r>
            <a:r>
              <a:rPr lang="de-DE" dirty="0"/>
              <a:t> </a:t>
            </a:r>
            <a:r>
              <a:rPr lang="de-DE" dirty="0" err="1"/>
              <a:t>acquire</a:t>
            </a:r>
            <a:r>
              <a:rPr lang="de-DE" dirty="0"/>
              <a:t> </a:t>
            </a:r>
            <a:r>
              <a:rPr lang="de-DE" dirty="0" err="1"/>
              <a:t>communication</a:t>
            </a:r>
            <a:r>
              <a:rPr lang="de-DE" dirty="0"/>
              <a:t> </a:t>
            </a:r>
            <a:r>
              <a:rPr lang="de-DE" dirty="0" err="1"/>
              <a:t>and</a:t>
            </a:r>
            <a:r>
              <a:rPr lang="de-DE" dirty="0"/>
              <a:t> </a:t>
            </a:r>
            <a:r>
              <a:rPr lang="de-DE" dirty="0" err="1"/>
              <a:t>public-speaking</a:t>
            </a:r>
            <a:r>
              <a:rPr lang="de-DE" dirty="0"/>
              <a:t> </a:t>
            </a:r>
            <a:r>
              <a:rPr lang="de-DE" dirty="0" err="1"/>
              <a:t>skills</a:t>
            </a:r>
            <a:r>
              <a:rPr lang="de-DE" dirty="0"/>
              <a:t> </a:t>
            </a:r>
            <a:r>
              <a:rPr lang="de-DE" dirty="0" err="1"/>
              <a:t>as</a:t>
            </a:r>
            <a:r>
              <a:rPr lang="de-DE" dirty="0"/>
              <a:t> </a:t>
            </a:r>
            <a:r>
              <a:rPr lang="de-DE" dirty="0" err="1"/>
              <a:t>well</a:t>
            </a:r>
            <a:r>
              <a:rPr lang="de-DE" dirty="0"/>
              <a:t> </a:t>
            </a:r>
            <a:r>
              <a:rPr lang="de-DE" dirty="0" err="1"/>
              <a:t>as</a:t>
            </a:r>
            <a:r>
              <a:rPr lang="de-DE" dirty="0"/>
              <a:t> </a:t>
            </a:r>
            <a:r>
              <a:rPr lang="de-DE" dirty="0" err="1"/>
              <a:t>cooperation</a:t>
            </a:r>
            <a:r>
              <a:rPr lang="de-DE" dirty="0"/>
              <a:t> </a:t>
            </a:r>
            <a:r>
              <a:rPr lang="de-DE" dirty="0" err="1"/>
              <a:t>and</a:t>
            </a:r>
            <a:r>
              <a:rPr lang="de-DE" dirty="0"/>
              <a:t> </a:t>
            </a:r>
            <a:r>
              <a:rPr lang="de-DE" dirty="0" err="1"/>
              <a:t>conflict</a:t>
            </a:r>
            <a:r>
              <a:rPr lang="de-DE" dirty="0"/>
              <a:t> </a:t>
            </a:r>
            <a:r>
              <a:rPr lang="de-DE" dirty="0" err="1"/>
              <a:t>handling</a:t>
            </a:r>
            <a:r>
              <a:rPr lang="de-DE" dirty="0"/>
              <a:t> </a:t>
            </a:r>
            <a:r>
              <a:rPr lang="de-DE" dirty="0" err="1"/>
              <a:t>skills</a:t>
            </a:r>
            <a:r>
              <a:rPr lang="de-DE" dirty="0"/>
              <a:t> in </a:t>
            </a:r>
            <a:r>
              <a:rPr lang="de-DE" dirty="0" err="1"/>
              <a:t>accordance</a:t>
            </a:r>
            <a:r>
              <a:rPr lang="de-DE" dirty="0"/>
              <a:t> </a:t>
            </a:r>
            <a:r>
              <a:rPr lang="de-DE" dirty="0" err="1"/>
              <a:t>with</a:t>
            </a:r>
            <a:r>
              <a:rPr lang="de-DE" dirty="0"/>
              <a:t> </a:t>
            </a:r>
            <a:r>
              <a:rPr lang="de-DE" dirty="0" err="1"/>
              <a:t>the</a:t>
            </a:r>
            <a:r>
              <a:rPr lang="de-DE" dirty="0"/>
              <a:t> </a:t>
            </a:r>
            <a:r>
              <a:rPr lang="de-DE" dirty="0" err="1"/>
              <a:t>module</a:t>
            </a:r>
            <a:r>
              <a:rPr lang="de-DE" dirty="0"/>
              <a:t> </a:t>
            </a:r>
            <a:r>
              <a:rPr lang="de-DE" dirty="0" err="1"/>
              <a:t>descriptions</a:t>
            </a:r>
            <a:r>
              <a:rPr lang="de-DE" dirty="0"/>
              <a:t>. This </a:t>
            </a:r>
            <a:r>
              <a:rPr lang="de-DE" dirty="0" err="1"/>
              <a:t>is</a:t>
            </a:r>
            <a:r>
              <a:rPr lang="de-DE" dirty="0"/>
              <a:t> </a:t>
            </a:r>
            <a:r>
              <a:rPr lang="de-DE" dirty="0" err="1"/>
              <a:t>supported</a:t>
            </a:r>
            <a:r>
              <a:rPr lang="de-DE" dirty="0"/>
              <a:t> </a:t>
            </a:r>
            <a:r>
              <a:rPr lang="de-DE" dirty="0" err="1"/>
              <a:t>by</a:t>
            </a:r>
            <a:r>
              <a:rPr lang="de-DE" dirty="0"/>
              <a:t> </a:t>
            </a:r>
            <a:r>
              <a:rPr lang="de-DE" dirty="0" err="1"/>
              <a:t>means</a:t>
            </a:r>
            <a:r>
              <a:rPr lang="de-DE" dirty="0"/>
              <a:t> </a:t>
            </a:r>
            <a:r>
              <a:rPr lang="de-DE" dirty="0" err="1"/>
              <a:t>of</a:t>
            </a:r>
            <a:r>
              <a:rPr lang="de-DE" dirty="0"/>
              <a:t> </a:t>
            </a:r>
            <a:r>
              <a:rPr lang="de-DE" dirty="0" err="1"/>
              <a:t>suitable</a:t>
            </a:r>
            <a:r>
              <a:rPr lang="de-DE" dirty="0"/>
              <a:t> </a:t>
            </a:r>
            <a:r>
              <a:rPr lang="de-DE" dirty="0" err="1"/>
              <a:t>didactical</a:t>
            </a:r>
            <a:r>
              <a:rPr lang="de-DE" dirty="0"/>
              <a:t> </a:t>
            </a:r>
            <a:r>
              <a:rPr lang="de-DE" dirty="0" err="1"/>
              <a:t>and</a:t>
            </a:r>
            <a:r>
              <a:rPr lang="de-DE" dirty="0"/>
              <a:t> </a:t>
            </a:r>
            <a:r>
              <a:rPr lang="de-DE" dirty="0" err="1"/>
              <a:t>methodological</a:t>
            </a:r>
            <a:r>
              <a:rPr lang="de-DE" dirty="0"/>
              <a:t> </a:t>
            </a:r>
            <a:r>
              <a:rPr lang="de-DE" dirty="0" err="1"/>
              <a:t>measures</a:t>
            </a:r>
            <a:r>
              <a:rPr lang="de-DE" dirty="0"/>
              <a:t>. </a:t>
            </a:r>
          </a:p>
          <a:p>
            <a:r>
              <a:rPr lang="de-DE" dirty="0"/>
              <a:t>The </a:t>
            </a:r>
            <a:r>
              <a:rPr lang="de-DE" dirty="0" err="1"/>
              <a:t>acquisition</a:t>
            </a:r>
            <a:r>
              <a:rPr lang="de-DE" dirty="0"/>
              <a:t> </a:t>
            </a:r>
            <a:r>
              <a:rPr lang="de-DE" dirty="0" err="1"/>
              <a:t>of</a:t>
            </a:r>
            <a:r>
              <a:rPr lang="de-DE" dirty="0"/>
              <a:t> </a:t>
            </a:r>
            <a:r>
              <a:rPr lang="de-DE" dirty="0" err="1"/>
              <a:t>further</a:t>
            </a:r>
            <a:r>
              <a:rPr lang="de-DE" dirty="0"/>
              <a:t> </a:t>
            </a:r>
            <a:r>
              <a:rPr lang="de-DE" dirty="0" err="1"/>
              <a:t>multidisciplinary</a:t>
            </a:r>
            <a:r>
              <a:rPr lang="de-DE" dirty="0"/>
              <a:t> </a:t>
            </a:r>
            <a:r>
              <a:rPr lang="de-DE" dirty="0" err="1"/>
              <a:t>competences</a:t>
            </a:r>
            <a:r>
              <a:rPr lang="de-DE" dirty="0"/>
              <a:t>, such </a:t>
            </a:r>
            <a:r>
              <a:rPr lang="de-DE" dirty="0" err="1"/>
              <a:t>as</a:t>
            </a:r>
            <a:r>
              <a:rPr lang="de-DE" dirty="0"/>
              <a:t> </a:t>
            </a:r>
            <a:r>
              <a:rPr lang="de-DE" dirty="0" err="1"/>
              <a:t>leadership</a:t>
            </a:r>
            <a:r>
              <a:rPr lang="de-DE" dirty="0"/>
              <a:t> </a:t>
            </a:r>
            <a:r>
              <a:rPr lang="de-DE" dirty="0" err="1"/>
              <a:t>skills</a:t>
            </a:r>
            <a:r>
              <a:rPr lang="de-DE" dirty="0"/>
              <a:t> </a:t>
            </a:r>
            <a:r>
              <a:rPr lang="de-DE" dirty="0" err="1"/>
              <a:t>and</a:t>
            </a:r>
            <a:r>
              <a:rPr lang="de-DE" dirty="0"/>
              <a:t> </a:t>
            </a:r>
            <a:r>
              <a:rPr lang="de-DE" dirty="0" err="1"/>
              <a:t>broad</a:t>
            </a:r>
            <a:r>
              <a:rPr lang="de-DE" dirty="0"/>
              <a:t> </a:t>
            </a:r>
            <a:r>
              <a:rPr lang="de-DE" dirty="0" err="1"/>
              <a:t>contextual</a:t>
            </a:r>
            <a:r>
              <a:rPr lang="de-DE" dirty="0"/>
              <a:t> </a:t>
            </a:r>
            <a:r>
              <a:rPr lang="de-DE" dirty="0" err="1"/>
              <a:t>knowledge</a:t>
            </a:r>
            <a:r>
              <a:rPr lang="de-DE" dirty="0"/>
              <a:t>, </a:t>
            </a:r>
            <a:r>
              <a:rPr lang="de-DE" dirty="0" err="1"/>
              <a:t>is</a:t>
            </a:r>
            <a:r>
              <a:rPr lang="de-DE" dirty="0"/>
              <a:t> </a:t>
            </a:r>
            <a:r>
              <a:rPr lang="de-DE" dirty="0" err="1"/>
              <a:t>ensured</a:t>
            </a:r>
            <a:r>
              <a:rPr lang="de-DE" dirty="0"/>
              <a:t>. </a:t>
            </a:r>
          </a:p>
          <a:p>
            <a:pPr marL="0" indent="0">
              <a:buNone/>
            </a:pPr>
            <a:r>
              <a:rPr lang="de-DE" i="1" dirty="0" err="1"/>
              <a:t>Exceeds</a:t>
            </a:r>
            <a:r>
              <a:rPr lang="de-DE" i="1" dirty="0"/>
              <a:t> </a:t>
            </a:r>
            <a:r>
              <a:rPr lang="de-DE" i="1" dirty="0" err="1"/>
              <a:t>quality</a:t>
            </a:r>
            <a:r>
              <a:rPr lang="de-DE" i="1" dirty="0"/>
              <a:t> requirements </a:t>
            </a:r>
          </a:p>
          <a:p>
            <a:r>
              <a:rPr lang="de-DE" dirty="0"/>
              <a:t>Communication </a:t>
            </a:r>
            <a:r>
              <a:rPr lang="de-DE" dirty="0" err="1"/>
              <a:t>skills</a:t>
            </a:r>
            <a:r>
              <a:rPr lang="de-DE" dirty="0"/>
              <a:t> </a:t>
            </a:r>
            <a:r>
              <a:rPr lang="de-DE" dirty="0" err="1"/>
              <a:t>and</a:t>
            </a:r>
            <a:r>
              <a:rPr lang="de-DE" dirty="0"/>
              <a:t> </a:t>
            </a:r>
            <a:r>
              <a:rPr lang="de-DE" dirty="0" err="1"/>
              <a:t>public-speaking</a:t>
            </a:r>
            <a:r>
              <a:rPr lang="de-DE" dirty="0"/>
              <a:t> </a:t>
            </a:r>
            <a:r>
              <a:rPr lang="de-DE" dirty="0" err="1"/>
              <a:t>skills</a:t>
            </a:r>
            <a:r>
              <a:rPr lang="de-DE" dirty="0"/>
              <a:t> </a:t>
            </a:r>
            <a:r>
              <a:rPr lang="de-DE" dirty="0" err="1"/>
              <a:t>as</a:t>
            </a:r>
            <a:r>
              <a:rPr lang="de-DE" dirty="0"/>
              <a:t> </a:t>
            </a:r>
            <a:r>
              <a:rPr lang="de-DE" dirty="0" err="1"/>
              <a:t>well</a:t>
            </a:r>
            <a:r>
              <a:rPr lang="de-DE" dirty="0"/>
              <a:t> </a:t>
            </a:r>
            <a:r>
              <a:rPr lang="de-DE" dirty="0" err="1"/>
              <a:t>as</a:t>
            </a:r>
            <a:r>
              <a:rPr lang="de-DE" dirty="0"/>
              <a:t> </a:t>
            </a:r>
            <a:r>
              <a:rPr lang="de-DE" dirty="0" err="1"/>
              <a:t>cooperation</a:t>
            </a:r>
            <a:r>
              <a:rPr lang="de-DE" dirty="0"/>
              <a:t> </a:t>
            </a:r>
            <a:r>
              <a:rPr lang="de-DE" dirty="0" err="1"/>
              <a:t>and</a:t>
            </a:r>
            <a:r>
              <a:rPr lang="de-DE" dirty="0"/>
              <a:t> </a:t>
            </a:r>
            <a:r>
              <a:rPr lang="de-DE" dirty="0" err="1"/>
              <a:t>conflict</a:t>
            </a:r>
            <a:r>
              <a:rPr lang="de-DE" dirty="0"/>
              <a:t> </a:t>
            </a:r>
            <a:r>
              <a:rPr lang="de-DE" dirty="0" err="1"/>
              <a:t>handling</a:t>
            </a:r>
            <a:r>
              <a:rPr lang="de-DE" dirty="0"/>
              <a:t> </a:t>
            </a:r>
            <a:r>
              <a:rPr lang="de-DE" dirty="0" err="1"/>
              <a:t>skills</a:t>
            </a:r>
            <a:r>
              <a:rPr lang="de-DE" dirty="0"/>
              <a:t> </a:t>
            </a:r>
            <a:r>
              <a:rPr lang="de-DE" dirty="0" err="1"/>
              <a:t>are</a:t>
            </a:r>
            <a:r>
              <a:rPr lang="de-DE" dirty="0"/>
              <a:t> key </a:t>
            </a:r>
            <a:r>
              <a:rPr lang="de-DE" dirty="0" err="1"/>
              <a:t>elements</a:t>
            </a:r>
            <a:r>
              <a:rPr lang="de-DE" dirty="0"/>
              <a:t> </a:t>
            </a:r>
            <a:r>
              <a:rPr lang="de-DE" dirty="0" err="1"/>
              <a:t>of</a:t>
            </a:r>
            <a:r>
              <a:rPr lang="de-DE" dirty="0"/>
              <a:t> </a:t>
            </a:r>
            <a:r>
              <a:rPr lang="de-DE" dirty="0" err="1"/>
              <a:t>the</a:t>
            </a:r>
            <a:r>
              <a:rPr lang="de-DE" dirty="0"/>
              <a:t> </a:t>
            </a:r>
            <a:r>
              <a:rPr lang="de-DE" dirty="0" err="1"/>
              <a:t>study</a:t>
            </a:r>
            <a:r>
              <a:rPr lang="de-DE" dirty="0"/>
              <a:t> programme’s </a:t>
            </a:r>
            <a:r>
              <a:rPr lang="de-DE" dirty="0" err="1"/>
              <a:t>profile</a:t>
            </a:r>
            <a:r>
              <a:rPr lang="de-DE" dirty="0"/>
              <a:t>. </a:t>
            </a:r>
          </a:p>
          <a:p>
            <a:endParaRPr lang="de-DE" dirty="0"/>
          </a:p>
        </p:txBody>
      </p:sp>
      <p:sp>
        <p:nvSpPr>
          <p:cNvPr id="4" name="Datumsplatzhalter 3">
            <a:extLst>
              <a:ext uri="{FF2B5EF4-FFF2-40B4-BE49-F238E27FC236}">
                <a16:creationId xmlns:a16="http://schemas.microsoft.com/office/drawing/2014/main" xmlns="" id="{6E6958CF-8776-7247-A6AA-CCD5E7DBC80C}"/>
              </a:ext>
            </a:extLst>
          </p:cNvPr>
          <p:cNvSpPr>
            <a:spLocks noGrp="1"/>
          </p:cNvSpPr>
          <p:nvPr>
            <p:ph type="dt" sz="half" idx="10"/>
          </p:nvPr>
        </p:nvSpPr>
        <p:spPr/>
        <p:txBody>
          <a:bodyPr/>
          <a:lstStyle/>
          <a:p>
            <a:fld id="{E74109D8-4513-4543-910A-C9C276A3EC0C}" type="datetime1">
              <a:rPr lang="de-DE" smtClean="0"/>
              <a:t>17.09.2018</a:t>
            </a:fld>
            <a:endParaRPr lang="de-DE"/>
          </a:p>
        </p:txBody>
      </p:sp>
      <p:sp>
        <p:nvSpPr>
          <p:cNvPr id="5" name="Fußzeilenplatzhalter 4">
            <a:extLst>
              <a:ext uri="{FF2B5EF4-FFF2-40B4-BE49-F238E27FC236}">
                <a16:creationId xmlns:a16="http://schemas.microsoft.com/office/drawing/2014/main" xmlns="" id="{8562C48B-EE3B-9A44-AA8A-B3262C4002A9}"/>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04E2A432-3886-9B46-8ABF-667044699C66}"/>
              </a:ext>
            </a:extLst>
          </p:cNvPr>
          <p:cNvSpPr>
            <a:spLocks noGrp="1"/>
          </p:cNvSpPr>
          <p:nvPr>
            <p:ph type="sldNum" sz="quarter" idx="12"/>
          </p:nvPr>
        </p:nvSpPr>
        <p:spPr/>
        <p:txBody>
          <a:bodyPr/>
          <a:lstStyle/>
          <a:p>
            <a:fld id="{93BC7EB4-ADAF-3D45-8E3E-A06BACF5AB1C}" type="slidenum">
              <a:rPr lang="de-DE" smtClean="0"/>
              <a:t>61</a:t>
            </a:fld>
            <a:endParaRPr lang="de-DE"/>
          </a:p>
        </p:txBody>
      </p:sp>
      <p:pic>
        <p:nvPicPr>
          <p:cNvPr id="7" name="Picture 3" descr="page1image560">
            <a:extLst>
              <a:ext uri="{FF2B5EF4-FFF2-40B4-BE49-F238E27FC236}">
                <a16:creationId xmlns:a16="http://schemas.microsoft.com/office/drawing/2014/main" xmlns="" id="{69EC69FC-F542-DE4C-887D-77391A28B7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3024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38954D5-966A-6045-BBAE-436F67517B30}"/>
              </a:ext>
            </a:extLst>
          </p:cNvPr>
          <p:cNvSpPr>
            <a:spLocks noGrp="1"/>
          </p:cNvSpPr>
          <p:nvPr>
            <p:ph type="title"/>
          </p:nvPr>
        </p:nvSpPr>
        <p:spPr>
          <a:xfrm>
            <a:off x="838200" y="365125"/>
            <a:ext cx="10515600" cy="1884089"/>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3.6: Skills </a:t>
            </a:r>
            <a:r>
              <a:rPr lang="de-DE" sz="2800" dirty="0" err="1"/>
              <a:t>for</a:t>
            </a:r>
            <a:r>
              <a:rPr lang="de-DE" sz="2800" dirty="0"/>
              <a:t> </a:t>
            </a:r>
            <a:r>
              <a:rPr lang="de-DE" sz="2800" dirty="0" err="1"/>
              <a:t>employment</a:t>
            </a:r>
            <a:r>
              <a:rPr lang="de-DE" sz="2800" dirty="0"/>
              <a:t>/</a:t>
            </a:r>
            <a:r>
              <a:rPr lang="de-DE" sz="2800" dirty="0" err="1"/>
              <a:t>Emploability</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DAA873D8-9BE6-2941-ABE6-6908E48411C3}"/>
              </a:ext>
            </a:extLst>
          </p:cNvPr>
          <p:cNvSpPr>
            <a:spLocks noGrp="1"/>
          </p:cNvSpPr>
          <p:nvPr>
            <p:ph idx="1"/>
          </p:nvPr>
        </p:nvSpPr>
        <p:spPr/>
        <p:txBody>
          <a:bodyPr/>
          <a:lstStyle/>
          <a:p>
            <a:pPr marL="0" indent="0">
              <a:buNone/>
            </a:pPr>
            <a:endParaRPr lang="de-DE" sz="2400" dirty="0"/>
          </a:p>
          <a:p>
            <a:pPr marL="0" indent="0">
              <a:buNone/>
            </a:pPr>
            <a:endParaRPr lang="de-DE" sz="2400" dirty="0"/>
          </a:p>
          <a:p>
            <a:pPr marL="0" indent="0">
              <a:buNone/>
            </a:pPr>
            <a:r>
              <a:rPr lang="de-DE" sz="2400" dirty="0"/>
              <a:t>3.6 Skills </a:t>
            </a:r>
            <a:r>
              <a:rPr lang="de-DE" sz="2400" dirty="0" err="1"/>
              <a:t>for</a:t>
            </a:r>
            <a:r>
              <a:rPr lang="de-DE" sz="2400" dirty="0"/>
              <a:t> </a:t>
            </a:r>
            <a:r>
              <a:rPr lang="de-DE" sz="2400" dirty="0" err="1"/>
              <a:t>employment</a:t>
            </a:r>
            <a:r>
              <a:rPr lang="de-DE" sz="2400" dirty="0"/>
              <a:t> / </a:t>
            </a:r>
            <a:r>
              <a:rPr lang="de-DE" sz="2400" dirty="0" err="1"/>
              <a:t>Employability</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HEI: </a:t>
            </a:r>
            <a:r>
              <a:rPr lang="de-DE" sz="2400" dirty="0" err="1"/>
              <a:t>Please</a:t>
            </a:r>
            <a:r>
              <a:rPr lang="de-DE" sz="2400" dirty="0"/>
              <a:t>, </a:t>
            </a:r>
            <a:r>
              <a:rPr lang="de-DE" sz="2400" dirty="0" err="1"/>
              <a:t>describe</a:t>
            </a:r>
            <a:r>
              <a:rPr lang="de-DE" sz="2400" dirty="0"/>
              <a:t> </a:t>
            </a:r>
            <a:r>
              <a:rPr lang="de-DE" sz="2400" dirty="0" err="1"/>
              <a:t>how</a:t>
            </a:r>
            <a:r>
              <a:rPr lang="de-DE" sz="2400" dirty="0"/>
              <a:t> </a:t>
            </a:r>
            <a:r>
              <a:rPr lang="de-DE" sz="2400" dirty="0" err="1"/>
              <a:t>the</a:t>
            </a:r>
            <a:r>
              <a:rPr lang="de-DE" sz="2400" dirty="0"/>
              <a:t> </a:t>
            </a:r>
            <a:r>
              <a:rPr lang="de-DE" sz="2400" dirty="0" err="1"/>
              <a:t>study</a:t>
            </a:r>
            <a:r>
              <a:rPr lang="de-DE" sz="2400" dirty="0"/>
              <a:t> programme </a:t>
            </a:r>
            <a:r>
              <a:rPr lang="de-DE" sz="2400" dirty="0" err="1"/>
              <a:t>ensures</a:t>
            </a:r>
            <a:r>
              <a:rPr lang="de-DE" sz="2400" dirty="0"/>
              <a:t> </a:t>
            </a:r>
            <a:r>
              <a:rPr lang="de-DE" sz="2400" dirty="0" err="1"/>
              <a:t>the</a:t>
            </a:r>
            <a:r>
              <a:rPr lang="de-DE" sz="2400" dirty="0"/>
              <a:t> </a:t>
            </a:r>
            <a:r>
              <a:rPr lang="de-DE" sz="2400" dirty="0" err="1"/>
              <a:t>graduates</a:t>
            </a:r>
            <a:r>
              <a:rPr lang="de-DE" sz="2400" dirty="0"/>
              <a:t>’ </a:t>
            </a:r>
            <a:r>
              <a:rPr lang="de-DE" sz="2400" dirty="0" err="1"/>
              <a:t>employability</a:t>
            </a:r>
            <a:r>
              <a:rPr lang="de-DE" sz="2400" dirty="0"/>
              <a:t> (</a:t>
            </a:r>
            <a:r>
              <a:rPr lang="de-DE" sz="2400" dirty="0" err="1"/>
              <a:t>with</a:t>
            </a:r>
            <a:r>
              <a:rPr lang="de-DE" sz="2400" dirty="0"/>
              <a:t> </a:t>
            </a:r>
            <a:r>
              <a:rPr lang="de-DE" sz="2400" dirty="0" err="1"/>
              <a:t>regard</a:t>
            </a:r>
            <a:r>
              <a:rPr lang="de-DE" sz="2400" dirty="0"/>
              <a:t> </a:t>
            </a:r>
            <a:r>
              <a:rPr lang="de-DE" sz="2400" dirty="0" err="1"/>
              <a:t>to</a:t>
            </a:r>
            <a:r>
              <a:rPr lang="de-DE" sz="2400" dirty="0"/>
              <a:t> </a:t>
            </a:r>
            <a:r>
              <a:rPr lang="de-DE" sz="2400" dirty="0" err="1"/>
              <a:t>the</a:t>
            </a:r>
            <a:r>
              <a:rPr lang="de-DE" sz="2400" dirty="0"/>
              <a:t> professional </a:t>
            </a:r>
            <a:r>
              <a:rPr lang="de-DE" sz="2400" dirty="0" err="1"/>
              <a:t>field</a:t>
            </a:r>
            <a:r>
              <a:rPr lang="de-DE" sz="2400" dirty="0"/>
              <a:t> </a:t>
            </a:r>
            <a:r>
              <a:rPr lang="de-DE" sz="2400" dirty="0" err="1"/>
              <a:t>envisaged</a:t>
            </a:r>
            <a:r>
              <a:rPr lang="de-DE" sz="2400" dirty="0"/>
              <a:t>). </a:t>
            </a:r>
          </a:p>
          <a:p>
            <a:pPr marL="0" indent="0">
              <a:buNone/>
            </a:pPr>
            <a:endParaRPr lang="de-DE" sz="2400" dirty="0"/>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How</a:t>
            </a:r>
            <a:r>
              <a:rPr lang="de-DE" dirty="0"/>
              <a:t> </a:t>
            </a:r>
            <a:r>
              <a:rPr lang="de-DE" dirty="0" err="1"/>
              <a:t>does</a:t>
            </a:r>
            <a:r>
              <a:rPr lang="de-DE" dirty="0"/>
              <a:t> </a:t>
            </a:r>
            <a:r>
              <a:rPr lang="de-DE" dirty="0" err="1"/>
              <a:t>the</a:t>
            </a:r>
            <a:r>
              <a:rPr lang="de-DE" dirty="0"/>
              <a:t> </a:t>
            </a:r>
            <a:r>
              <a:rPr lang="de-DE" dirty="0" err="1"/>
              <a:t>curriculum</a:t>
            </a:r>
            <a:r>
              <a:rPr lang="de-DE" dirty="0"/>
              <a:t> promote </a:t>
            </a:r>
            <a:r>
              <a:rPr lang="de-DE" dirty="0" err="1"/>
              <a:t>employability</a:t>
            </a:r>
            <a:r>
              <a:rPr lang="de-DE" dirty="0"/>
              <a:t> </a:t>
            </a:r>
            <a:r>
              <a:rPr lang="de-DE" dirty="0" err="1"/>
              <a:t>of</a:t>
            </a:r>
            <a:r>
              <a:rPr lang="de-DE" dirty="0"/>
              <a:t> </a:t>
            </a:r>
            <a:r>
              <a:rPr lang="de-DE" dirty="0" err="1"/>
              <a:t>graduates</a:t>
            </a:r>
            <a:r>
              <a:rPr lang="de-DE" dirty="0"/>
              <a:t>?</a:t>
            </a:r>
          </a:p>
          <a:p>
            <a:pPr lvl="1"/>
            <a:r>
              <a:rPr lang="de-DE" dirty="0"/>
              <a:t> </a:t>
            </a:r>
            <a:r>
              <a:rPr lang="de-DE" dirty="0" err="1"/>
              <a:t>Any</a:t>
            </a:r>
            <a:r>
              <a:rPr lang="de-DE" dirty="0"/>
              <a:t> </a:t>
            </a:r>
            <a:r>
              <a:rPr lang="de-DE" dirty="0" err="1"/>
              <a:t>statistical</a:t>
            </a:r>
            <a:r>
              <a:rPr lang="de-DE" dirty="0"/>
              <a:t> </a:t>
            </a:r>
            <a:r>
              <a:rPr lang="de-DE" dirty="0" err="1"/>
              <a:t>evidences</a:t>
            </a:r>
            <a:r>
              <a:rPr lang="de-DE" dirty="0"/>
              <a:t>?</a:t>
            </a:r>
          </a:p>
          <a:p>
            <a:endParaRPr lang="de-DE" dirty="0"/>
          </a:p>
        </p:txBody>
      </p:sp>
      <p:sp>
        <p:nvSpPr>
          <p:cNvPr id="4" name="Datumsplatzhalter 3">
            <a:extLst>
              <a:ext uri="{FF2B5EF4-FFF2-40B4-BE49-F238E27FC236}">
                <a16:creationId xmlns:a16="http://schemas.microsoft.com/office/drawing/2014/main" xmlns="" id="{4DF374F3-998E-D446-A827-9C2C8E3BC77F}"/>
              </a:ext>
            </a:extLst>
          </p:cNvPr>
          <p:cNvSpPr>
            <a:spLocks noGrp="1"/>
          </p:cNvSpPr>
          <p:nvPr>
            <p:ph type="dt" sz="half" idx="10"/>
          </p:nvPr>
        </p:nvSpPr>
        <p:spPr/>
        <p:txBody>
          <a:bodyPr/>
          <a:lstStyle/>
          <a:p>
            <a:fld id="{57BEC1F4-094D-A941-97F1-F671BAE82BFD}" type="datetime1">
              <a:rPr lang="de-DE" smtClean="0"/>
              <a:t>17.09.2018</a:t>
            </a:fld>
            <a:endParaRPr lang="de-DE"/>
          </a:p>
        </p:txBody>
      </p:sp>
      <p:sp>
        <p:nvSpPr>
          <p:cNvPr id="5" name="Fußzeilenplatzhalter 4">
            <a:extLst>
              <a:ext uri="{FF2B5EF4-FFF2-40B4-BE49-F238E27FC236}">
                <a16:creationId xmlns:a16="http://schemas.microsoft.com/office/drawing/2014/main" xmlns="" id="{B92DED35-EF38-B941-95BB-F363355B4905}"/>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336AD7A4-ADB5-834B-9891-4661DA937D14}"/>
              </a:ext>
            </a:extLst>
          </p:cNvPr>
          <p:cNvSpPr>
            <a:spLocks noGrp="1"/>
          </p:cNvSpPr>
          <p:nvPr>
            <p:ph type="sldNum" sz="quarter" idx="12"/>
          </p:nvPr>
        </p:nvSpPr>
        <p:spPr/>
        <p:txBody>
          <a:bodyPr/>
          <a:lstStyle/>
          <a:p>
            <a:fld id="{93BC7EB4-ADAF-3D45-8E3E-A06BACF5AB1C}" type="slidenum">
              <a:rPr lang="de-DE" smtClean="0"/>
              <a:t>62</a:t>
            </a:fld>
            <a:endParaRPr lang="de-DE"/>
          </a:p>
        </p:txBody>
      </p:sp>
      <p:pic>
        <p:nvPicPr>
          <p:cNvPr id="7" name="Picture 3" descr="page1image560">
            <a:extLst>
              <a:ext uri="{FF2B5EF4-FFF2-40B4-BE49-F238E27FC236}">
                <a16:creationId xmlns:a16="http://schemas.microsoft.com/office/drawing/2014/main" xmlns="" id="{1D9CC313-0AA4-ED48-86F5-4504E67D5E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7139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5E40140-062C-A84E-9FC6-A7DE86161C37}"/>
              </a:ext>
            </a:extLst>
          </p:cNvPr>
          <p:cNvSpPr>
            <a:spLocks noGrp="1"/>
          </p:cNvSpPr>
          <p:nvPr>
            <p:ph type="title"/>
          </p:nvPr>
        </p:nvSpPr>
        <p:spPr/>
        <p:txBody>
          <a:bodyPr>
            <a:normAutofit fontScale="90000"/>
          </a:bodyPr>
          <a:lstStyle/>
          <a:p>
            <a:r>
              <a:rPr lang="de-DE" sz="2800" dirty="0"/>
              <a:t>FIBAA Assessment Guide </a:t>
            </a:r>
            <a:r>
              <a:rPr lang="de-DE" sz="2800" dirty="0" err="1"/>
              <a:t>for</a:t>
            </a:r>
            <a:r>
              <a:rPr lang="de-DE" sz="2800" dirty="0"/>
              <a:t> Programme Accreditation</a:t>
            </a:r>
            <a:br>
              <a:rPr lang="de-DE" sz="2800" dirty="0"/>
            </a:br>
            <a:r>
              <a:rPr lang="de-DE" sz="2800" dirty="0"/>
              <a:t>Chapter 3.6: Skills </a:t>
            </a:r>
            <a:r>
              <a:rPr lang="de-DE" sz="2800" dirty="0" err="1"/>
              <a:t>for</a:t>
            </a:r>
            <a:r>
              <a:rPr lang="de-DE" sz="2800" dirty="0"/>
              <a:t> </a:t>
            </a:r>
            <a:r>
              <a:rPr lang="de-DE" sz="2800" dirty="0" err="1"/>
              <a:t>employment</a:t>
            </a:r>
            <a:r>
              <a:rPr lang="de-DE" sz="2800" dirty="0"/>
              <a:t>/</a:t>
            </a:r>
            <a:r>
              <a:rPr lang="de-DE" sz="2800" dirty="0" err="1"/>
              <a:t>Emploability</a:t>
            </a:r>
            <a:r>
              <a:rPr lang="de-DE" sz="2800" dirty="0"/>
              <a:t> (This </a:t>
            </a:r>
            <a:r>
              <a:rPr lang="de-DE" sz="2800" dirty="0" err="1"/>
              <a:t>chapter</a:t>
            </a:r>
            <a:r>
              <a:rPr lang="de-DE" sz="2800" dirty="0"/>
              <a:t> </a:t>
            </a:r>
            <a:r>
              <a:rPr lang="de-DE" sz="2800" dirty="0" err="1"/>
              <a:t>is</a:t>
            </a:r>
            <a:r>
              <a:rPr lang="de-DE" sz="2800" dirty="0"/>
              <a:t> </a:t>
            </a:r>
            <a:r>
              <a:rPr lang="de-DE" sz="2800" dirty="0" err="1"/>
              <a:t>about</a:t>
            </a:r>
            <a:r>
              <a:rPr lang="de-DE" sz="2800" dirty="0"/>
              <a:t> </a:t>
            </a:r>
            <a:br>
              <a:rPr lang="de-DE" sz="2800" dirty="0"/>
            </a:b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B7BD4466-8E7F-4848-B96F-50C203DF5019}"/>
              </a:ext>
            </a:extLst>
          </p:cNvPr>
          <p:cNvSpPr>
            <a:spLocks noGrp="1"/>
          </p:cNvSpPr>
          <p:nvPr>
            <p:ph idx="1"/>
          </p:nvPr>
        </p:nvSpPr>
        <p:spPr/>
        <p:txBody>
          <a:bodyPr>
            <a:normAutofit fontScale="92500"/>
          </a:bodyPr>
          <a:lstStyle/>
          <a:p>
            <a:pPr marL="0" indent="0">
              <a:buNone/>
            </a:pPr>
            <a:r>
              <a:rPr lang="de-DE" sz="2600" b="1" dirty="0"/>
              <a:t>Benchmarks:</a:t>
            </a:r>
          </a:p>
          <a:p>
            <a:pPr marL="0" indent="0">
              <a:buNone/>
            </a:pPr>
            <a:r>
              <a:rPr lang="de-DE" sz="2600" i="1" dirty="0" err="1"/>
              <a:t>Meets</a:t>
            </a:r>
            <a:r>
              <a:rPr lang="de-DE" sz="2600" i="1" dirty="0"/>
              <a:t> </a:t>
            </a:r>
            <a:r>
              <a:rPr lang="de-DE" sz="2600" i="1" dirty="0" err="1"/>
              <a:t>quality</a:t>
            </a:r>
            <a:r>
              <a:rPr lang="de-DE" sz="2600" i="1" dirty="0"/>
              <a:t> requirements </a:t>
            </a:r>
          </a:p>
          <a:p>
            <a:r>
              <a:rPr lang="de-DE" sz="2600" dirty="0"/>
              <a:t>The </a:t>
            </a:r>
            <a:r>
              <a:rPr lang="de-DE" sz="2600" dirty="0" err="1"/>
              <a:t>promotion</a:t>
            </a:r>
            <a:r>
              <a:rPr lang="de-DE" sz="2600" dirty="0"/>
              <a:t> </a:t>
            </a:r>
            <a:r>
              <a:rPr lang="de-DE" sz="2600" dirty="0" err="1"/>
              <a:t>of</a:t>
            </a:r>
            <a:r>
              <a:rPr lang="de-DE" sz="2600" dirty="0"/>
              <a:t> </a:t>
            </a:r>
            <a:r>
              <a:rPr lang="de-DE" sz="2600" dirty="0" err="1"/>
              <a:t>employability</a:t>
            </a:r>
            <a:r>
              <a:rPr lang="de-DE" sz="2600" dirty="0"/>
              <a:t> – </a:t>
            </a:r>
            <a:r>
              <a:rPr lang="de-DE" sz="2600" dirty="0" err="1"/>
              <a:t>for</a:t>
            </a:r>
            <a:r>
              <a:rPr lang="de-DE" sz="2600" dirty="0"/>
              <a:t> </a:t>
            </a:r>
            <a:r>
              <a:rPr lang="de-DE" sz="2600" dirty="0" err="1"/>
              <a:t>instance</a:t>
            </a:r>
            <a:r>
              <a:rPr lang="de-DE" sz="2600" dirty="0"/>
              <a:t> </a:t>
            </a:r>
            <a:r>
              <a:rPr lang="de-DE" sz="2600" dirty="0" err="1"/>
              <a:t>through</a:t>
            </a:r>
            <a:r>
              <a:rPr lang="de-DE" sz="2600" dirty="0"/>
              <a:t> </a:t>
            </a:r>
            <a:r>
              <a:rPr lang="de-DE" sz="2600" dirty="0" err="1"/>
              <a:t>the</a:t>
            </a:r>
            <a:r>
              <a:rPr lang="de-DE" sz="2600" dirty="0"/>
              <a:t> </a:t>
            </a:r>
            <a:r>
              <a:rPr lang="de-DE" sz="2600" dirty="0" err="1"/>
              <a:t>integration</a:t>
            </a:r>
            <a:r>
              <a:rPr lang="de-DE" sz="2600" dirty="0"/>
              <a:t> </a:t>
            </a:r>
            <a:r>
              <a:rPr lang="de-DE" sz="2600" dirty="0" err="1"/>
              <a:t>of</a:t>
            </a:r>
            <a:r>
              <a:rPr lang="de-DE" sz="2600" dirty="0"/>
              <a:t> </a:t>
            </a:r>
            <a:r>
              <a:rPr lang="de-DE" sz="2600" dirty="0" err="1"/>
              <a:t>theory</a:t>
            </a:r>
            <a:r>
              <a:rPr lang="de-DE" sz="2600" dirty="0"/>
              <a:t> </a:t>
            </a:r>
            <a:r>
              <a:rPr lang="de-DE" sz="2600" dirty="0" err="1"/>
              <a:t>and</a:t>
            </a:r>
            <a:r>
              <a:rPr lang="de-DE" sz="2600" dirty="0"/>
              <a:t> </a:t>
            </a:r>
            <a:r>
              <a:rPr lang="de-DE" sz="2600" dirty="0" err="1"/>
              <a:t>practice</a:t>
            </a:r>
            <a:r>
              <a:rPr lang="de-DE" sz="2600" dirty="0"/>
              <a:t> </a:t>
            </a:r>
            <a:r>
              <a:rPr lang="de-DE" sz="2600" dirty="0" err="1"/>
              <a:t>and</a:t>
            </a:r>
            <a:r>
              <a:rPr lang="de-DE" sz="2600" dirty="0"/>
              <a:t> </a:t>
            </a:r>
            <a:r>
              <a:rPr lang="de-DE" sz="2600" dirty="0" err="1"/>
              <a:t>through</a:t>
            </a:r>
            <a:r>
              <a:rPr lang="de-DE" sz="2600" dirty="0"/>
              <a:t> </a:t>
            </a:r>
            <a:r>
              <a:rPr lang="de-DE" sz="2600" dirty="0" err="1"/>
              <a:t>the</a:t>
            </a:r>
            <a:r>
              <a:rPr lang="de-DE" sz="2600" dirty="0"/>
              <a:t> </a:t>
            </a:r>
            <a:r>
              <a:rPr lang="de-DE" sz="2600" dirty="0" err="1"/>
              <a:t>promotion</a:t>
            </a:r>
            <a:r>
              <a:rPr lang="de-DE" sz="2600" dirty="0"/>
              <a:t> </a:t>
            </a:r>
            <a:r>
              <a:rPr lang="de-DE" sz="2600" dirty="0" err="1"/>
              <a:t>of</a:t>
            </a:r>
            <a:r>
              <a:rPr lang="de-DE" sz="2600" dirty="0"/>
              <a:t> </a:t>
            </a:r>
            <a:r>
              <a:rPr lang="de-DE" sz="2600" dirty="0" err="1"/>
              <a:t>multidisciplinary</a:t>
            </a:r>
            <a:r>
              <a:rPr lang="de-DE" sz="2600" dirty="0"/>
              <a:t> </a:t>
            </a:r>
            <a:r>
              <a:rPr lang="de-DE" sz="2600" dirty="0" err="1"/>
              <a:t>competences</a:t>
            </a:r>
            <a:r>
              <a:rPr lang="de-DE" sz="2600" dirty="0"/>
              <a:t> </a:t>
            </a:r>
            <a:r>
              <a:rPr lang="de-DE" sz="2600" dirty="0" err="1"/>
              <a:t>and</a:t>
            </a:r>
            <a:r>
              <a:rPr lang="de-DE" sz="2600" dirty="0"/>
              <a:t> </a:t>
            </a:r>
            <a:r>
              <a:rPr lang="de-DE" sz="2600" dirty="0" err="1"/>
              <a:t>skills</a:t>
            </a:r>
            <a:r>
              <a:rPr lang="de-DE" sz="2600" dirty="0"/>
              <a:t> – </a:t>
            </a:r>
            <a:r>
              <a:rPr lang="de-DE" sz="2600" dirty="0" err="1"/>
              <a:t>runs</a:t>
            </a:r>
            <a:r>
              <a:rPr lang="de-DE" sz="2600" dirty="0"/>
              <a:t> </a:t>
            </a:r>
            <a:r>
              <a:rPr lang="de-DE" sz="2600" dirty="0" err="1"/>
              <a:t>as</a:t>
            </a:r>
            <a:r>
              <a:rPr lang="de-DE" sz="2600" dirty="0"/>
              <a:t> a </a:t>
            </a:r>
            <a:r>
              <a:rPr lang="de-DE" sz="2600" dirty="0" err="1"/>
              <a:t>common</a:t>
            </a:r>
            <a:r>
              <a:rPr lang="de-DE" sz="2600" dirty="0"/>
              <a:t> </a:t>
            </a:r>
            <a:r>
              <a:rPr lang="de-DE" sz="2600" dirty="0" err="1"/>
              <a:t>thread</a:t>
            </a:r>
            <a:r>
              <a:rPr lang="de-DE" sz="2600" dirty="0"/>
              <a:t> </a:t>
            </a:r>
            <a:r>
              <a:rPr lang="de-DE" sz="2600" dirty="0" err="1"/>
              <a:t>of</a:t>
            </a:r>
            <a:r>
              <a:rPr lang="de-DE" sz="2600" dirty="0"/>
              <a:t> </a:t>
            </a:r>
            <a:r>
              <a:rPr lang="de-DE" sz="2600" dirty="0" err="1"/>
              <a:t>the</a:t>
            </a:r>
            <a:r>
              <a:rPr lang="de-DE" sz="2600" dirty="0"/>
              <a:t> </a:t>
            </a:r>
            <a:r>
              <a:rPr lang="de-DE" sz="2600" dirty="0" err="1"/>
              <a:t>study</a:t>
            </a:r>
            <a:r>
              <a:rPr lang="de-DE" sz="2600" dirty="0"/>
              <a:t> programme </a:t>
            </a:r>
            <a:r>
              <a:rPr lang="de-DE" sz="2600" dirty="0" err="1"/>
              <a:t>through</a:t>
            </a:r>
            <a:r>
              <a:rPr lang="de-DE" sz="2600" dirty="0"/>
              <a:t> all </a:t>
            </a:r>
            <a:r>
              <a:rPr lang="de-DE" sz="2600" dirty="0" err="1"/>
              <a:t>its</a:t>
            </a:r>
            <a:r>
              <a:rPr lang="de-DE" sz="2600" dirty="0"/>
              <a:t> </a:t>
            </a:r>
            <a:r>
              <a:rPr lang="de-DE" sz="2600" dirty="0" err="1"/>
              <a:t>modules</a:t>
            </a:r>
            <a:r>
              <a:rPr lang="de-DE" sz="2600" dirty="0"/>
              <a:t>. </a:t>
            </a:r>
          </a:p>
          <a:p>
            <a:pPr marL="0" indent="0">
              <a:buNone/>
            </a:pPr>
            <a:r>
              <a:rPr lang="de-DE" sz="2600" i="1" dirty="0" err="1"/>
              <a:t>Exceeds</a:t>
            </a:r>
            <a:r>
              <a:rPr lang="de-DE" sz="2600" i="1" dirty="0"/>
              <a:t> </a:t>
            </a:r>
            <a:r>
              <a:rPr lang="de-DE" sz="2600" i="1" dirty="0" err="1"/>
              <a:t>quality</a:t>
            </a:r>
            <a:r>
              <a:rPr lang="de-DE" sz="2600" i="1" dirty="0"/>
              <a:t> requirements </a:t>
            </a:r>
          </a:p>
          <a:p>
            <a:r>
              <a:rPr lang="de-DE" sz="2600" dirty="0"/>
              <a:t>In </a:t>
            </a:r>
            <a:r>
              <a:rPr lang="de-DE" sz="2600" dirty="0" err="1"/>
              <a:t>addition</a:t>
            </a:r>
            <a:r>
              <a:rPr lang="de-DE" sz="2600" dirty="0"/>
              <a:t>, </a:t>
            </a:r>
            <a:r>
              <a:rPr lang="de-DE" sz="2600" dirty="0" err="1"/>
              <a:t>the</a:t>
            </a:r>
            <a:r>
              <a:rPr lang="de-DE" sz="2600" dirty="0"/>
              <a:t> programme </a:t>
            </a:r>
            <a:r>
              <a:rPr lang="de-DE" sz="2600" dirty="0" err="1"/>
              <a:t>enables</a:t>
            </a:r>
            <a:r>
              <a:rPr lang="de-DE" sz="2600" dirty="0"/>
              <a:t> </a:t>
            </a:r>
            <a:r>
              <a:rPr lang="de-DE" sz="2600" dirty="0" err="1"/>
              <a:t>the</a:t>
            </a:r>
            <a:r>
              <a:rPr lang="de-DE" sz="2600" dirty="0"/>
              <a:t> </a:t>
            </a:r>
            <a:r>
              <a:rPr lang="de-DE" sz="2600" dirty="0" err="1"/>
              <a:t>students</a:t>
            </a:r>
            <a:r>
              <a:rPr lang="de-DE" sz="2600" dirty="0"/>
              <a:t> </a:t>
            </a:r>
            <a:r>
              <a:rPr lang="de-DE" sz="2600" dirty="0" err="1"/>
              <a:t>to</a:t>
            </a:r>
            <a:r>
              <a:rPr lang="de-DE" sz="2600" dirty="0"/>
              <a:t> </a:t>
            </a:r>
            <a:r>
              <a:rPr lang="de-DE" sz="2600" dirty="0" err="1"/>
              <a:t>actively</a:t>
            </a:r>
            <a:r>
              <a:rPr lang="de-DE" sz="2600" dirty="0"/>
              <a:t> </a:t>
            </a:r>
            <a:r>
              <a:rPr lang="de-DE" sz="2600" dirty="0" err="1"/>
              <a:t>apply</a:t>
            </a:r>
            <a:r>
              <a:rPr lang="de-DE" sz="2600" dirty="0"/>
              <a:t> </a:t>
            </a:r>
            <a:r>
              <a:rPr lang="de-DE" sz="2600" dirty="0" err="1"/>
              <a:t>the</a:t>
            </a:r>
            <a:r>
              <a:rPr lang="de-DE" sz="2600" dirty="0"/>
              <a:t> </a:t>
            </a:r>
            <a:r>
              <a:rPr lang="de-DE" sz="2600" dirty="0" err="1"/>
              <a:t>acquired</a:t>
            </a:r>
            <a:r>
              <a:rPr lang="de-DE" sz="2600" dirty="0"/>
              <a:t> </a:t>
            </a:r>
            <a:r>
              <a:rPr lang="de-DE" sz="2600" dirty="0" err="1"/>
              <a:t>skills</a:t>
            </a:r>
            <a:r>
              <a:rPr lang="de-DE" sz="2600" dirty="0"/>
              <a:t> in </a:t>
            </a:r>
            <a:r>
              <a:rPr lang="de-DE" sz="2600" dirty="0" err="1"/>
              <a:t>new</a:t>
            </a:r>
            <a:r>
              <a:rPr lang="de-DE" sz="2600" dirty="0"/>
              <a:t> </a:t>
            </a:r>
            <a:r>
              <a:rPr lang="de-DE" sz="2600" dirty="0" err="1"/>
              <a:t>areas</a:t>
            </a:r>
            <a:r>
              <a:rPr lang="de-DE" sz="2600" dirty="0"/>
              <a:t> </a:t>
            </a:r>
            <a:r>
              <a:rPr lang="de-DE" sz="2600" dirty="0" err="1"/>
              <a:t>of</a:t>
            </a:r>
            <a:r>
              <a:rPr lang="de-DE" sz="2600" dirty="0"/>
              <a:t> </a:t>
            </a:r>
            <a:r>
              <a:rPr lang="de-DE" sz="2600" dirty="0" err="1"/>
              <a:t>work</a:t>
            </a:r>
            <a:r>
              <a:rPr lang="de-DE" sz="2600" dirty="0"/>
              <a:t> </a:t>
            </a:r>
            <a:r>
              <a:rPr lang="de-DE" sz="2600" dirty="0" err="1"/>
              <a:t>and</a:t>
            </a:r>
            <a:r>
              <a:rPr lang="de-DE" sz="2600" dirty="0"/>
              <a:t> </a:t>
            </a:r>
            <a:r>
              <a:rPr lang="de-DE" sz="2600" dirty="0" err="1"/>
              <a:t>to</a:t>
            </a:r>
            <a:r>
              <a:rPr lang="de-DE" sz="2600" dirty="0"/>
              <a:t> </a:t>
            </a:r>
            <a:r>
              <a:rPr lang="de-DE" sz="2600" dirty="0" err="1"/>
              <a:t>develop</a:t>
            </a:r>
            <a:r>
              <a:rPr lang="de-DE" sz="2600" dirty="0"/>
              <a:t> </a:t>
            </a:r>
            <a:r>
              <a:rPr lang="de-DE" sz="2600" dirty="0" err="1"/>
              <a:t>them</a:t>
            </a:r>
            <a:r>
              <a:rPr lang="de-DE" sz="2600" dirty="0"/>
              <a:t> </a:t>
            </a:r>
            <a:r>
              <a:rPr lang="de-DE" sz="2600" dirty="0" err="1"/>
              <a:t>further</a:t>
            </a:r>
            <a:r>
              <a:rPr lang="de-DE" sz="2600" dirty="0"/>
              <a:t>. The programme </a:t>
            </a:r>
            <a:r>
              <a:rPr lang="de-DE" sz="2600" dirty="0" err="1"/>
              <a:t>is</a:t>
            </a:r>
            <a:r>
              <a:rPr lang="de-DE" sz="2600" dirty="0"/>
              <a:t> </a:t>
            </a:r>
            <a:r>
              <a:rPr lang="de-DE" sz="2600" dirty="0" err="1"/>
              <a:t>systematically</a:t>
            </a:r>
            <a:r>
              <a:rPr lang="de-DE" sz="2600" dirty="0"/>
              <a:t> </a:t>
            </a:r>
            <a:r>
              <a:rPr lang="de-DE" sz="2600" dirty="0" err="1"/>
              <a:t>oriented</a:t>
            </a:r>
            <a:r>
              <a:rPr lang="de-DE" sz="2600" dirty="0"/>
              <a:t> </a:t>
            </a:r>
            <a:r>
              <a:rPr lang="de-DE" sz="2600" dirty="0" err="1"/>
              <a:t>towards</a:t>
            </a:r>
            <a:r>
              <a:rPr lang="de-DE" sz="2600" dirty="0"/>
              <a:t> </a:t>
            </a:r>
            <a:r>
              <a:rPr lang="de-DE" sz="2600" dirty="0" err="1"/>
              <a:t>meeting</a:t>
            </a:r>
            <a:r>
              <a:rPr lang="de-DE" sz="2600" dirty="0"/>
              <a:t> </a:t>
            </a:r>
            <a:r>
              <a:rPr lang="de-DE" sz="2600" dirty="0" err="1"/>
              <a:t>the</a:t>
            </a:r>
            <a:r>
              <a:rPr lang="de-DE" sz="2600" dirty="0"/>
              <a:t> </a:t>
            </a:r>
            <a:r>
              <a:rPr lang="de-DE" sz="2600" dirty="0" err="1"/>
              <a:t>anticipated</a:t>
            </a:r>
            <a:r>
              <a:rPr lang="de-DE" sz="2600" dirty="0"/>
              <a:t> requirements </a:t>
            </a:r>
            <a:r>
              <a:rPr lang="de-DE" sz="2600" dirty="0" err="1"/>
              <a:t>of</a:t>
            </a:r>
            <a:r>
              <a:rPr lang="de-DE" sz="2600" dirty="0"/>
              <a:t> </a:t>
            </a:r>
            <a:r>
              <a:rPr lang="de-DE" sz="2600" dirty="0" err="1"/>
              <a:t>the</a:t>
            </a:r>
            <a:r>
              <a:rPr lang="de-DE" sz="2600" dirty="0"/>
              <a:t> </a:t>
            </a:r>
            <a:r>
              <a:rPr lang="de-DE" sz="2600" dirty="0" err="1"/>
              <a:t>dynamic</a:t>
            </a:r>
            <a:r>
              <a:rPr lang="de-DE" sz="2600" dirty="0"/>
              <a:t> </a:t>
            </a:r>
            <a:r>
              <a:rPr lang="de-DE" sz="2600" dirty="0" err="1"/>
              <a:t>job</a:t>
            </a:r>
            <a:r>
              <a:rPr lang="de-DE" sz="2600" dirty="0"/>
              <a:t> </a:t>
            </a:r>
            <a:r>
              <a:rPr lang="de-DE" sz="2600" dirty="0" err="1"/>
              <a:t>market</a:t>
            </a:r>
            <a:r>
              <a:rPr lang="de-DE" sz="2600" dirty="0"/>
              <a:t> </a:t>
            </a:r>
            <a:r>
              <a:rPr lang="de-DE" sz="2600" dirty="0" err="1"/>
              <a:t>and</a:t>
            </a:r>
            <a:r>
              <a:rPr lang="de-DE" sz="2600" dirty="0"/>
              <a:t> </a:t>
            </a:r>
            <a:r>
              <a:rPr lang="de-DE" sz="2600" dirty="0" err="1"/>
              <a:t>makes</a:t>
            </a:r>
            <a:r>
              <a:rPr lang="de-DE" sz="2600" dirty="0"/>
              <a:t> </a:t>
            </a:r>
            <a:r>
              <a:rPr lang="de-DE" sz="2600" dirty="0" err="1"/>
              <a:t>use</a:t>
            </a:r>
            <a:r>
              <a:rPr lang="de-DE" sz="2600" dirty="0"/>
              <a:t> </a:t>
            </a:r>
            <a:r>
              <a:rPr lang="de-DE" sz="2600" dirty="0" err="1"/>
              <a:t>of</a:t>
            </a:r>
            <a:r>
              <a:rPr lang="de-DE" sz="2600" dirty="0"/>
              <a:t> </a:t>
            </a:r>
            <a:r>
              <a:rPr lang="de-DE" sz="2600" dirty="0" err="1"/>
              <a:t>the</a:t>
            </a:r>
            <a:r>
              <a:rPr lang="de-DE" sz="2600" dirty="0"/>
              <a:t> </a:t>
            </a:r>
            <a:r>
              <a:rPr lang="de-DE" sz="2600" dirty="0" err="1"/>
              <a:t>results</a:t>
            </a:r>
            <a:r>
              <a:rPr lang="de-DE" sz="2600" dirty="0"/>
              <a:t> </a:t>
            </a:r>
            <a:r>
              <a:rPr lang="de-DE" sz="2600" dirty="0" err="1"/>
              <a:t>of</a:t>
            </a:r>
            <a:r>
              <a:rPr lang="de-DE" sz="2600" dirty="0"/>
              <a:t> </a:t>
            </a:r>
            <a:r>
              <a:rPr lang="de-DE" sz="2600" dirty="0" err="1"/>
              <a:t>graduate</a:t>
            </a:r>
            <a:r>
              <a:rPr lang="de-DE" sz="2600" dirty="0"/>
              <a:t> </a:t>
            </a:r>
            <a:r>
              <a:rPr lang="de-DE" sz="2600" dirty="0" err="1"/>
              <a:t>evaluations</a:t>
            </a:r>
            <a:r>
              <a:rPr lang="de-DE" sz="2600" dirty="0"/>
              <a:t>. </a:t>
            </a:r>
          </a:p>
          <a:p>
            <a:endParaRPr lang="de-DE" dirty="0"/>
          </a:p>
        </p:txBody>
      </p:sp>
      <p:sp>
        <p:nvSpPr>
          <p:cNvPr id="4" name="Datumsplatzhalter 3">
            <a:extLst>
              <a:ext uri="{FF2B5EF4-FFF2-40B4-BE49-F238E27FC236}">
                <a16:creationId xmlns:a16="http://schemas.microsoft.com/office/drawing/2014/main" xmlns="" id="{930F0AFF-F8BB-654D-8729-E212682A9CB1}"/>
              </a:ext>
            </a:extLst>
          </p:cNvPr>
          <p:cNvSpPr>
            <a:spLocks noGrp="1"/>
          </p:cNvSpPr>
          <p:nvPr>
            <p:ph type="dt" sz="half" idx="10"/>
          </p:nvPr>
        </p:nvSpPr>
        <p:spPr/>
        <p:txBody>
          <a:bodyPr/>
          <a:lstStyle/>
          <a:p>
            <a:fld id="{99B37993-8141-A64F-A0C9-96B39536D237}" type="datetime1">
              <a:rPr lang="de-DE" smtClean="0"/>
              <a:t>17.09.2018</a:t>
            </a:fld>
            <a:endParaRPr lang="de-DE"/>
          </a:p>
        </p:txBody>
      </p:sp>
      <p:sp>
        <p:nvSpPr>
          <p:cNvPr id="5" name="Fußzeilenplatzhalter 4">
            <a:extLst>
              <a:ext uri="{FF2B5EF4-FFF2-40B4-BE49-F238E27FC236}">
                <a16:creationId xmlns:a16="http://schemas.microsoft.com/office/drawing/2014/main" xmlns="" id="{A95D7E23-91B6-7C4E-BCCE-2F08BE7B1667}"/>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A137F470-AD74-F34B-B6B4-9680CFA14948}"/>
              </a:ext>
            </a:extLst>
          </p:cNvPr>
          <p:cNvSpPr>
            <a:spLocks noGrp="1"/>
          </p:cNvSpPr>
          <p:nvPr>
            <p:ph type="sldNum" sz="quarter" idx="12"/>
          </p:nvPr>
        </p:nvSpPr>
        <p:spPr/>
        <p:txBody>
          <a:bodyPr/>
          <a:lstStyle/>
          <a:p>
            <a:fld id="{93BC7EB4-ADAF-3D45-8E3E-A06BACF5AB1C}" type="slidenum">
              <a:rPr lang="de-DE" smtClean="0"/>
              <a:t>63</a:t>
            </a:fld>
            <a:endParaRPr lang="de-DE"/>
          </a:p>
        </p:txBody>
      </p:sp>
      <p:pic>
        <p:nvPicPr>
          <p:cNvPr id="7" name="Picture 3" descr="page1image560">
            <a:extLst>
              <a:ext uri="{FF2B5EF4-FFF2-40B4-BE49-F238E27FC236}">
                <a16:creationId xmlns:a16="http://schemas.microsoft.com/office/drawing/2014/main" xmlns="" id="{2194D4A0-4960-4B41-AC24-F358AC4B0C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4115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9C7F0D3-D024-4D4C-9278-E82AFF9914B7}"/>
              </a:ext>
            </a:extLst>
          </p:cNvPr>
          <p:cNvSpPr>
            <a:spLocks noGrp="1"/>
          </p:cNvSpPr>
          <p:nvPr>
            <p:ph type="title"/>
          </p:nvPr>
        </p:nvSpPr>
        <p:spPr/>
        <p:txBody>
          <a:bodyPr>
            <a:normAutofit fontScale="90000"/>
          </a:bodyPr>
          <a:lstStyle/>
          <a:p>
            <a:r>
              <a:rPr lang="de-DE" sz="2800" dirty="0"/>
              <a:t>FIBAA Assessment Guide </a:t>
            </a:r>
            <a:r>
              <a:rPr lang="de-DE" sz="2800" dirty="0" err="1"/>
              <a:t>for</a:t>
            </a:r>
            <a:r>
              <a:rPr lang="de-DE" sz="2800" dirty="0"/>
              <a:t> Programme Accreditation</a:t>
            </a:r>
            <a:br>
              <a:rPr lang="de-DE" sz="2800" dirty="0"/>
            </a:br>
            <a:r>
              <a:rPr lang="de-DE" sz="2800" dirty="0"/>
              <a:t>Chapter 4: Academic Environment </a:t>
            </a:r>
            <a:r>
              <a:rPr lang="de-DE" sz="2800" dirty="0" err="1"/>
              <a:t>and</a:t>
            </a:r>
            <a:r>
              <a:rPr lang="de-DE" sz="2800" dirty="0"/>
              <a:t> Framework </a:t>
            </a:r>
            <a:r>
              <a:rPr lang="de-DE" sz="2800" dirty="0" err="1"/>
              <a:t>Conditions</a:t>
            </a:r>
            <a:r>
              <a:rPr lang="de-DE" sz="2800" dirty="0"/>
              <a:t> (This </a:t>
            </a:r>
            <a:br>
              <a:rPr lang="de-DE" sz="2800" dirty="0"/>
            </a:b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a:t>
            </a:r>
            <a:r>
              <a:rPr lang="de-DE" sz="2800" dirty="0" err="1"/>
              <a:t>study</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br>
              <a:rPr lang="de-DE" sz="2800" dirty="0"/>
            </a:b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DC329848-DFC7-D341-BE15-EA5C5142D64D}"/>
              </a:ext>
            </a:extLst>
          </p:cNvPr>
          <p:cNvSpPr>
            <a:spLocks noGrp="1"/>
          </p:cNvSpPr>
          <p:nvPr>
            <p:ph idx="1"/>
          </p:nvPr>
        </p:nvSpPr>
        <p:spPr/>
        <p:txBody>
          <a:bodyPr>
            <a:normAutofit/>
          </a:bodyPr>
          <a:lstStyle/>
          <a:p>
            <a:pPr marL="0" indent="0">
              <a:buNone/>
            </a:pPr>
            <a:r>
              <a:rPr lang="de-DE" sz="2400" dirty="0"/>
              <a:t>4.1 </a:t>
            </a:r>
            <a:r>
              <a:rPr lang="de-DE" sz="2400" dirty="0" err="1"/>
              <a:t>Faculty</a:t>
            </a:r>
            <a:endParaRPr lang="de-DE" sz="2400" dirty="0"/>
          </a:p>
          <a:p>
            <a:pPr marL="0" indent="0">
              <a:buNone/>
            </a:pPr>
            <a:r>
              <a:rPr lang="de-DE" sz="2400" dirty="0"/>
              <a:t>4.1.1 </a:t>
            </a:r>
            <a:r>
              <a:rPr lang="de-DE" sz="2400" dirty="0" err="1"/>
              <a:t>Structure</a:t>
            </a:r>
            <a:r>
              <a:rPr lang="de-DE" sz="2400" dirty="0"/>
              <a:t> </a:t>
            </a:r>
            <a:r>
              <a:rPr lang="de-DE" sz="2400" dirty="0" err="1"/>
              <a:t>and</a:t>
            </a:r>
            <a:r>
              <a:rPr lang="de-DE" sz="2400" dirty="0"/>
              <a:t> </a:t>
            </a:r>
            <a:r>
              <a:rPr lang="de-DE" sz="2400" dirty="0" err="1"/>
              <a:t>quantity</a:t>
            </a:r>
            <a:r>
              <a:rPr lang="de-DE" sz="2400" dirty="0"/>
              <a:t> </a:t>
            </a:r>
            <a:r>
              <a:rPr lang="de-DE" sz="2400" dirty="0" err="1"/>
              <a:t>of</a:t>
            </a:r>
            <a:r>
              <a:rPr lang="de-DE" sz="2400" dirty="0"/>
              <a:t> </a:t>
            </a:r>
            <a:r>
              <a:rPr lang="de-DE" sz="2400" dirty="0" err="1"/>
              <a:t>faculty</a:t>
            </a:r>
            <a:r>
              <a:rPr lang="de-DE" sz="2400" dirty="0"/>
              <a:t> in </a:t>
            </a:r>
            <a:r>
              <a:rPr lang="de-DE" sz="2400" dirty="0" err="1"/>
              <a:t>relation</a:t>
            </a:r>
            <a:r>
              <a:rPr lang="de-DE" sz="2400" dirty="0"/>
              <a:t> </a:t>
            </a:r>
            <a:r>
              <a:rPr lang="de-DE" sz="2400" dirty="0" err="1"/>
              <a:t>to</a:t>
            </a:r>
            <a:r>
              <a:rPr lang="de-DE" sz="2400" dirty="0"/>
              <a:t> curricular requirements (</a:t>
            </a:r>
            <a:r>
              <a:rPr lang="de-DE" sz="2400" dirty="0" err="1"/>
              <a:t>Asterisk</a:t>
            </a:r>
            <a:r>
              <a:rPr lang="de-DE" sz="2400" dirty="0"/>
              <a:t> </a:t>
            </a:r>
            <a:r>
              <a:rPr lang="de-DE" sz="2400" dirty="0" err="1"/>
              <a:t>Criterion</a:t>
            </a:r>
            <a:r>
              <a:rPr lang="de-DE" sz="2400" dirty="0"/>
              <a:t>) </a:t>
            </a:r>
          </a:p>
          <a:p>
            <a:pPr marL="0" indent="0">
              <a:buNone/>
            </a:pPr>
            <a:r>
              <a:rPr lang="de-DE" sz="2400" dirty="0"/>
              <a:t>4.1.2 Academic </a:t>
            </a:r>
            <a:r>
              <a:rPr lang="de-DE" sz="2400" dirty="0" err="1"/>
              <a:t>qualification</a:t>
            </a:r>
            <a:r>
              <a:rPr lang="de-DE" sz="2400" dirty="0"/>
              <a:t> </a:t>
            </a:r>
            <a:r>
              <a:rPr lang="de-DE" sz="2400" dirty="0" err="1"/>
              <a:t>of</a:t>
            </a:r>
            <a:r>
              <a:rPr lang="de-DE" sz="2400" dirty="0"/>
              <a:t> </a:t>
            </a:r>
            <a:r>
              <a:rPr lang="de-DE" sz="2400" dirty="0" err="1"/>
              <a:t>faculty</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4.1.3 </a:t>
            </a:r>
            <a:r>
              <a:rPr lang="de-DE" sz="2400" dirty="0" err="1"/>
              <a:t>Pedagogical</a:t>
            </a:r>
            <a:r>
              <a:rPr lang="de-DE" sz="2400" dirty="0"/>
              <a:t> / </a:t>
            </a:r>
            <a:r>
              <a:rPr lang="de-DE" sz="2400" dirty="0" err="1"/>
              <a:t>didactical</a:t>
            </a:r>
            <a:r>
              <a:rPr lang="de-DE" sz="2400" dirty="0"/>
              <a:t> </a:t>
            </a:r>
            <a:r>
              <a:rPr lang="de-DE" sz="2400" dirty="0" err="1"/>
              <a:t>qualification</a:t>
            </a:r>
            <a:r>
              <a:rPr lang="de-DE" sz="2400" dirty="0"/>
              <a:t> </a:t>
            </a:r>
            <a:r>
              <a:rPr lang="de-DE" sz="2400" dirty="0" err="1"/>
              <a:t>of</a:t>
            </a:r>
            <a:r>
              <a:rPr lang="de-DE" sz="2400" dirty="0"/>
              <a:t> </a:t>
            </a:r>
            <a:r>
              <a:rPr lang="de-DE" sz="2400" dirty="0" err="1"/>
              <a:t>faculty</a:t>
            </a:r>
            <a:r>
              <a:rPr lang="de-DE" sz="2400" dirty="0"/>
              <a:t> (</a:t>
            </a:r>
            <a:r>
              <a:rPr lang="de-DE" sz="2400" dirty="0" err="1"/>
              <a:t>Asterisk</a:t>
            </a:r>
            <a:r>
              <a:rPr lang="de-DE" sz="2400" dirty="0"/>
              <a:t> </a:t>
            </a:r>
            <a:r>
              <a:rPr lang="de-DE" sz="2400" dirty="0" err="1"/>
              <a:t>Criterion</a:t>
            </a:r>
            <a:r>
              <a:rPr lang="de-DE" sz="2400" dirty="0"/>
              <a:t>)</a:t>
            </a:r>
          </a:p>
          <a:p>
            <a:pPr marL="0" indent="0">
              <a:buNone/>
            </a:pPr>
            <a:r>
              <a:rPr lang="de-DE" sz="2400" dirty="0"/>
              <a:t>4.1.4 </a:t>
            </a:r>
            <a:r>
              <a:rPr lang="de-DE" sz="2400" dirty="0" err="1"/>
              <a:t>Practical</a:t>
            </a:r>
            <a:r>
              <a:rPr lang="de-DE" sz="2400" dirty="0"/>
              <a:t> </a:t>
            </a:r>
            <a:r>
              <a:rPr lang="de-DE" sz="2400" dirty="0" err="1"/>
              <a:t>business</a:t>
            </a:r>
            <a:r>
              <a:rPr lang="de-DE" sz="2400" dirty="0"/>
              <a:t> </a:t>
            </a:r>
            <a:r>
              <a:rPr lang="de-DE" sz="2400" dirty="0" err="1"/>
              <a:t>experience</a:t>
            </a:r>
            <a:r>
              <a:rPr lang="de-DE" sz="2400" dirty="0"/>
              <a:t> </a:t>
            </a:r>
            <a:r>
              <a:rPr lang="de-DE" sz="2400" dirty="0" err="1"/>
              <a:t>of</a:t>
            </a:r>
            <a:r>
              <a:rPr lang="de-DE" sz="2400" dirty="0"/>
              <a:t> </a:t>
            </a:r>
            <a:r>
              <a:rPr lang="de-DE" sz="2400" dirty="0" err="1"/>
              <a:t>faculty</a:t>
            </a:r>
            <a:endParaRPr lang="de-DE" sz="2400" dirty="0"/>
          </a:p>
          <a:p>
            <a:pPr marL="0" indent="0">
              <a:buNone/>
            </a:pPr>
            <a:r>
              <a:rPr lang="de-DE" sz="2400" dirty="0"/>
              <a:t>4.1.5 Internal </a:t>
            </a:r>
            <a:r>
              <a:rPr lang="de-DE" sz="2400" dirty="0" err="1"/>
              <a:t>cooperation</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4.1.6 Student </a:t>
            </a:r>
            <a:r>
              <a:rPr lang="de-DE" sz="2400" dirty="0" err="1"/>
              <a:t>support</a:t>
            </a:r>
            <a:r>
              <a:rPr lang="de-DE" sz="2400" dirty="0"/>
              <a:t> </a:t>
            </a:r>
            <a:r>
              <a:rPr lang="de-DE" sz="2400" dirty="0" err="1"/>
              <a:t>by</a:t>
            </a:r>
            <a:r>
              <a:rPr lang="de-DE" sz="2400" dirty="0"/>
              <a:t> </a:t>
            </a:r>
            <a:r>
              <a:rPr lang="de-DE" sz="2400" dirty="0" err="1"/>
              <a:t>the</a:t>
            </a:r>
            <a:r>
              <a:rPr lang="de-DE" sz="2400" dirty="0"/>
              <a:t> </a:t>
            </a:r>
            <a:r>
              <a:rPr lang="de-DE" sz="2400" dirty="0" err="1"/>
              <a:t>faculty</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4.1.7 Student </a:t>
            </a:r>
            <a:r>
              <a:rPr lang="de-DE" sz="2400" dirty="0" err="1"/>
              <a:t>support</a:t>
            </a:r>
            <a:r>
              <a:rPr lang="de-DE" sz="2400" dirty="0"/>
              <a:t> in </a:t>
            </a:r>
            <a:r>
              <a:rPr lang="de-DE" sz="2400" dirty="0" err="1"/>
              <a:t>distance</a:t>
            </a:r>
            <a:r>
              <a:rPr lang="de-DE" sz="2400" dirty="0"/>
              <a:t> learning (</a:t>
            </a:r>
            <a:r>
              <a:rPr lang="de-DE" sz="2400" dirty="0" err="1"/>
              <a:t>only</a:t>
            </a:r>
            <a:r>
              <a:rPr lang="de-DE" sz="2400" dirty="0"/>
              <a:t> relevant </a:t>
            </a:r>
            <a:r>
              <a:rPr lang="de-DE" sz="2400" dirty="0" err="1"/>
              <a:t>and</a:t>
            </a:r>
            <a:r>
              <a:rPr lang="de-DE" sz="2400" dirty="0"/>
              <a:t> an </a:t>
            </a:r>
            <a:r>
              <a:rPr lang="de-DE" sz="2400" dirty="0" err="1"/>
              <a:t>Asterisk</a:t>
            </a:r>
            <a:r>
              <a:rPr lang="de-DE" sz="2400" dirty="0"/>
              <a:t> </a:t>
            </a:r>
            <a:r>
              <a:rPr lang="de-DE" sz="2400" dirty="0" err="1"/>
              <a:t>Criterion</a:t>
            </a:r>
            <a:r>
              <a:rPr lang="de-DE" sz="2400" dirty="0"/>
              <a:t> </a:t>
            </a:r>
            <a:r>
              <a:rPr lang="de-DE" sz="2400" dirty="0" err="1"/>
              <a:t>for</a:t>
            </a:r>
            <a:r>
              <a:rPr lang="de-DE" sz="2400" dirty="0"/>
              <a:t> </a:t>
            </a:r>
            <a:r>
              <a:rPr lang="de-DE" sz="2400" dirty="0" err="1"/>
              <a:t>blended</a:t>
            </a:r>
            <a:r>
              <a:rPr lang="de-DE" sz="2400" dirty="0"/>
              <a:t>-learning/</a:t>
            </a:r>
            <a:r>
              <a:rPr lang="de-DE" sz="2400" dirty="0" err="1"/>
              <a:t>distance</a:t>
            </a:r>
            <a:r>
              <a:rPr lang="de-DE" sz="2400" dirty="0"/>
              <a:t> learning programmes) </a:t>
            </a:r>
          </a:p>
          <a:p>
            <a:endParaRPr lang="de-DE" dirty="0"/>
          </a:p>
        </p:txBody>
      </p:sp>
      <p:sp>
        <p:nvSpPr>
          <p:cNvPr id="4" name="Datumsplatzhalter 3">
            <a:extLst>
              <a:ext uri="{FF2B5EF4-FFF2-40B4-BE49-F238E27FC236}">
                <a16:creationId xmlns:a16="http://schemas.microsoft.com/office/drawing/2014/main" xmlns="" id="{4E2D5D05-F76C-F848-87FE-706FC8E79DF4}"/>
              </a:ext>
            </a:extLst>
          </p:cNvPr>
          <p:cNvSpPr>
            <a:spLocks noGrp="1"/>
          </p:cNvSpPr>
          <p:nvPr>
            <p:ph type="dt" sz="half" idx="10"/>
          </p:nvPr>
        </p:nvSpPr>
        <p:spPr/>
        <p:txBody>
          <a:bodyPr/>
          <a:lstStyle/>
          <a:p>
            <a:fld id="{977822F5-88E2-6847-A338-4BD75E29B8A2}" type="datetime1">
              <a:rPr lang="de-DE" smtClean="0"/>
              <a:t>17.09.2018</a:t>
            </a:fld>
            <a:endParaRPr lang="de-DE"/>
          </a:p>
        </p:txBody>
      </p:sp>
      <p:sp>
        <p:nvSpPr>
          <p:cNvPr id="5" name="Fußzeilenplatzhalter 4">
            <a:extLst>
              <a:ext uri="{FF2B5EF4-FFF2-40B4-BE49-F238E27FC236}">
                <a16:creationId xmlns:a16="http://schemas.microsoft.com/office/drawing/2014/main" xmlns="" id="{621E066B-C43F-FB41-A0D4-A067D684F970}"/>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B13892FF-2DE0-894A-90FF-938004FC462E}"/>
              </a:ext>
            </a:extLst>
          </p:cNvPr>
          <p:cNvSpPr>
            <a:spLocks noGrp="1"/>
          </p:cNvSpPr>
          <p:nvPr>
            <p:ph type="sldNum" sz="quarter" idx="12"/>
          </p:nvPr>
        </p:nvSpPr>
        <p:spPr/>
        <p:txBody>
          <a:bodyPr/>
          <a:lstStyle/>
          <a:p>
            <a:fld id="{93BC7EB4-ADAF-3D45-8E3E-A06BACF5AB1C}" type="slidenum">
              <a:rPr lang="de-DE" smtClean="0"/>
              <a:t>64</a:t>
            </a:fld>
            <a:endParaRPr lang="de-DE"/>
          </a:p>
        </p:txBody>
      </p:sp>
      <p:pic>
        <p:nvPicPr>
          <p:cNvPr id="7" name="Picture 3" descr="page1image560">
            <a:extLst>
              <a:ext uri="{FF2B5EF4-FFF2-40B4-BE49-F238E27FC236}">
                <a16:creationId xmlns:a16="http://schemas.microsoft.com/office/drawing/2014/main" xmlns="" id="{B0142011-D9EE-1B4C-99DF-35EC90D08A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9825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363CA48-547C-CB42-B779-954BCCE310A4}"/>
              </a:ext>
            </a:extLst>
          </p:cNvPr>
          <p:cNvSpPr>
            <a:spLocks noGrp="1"/>
          </p:cNvSpPr>
          <p:nvPr>
            <p:ph type="title"/>
          </p:nvPr>
        </p:nvSpPr>
        <p:spPr>
          <a:xfrm>
            <a:off x="294968" y="365125"/>
            <a:ext cx="11897032" cy="1778307"/>
          </a:xfrm>
        </p:spPr>
        <p:txBody>
          <a:bodyPr>
            <a:noAutofit/>
          </a:bodyPr>
          <a:lstStyle/>
          <a:p>
            <a:r>
              <a:rPr lang="de-DE" sz="2800" dirty="0"/>
              <a:t>FIBAA Assessment Guide </a:t>
            </a:r>
            <a:r>
              <a:rPr lang="de-DE" sz="2800" dirty="0" err="1"/>
              <a:t>for</a:t>
            </a:r>
            <a:r>
              <a:rPr lang="de-DE" sz="2800" dirty="0"/>
              <a:t> Programme Accreditation</a:t>
            </a:r>
            <a:br>
              <a:rPr lang="de-DE" sz="2800" dirty="0"/>
            </a:br>
            <a:r>
              <a:rPr lang="de-DE" sz="2800" dirty="0"/>
              <a:t>Chapter 4.1: Academic Environment </a:t>
            </a:r>
            <a:r>
              <a:rPr lang="de-DE" sz="2800" dirty="0" err="1"/>
              <a:t>and</a:t>
            </a:r>
            <a:r>
              <a:rPr lang="de-DE" sz="2800" dirty="0"/>
              <a:t> Framework </a:t>
            </a:r>
            <a:r>
              <a:rPr lang="de-DE" sz="2800" dirty="0" err="1"/>
              <a:t>Conditions</a:t>
            </a:r>
            <a:r>
              <a:rPr lang="de-DE" sz="2800" dirty="0"/>
              <a:t> (This </a:t>
            </a:r>
            <a:br>
              <a:rPr lang="de-DE" sz="2800" dirty="0"/>
            </a:b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08F9CBAB-0742-0042-B1ED-D3C26395D7C6}"/>
              </a:ext>
            </a:extLst>
          </p:cNvPr>
          <p:cNvSpPr>
            <a:spLocks noGrp="1"/>
          </p:cNvSpPr>
          <p:nvPr>
            <p:ph idx="1"/>
          </p:nvPr>
        </p:nvSpPr>
        <p:spPr>
          <a:xfrm>
            <a:off x="838200" y="2143431"/>
            <a:ext cx="10515600" cy="4033531"/>
          </a:xfrm>
        </p:spPr>
        <p:txBody>
          <a:bodyPr>
            <a:normAutofit/>
          </a:bodyPr>
          <a:lstStyle/>
          <a:p>
            <a:pPr marL="0" indent="0">
              <a:buNone/>
            </a:pPr>
            <a:r>
              <a:rPr lang="de-DE" sz="2400" dirty="0"/>
              <a:t>4.1 </a:t>
            </a:r>
            <a:r>
              <a:rPr lang="de-DE" sz="2400" dirty="0" err="1"/>
              <a:t>Faculty</a:t>
            </a:r>
            <a:r>
              <a:rPr lang="de-DE" sz="2400" dirty="0"/>
              <a:t> </a:t>
            </a:r>
          </a:p>
          <a:p>
            <a:r>
              <a:rPr lang="de-DE" sz="2400" dirty="0"/>
              <a:t>4.1.1 </a:t>
            </a:r>
            <a:r>
              <a:rPr lang="de-DE" sz="2400" dirty="0" err="1"/>
              <a:t>Structure</a:t>
            </a:r>
            <a:r>
              <a:rPr lang="de-DE" sz="2400" dirty="0"/>
              <a:t> </a:t>
            </a:r>
            <a:r>
              <a:rPr lang="de-DE" sz="2400" dirty="0" err="1"/>
              <a:t>and</a:t>
            </a:r>
            <a:r>
              <a:rPr lang="de-DE" sz="2400" dirty="0"/>
              <a:t> </a:t>
            </a:r>
            <a:r>
              <a:rPr lang="de-DE" sz="2400" dirty="0" err="1"/>
              <a:t>quantity</a:t>
            </a:r>
            <a:r>
              <a:rPr lang="de-DE" sz="2400" dirty="0"/>
              <a:t> </a:t>
            </a:r>
            <a:r>
              <a:rPr lang="de-DE" sz="2400" dirty="0" err="1"/>
              <a:t>of</a:t>
            </a:r>
            <a:r>
              <a:rPr lang="de-DE" sz="2400" dirty="0"/>
              <a:t> </a:t>
            </a:r>
            <a:r>
              <a:rPr lang="de-DE" sz="2400" dirty="0" err="1"/>
              <a:t>faculty</a:t>
            </a:r>
            <a:r>
              <a:rPr lang="de-DE" sz="2400" dirty="0"/>
              <a:t> in </a:t>
            </a:r>
            <a:r>
              <a:rPr lang="de-DE" sz="2400" dirty="0" err="1"/>
              <a:t>relation</a:t>
            </a:r>
            <a:r>
              <a:rPr lang="de-DE" sz="2400" dirty="0"/>
              <a:t> </a:t>
            </a:r>
            <a:r>
              <a:rPr lang="de-DE" sz="2400" dirty="0" err="1"/>
              <a:t>to</a:t>
            </a:r>
            <a:r>
              <a:rPr lang="de-DE" sz="2400" dirty="0"/>
              <a:t> curricular requirements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the</a:t>
            </a:r>
            <a:r>
              <a:rPr lang="de-DE" sz="2400" dirty="0"/>
              <a:t> </a:t>
            </a:r>
            <a:r>
              <a:rPr lang="de-DE" sz="2400" dirty="0" err="1"/>
              <a:t>structure</a:t>
            </a:r>
            <a:r>
              <a:rPr lang="de-DE" sz="2400" dirty="0"/>
              <a:t> (</a:t>
            </a:r>
            <a:r>
              <a:rPr lang="de-DE" sz="2400" dirty="0" err="1"/>
              <a:t>full</a:t>
            </a:r>
            <a:r>
              <a:rPr lang="de-DE" sz="2400" dirty="0"/>
              <a:t> time/</a:t>
            </a:r>
            <a:r>
              <a:rPr lang="de-DE" sz="2400" dirty="0" err="1"/>
              <a:t>part</a:t>
            </a:r>
            <a:r>
              <a:rPr lang="de-DE" sz="2400" dirty="0"/>
              <a:t> time) </a:t>
            </a:r>
            <a:r>
              <a:rPr lang="de-DE" sz="2400" dirty="0" err="1"/>
              <a:t>and</a:t>
            </a:r>
            <a:r>
              <a:rPr lang="de-DE" sz="2400" dirty="0"/>
              <a:t> </a:t>
            </a:r>
            <a:r>
              <a:rPr lang="de-DE" sz="2400" dirty="0" err="1"/>
              <a:t>number</a:t>
            </a:r>
            <a:r>
              <a:rPr lang="de-DE" sz="2400" dirty="0"/>
              <a:t> </a:t>
            </a:r>
            <a:r>
              <a:rPr lang="de-DE" sz="2400" dirty="0" err="1"/>
              <a:t>of</a:t>
            </a:r>
            <a:r>
              <a:rPr lang="de-DE" sz="2400" dirty="0"/>
              <a:t> 	</a:t>
            </a:r>
            <a:r>
              <a:rPr lang="de-DE" sz="2400" dirty="0" err="1"/>
              <a:t>faculty</a:t>
            </a:r>
            <a:r>
              <a:rPr lang="de-DE" sz="2400" dirty="0"/>
              <a:t> </a:t>
            </a:r>
            <a:r>
              <a:rPr lang="de-DE" sz="2400" dirty="0" err="1"/>
              <a:t>working</a:t>
            </a:r>
            <a:r>
              <a:rPr lang="de-DE" sz="2400" dirty="0"/>
              <a:t> in </a:t>
            </a:r>
            <a:r>
              <a:rPr lang="de-DE" sz="2400" dirty="0" err="1"/>
              <a:t>the</a:t>
            </a:r>
            <a:r>
              <a:rPr lang="de-DE" sz="2400" dirty="0"/>
              <a:t> programme. </a:t>
            </a:r>
            <a:r>
              <a:rPr lang="de-DE" sz="2400" dirty="0" err="1"/>
              <a:t>Please</a:t>
            </a:r>
            <a:r>
              <a:rPr lang="de-DE" sz="2400" dirty="0"/>
              <a:t>, </a:t>
            </a:r>
            <a:r>
              <a:rPr lang="de-DE" sz="2400" dirty="0" err="1"/>
              <a:t>attach</a:t>
            </a:r>
            <a:r>
              <a:rPr lang="de-DE" sz="2400" dirty="0"/>
              <a:t> an </a:t>
            </a:r>
            <a:r>
              <a:rPr lang="de-DE" sz="2400" dirty="0" err="1"/>
              <a:t>overview</a:t>
            </a:r>
            <a:r>
              <a:rPr lang="de-DE" sz="2400" dirty="0"/>
              <a:t> </a:t>
            </a:r>
            <a:r>
              <a:rPr lang="de-DE" sz="2400" dirty="0" err="1"/>
              <a:t>of</a:t>
            </a:r>
            <a:r>
              <a:rPr lang="de-DE" sz="2400" dirty="0"/>
              <a:t> </a:t>
            </a:r>
            <a:r>
              <a:rPr lang="de-DE" sz="2400" dirty="0" err="1"/>
              <a:t>the</a:t>
            </a:r>
            <a:r>
              <a:rPr lang="de-DE" sz="2400" dirty="0"/>
              <a:t> 	</a:t>
            </a:r>
            <a:r>
              <a:rPr lang="de-DE" sz="2400" dirty="0" err="1"/>
              <a:t>teachers</a:t>
            </a:r>
            <a:r>
              <a:rPr lang="de-DE" sz="2400" dirty="0"/>
              <a:t>, </a:t>
            </a:r>
            <a:r>
              <a:rPr lang="de-DE" sz="2400" dirty="0" err="1"/>
              <a:t>the</a:t>
            </a:r>
            <a:r>
              <a:rPr lang="de-DE" sz="2400" dirty="0"/>
              <a:t> </a:t>
            </a:r>
            <a:r>
              <a:rPr lang="de-DE" sz="2400" dirty="0" err="1"/>
              <a:t>subjects</a:t>
            </a:r>
            <a:r>
              <a:rPr lang="de-DE" sz="2400" dirty="0"/>
              <a:t> </a:t>
            </a:r>
            <a:r>
              <a:rPr lang="de-DE" sz="2400" dirty="0" err="1"/>
              <a:t>they</a:t>
            </a:r>
            <a:r>
              <a:rPr lang="de-DE" sz="2400" dirty="0"/>
              <a:t> </a:t>
            </a:r>
            <a:r>
              <a:rPr lang="de-DE" sz="2400" dirty="0" err="1"/>
              <a:t>teach</a:t>
            </a:r>
            <a:r>
              <a:rPr lang="de-DE" sz="2400" dirty="0"/>
              <a:t>, </a:t>
            </a:r>
            <a:r>
              <a:rPr lang="de-DE" sz="2400" dirty="0" err="1"/>
              <a:t>their</a:t>
            </a:r>
            <a:r>
              <a:rPr lang="de-DE" sz="2400" dirty="0"/>
              <a:t> </a:t>
            </a:r>
            <a:r>
              <a:rPr lang="de-DE" sz="2400" dirty="0" err="1"/>
              <a:t>curricula</a:t>
            </a:r>
            <a:r>
              <a:rPr lang="de-DE" sz="2400" dirty="0"/>
              <a:t> </a:t>
            </a:r>
            <a:r>
              <a:rPr lang="de-DE" sz="2400" dirty="0" err="1"/>
              <a:t>vitae</a:t>
            </a:r>
            <a:r>
              <a:rPr lang="de-DE" sz="2400" dirty="0"/>
              <a:t>, </a:t>
            </a:r>
            <a:r>
              <a:rPr lang="de-DE" sz="2400" dirty="0" err="1"/>
              <a:t>their</a:t>
            </a:r>
            <a:r>
              <a:rPr lang="de-DE" sz="2400" dirty="0"/>
              <a:t> </a:t>
            </a:r>
            <a:r>
              <a:rPr lang="de-DE" sz="2400" dirty="0" err="1"/>
              <a:t>assignment</a:t>
            </a:r>
            <a:r>
              <a:rPr lang="de-DE" sz="2400" dirty="0"/>
              <a:t> </a:t>
            </a:r>
            <a:r>
              <a:rPr lang="de-DE" sz="2400" dirty="0" err="1"/>
              <a:t>to</a:t>
            </a:r>
            <a:r>
              <a:rPr lang="de-DE" sz="2400" dirty="0"/>
              <a:t> 	</a:t>
            </a:r>
            <a:r>
              <a:rPr lang="de-DE" sz="2400" dirty="0" err="1"/>
              <a:t>the</a:t>
            </a:r>
            <a:r>
              <a:rPr lang="de-DE" sz="2400" dirty="0"/>
              <a:t> </a:t>
            </a:r>
            <a:r>
              <a:rPr lang="de-DE" sz="2400" dirty="0" err="1"/>
              <a:t>modules</a:t>
            </a:r>
            <a:r>
              <a:rPr lang="de-DE" sz="2400" dirty="0"/>
              <a:t>/</a:t>
            </a:r>
            <a:r>
              <a:rPr lang="de-DE" sz="2400" dirty="0" err="1"/>
              <a:t>courses</a:t>
            </a:r>
            <a:r>
              <a:rPr lang="de-DE" sz="2400" dirty="0"/>
              <a:t>, </a:t>
            </a:r>
            <a:r>
              <a:rPr lang="de-DE" sz="2400" dirty="0" err="1"/>
              <a:t>and</a:t>
            </a:r>
            <a:r>
              <a:rPr lang="de-DE" sz="2400" dirty="0"/>
              <a:t> </a:t>
            </a:r>
            <a:r>
              <a:rPr lang="de-DE" sz="2400" dirty="0" err="1"/>
              <a:t>their</a:t>
            </a:r>
            <a:r>
              <a:rPr lang="de-DE" sz="2400" dirty="0"/>
              <a:t> </a:t>
            </a:r>
            <a:r>
              <a:rPr lang="de-DE" sz="2400" dirty="0" err="1"/>
              <a:t>responsibilities</a:t>
            </a:r>
            <a:r>
              <a:rPr lang="de-DE" sz="2400" dirty="0"/>
              <a:t>.</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a:t>Are all </a:t>
            </a:r>
            <a:r>
              <a:rPr lang="de-DE" dirty="0" err="1"/>
              <a:t>the</a:t>
            </a:r>
            <a:r>
              <a:rPr lang="de-DE" dirty="0"/>
              <a:t> </a:t>
            </a:r>
            <a:r>
              <a:rPr lang="de-DE" dirty="0" err="1"/>
              <a:t>core</a:t>
            </a:r>
            <a:r>
              <a:rPr lang="de-DE" dirty="0"/>
              <a:t> </a:t>
            </a:r>
            <a:r>
              <a:rPr lang="de-DE" dirty="0" err="1"/>
              <a:t>subjects</a:t>
            </a:r>
            <a:r>
              <a:rPr lang="de-DE" dirty="0"/>
              <a:t> </a:t>
            </a:r>
            <a:r>
              <a:rPr lang="de-DE" dirty="0" err="1"/>
              <a:t>taught</a:t>
            </a:r>
            <a:r>
              <a:rPr lang="de-DE" dirty="0"/>
              <a:t> </a:t>
            </a:r>
            <a:r>
              <a:rPr lang="de-DE" dirty="0" err="1"/>
              <a:t>by</a:t>
            </a:r>
            <a:r>
              <a:rPr lang="de-DE" dirty="0"/>
              <a:t> </a:t>
            </a:r>
            <a:r>
              <a:rPr lang="de-DE" dirty="0" err="1"/>
              <a:t>full</a:t>
            </a:r>
            <a:r>
              <a:rPr lang="de-DE" dirty="0"/>
              <a:t>-time </a:t>
            </a:r>
            <a:r>
              <a:rPr lang="de-DE" dirty="0" err="1"/>
              <a:t>faculty</a:t>
            </a:r>
            <a:r>
              <a:rPr lang="de-DE" dirty="0"/>
              <a:t>?</a:t>
            </a:r>
          </a:p>
          <a:p>
            <a:pPr lvl="1"/>
            <a:r>
              <a:rPr lang="de-DE" dirty="0"/>
              <a:t> </a:t>
            </a:r>
            <a:r>
              <a:rPr lang="de-DE" dirty="0" err="1"/>
              <a:t>Is</a:t>
            </a:r>
            <a:r>
              <a:rPr lang="de-DE" dirty="0"/>
              <a:t> </a:t>
            </a:r>
            <a:r>
              <a:rPr lang="de-DE" dirty="0" err="1"/>
              <a:t>there</a:t>
            </a:r>
            <a:r>
              <a:rPr lang="de-DE" dirty="0"/>
              <a:t> a qualitative </a:t>
            </a:r>
            <a:r>
              <a:rPr lang="de-DE" dirty="0" err="1"/>
              <a:t>balance</a:t>
            </a:r>
            <a:r>
              <a:rPr lang="de-DE" dirty="0"/>
              <a:t> </a:t>
            </a:r>
            <a:r>
              <a:rPr lang="de-DE" dirty="0" err="1"/>
              <a:t>between</a:t>
            </a:r>
            <a:r>
              <a:rPr lang="de-DE" dirty="0"/>
              <a:t> </a:t>
            </a:r>
            <a:r>
              <a:rPr lang="de-DE" dirty="0" err="1"/>
              <a:t>full-timers</a:t>
            </a:r>
            <a:r>
              <a:rPr lang="de-DE" dirty="0"/>
              <a:t> </a:t>
            </a:r>
            <a:r>
              <a:rPr lang="de-DE" dirty="0" err="1"/>
              <a:t>and</a:t>
            </a:r>
            <a:r>
              <a:rPr lang="de-DE" dirty="0"/>
              <a:t> </a:t>
            </a:r>
            <a:r>
              <a:rPr lang="de-DE" dirty="0" err="1"/>
              <a:t>part-timers</a:t>
            </a:r>
            <a:r>
              <a:rPr lang="de-DE" dirty="0"/>
              <a:t>?		</a:t>
            </a:r>
          </a:p>
          <a:p>
            <a:endParaRPr lang="de-DE" dirty="0"/>
          </a:p>
        </p:txBody>
      </p:sp>
      <p:sp>
        <p:nvSpPr>
          <p:cNvPr id="4" name="Datumsplatzhalter 3">
            <a:extLst>
              <a:ext uri="{FF2B5EF4-FFF2-40B4-BE49-F238E27FC236}">
                <a16:creationId xmlns:a16="http://schemas.microsoft.com/office/drawing/2014/main" xmlns="" id="{C2FE2BF4-45D7-7544-9F5F-67DD24CFD1B4}"/>
              </a:ext>
            </a:extLst>
          </p:cNvPr>
          <p:cNvSpPr>
            <a:spLocks noGrp="1"/>
          </p:cNvSpPr>
          <p:nvPr>
            <p:ph type="dt" sz="half" idx="10"/>
          </p:nvPr>
        </p:nvSpPr>
        <p:spPr/>
        <p:txBody>
          <a:bodyPr/>
          <a:lstStyle/>
          <a:p>
            <a:fld id="{343DCA21-0A8F-E641-A17E-2070CCDBF606}" type="datetime1">
              <a:rPr lang="de-DE" smtClean="0"/>
              <a:t>17.09.2018</a:t>
            </a:fld>
            <a:endParaRPr lang="de-DE"/>
          </a:p>
        </p:txBody>
      </p:sp>
      <p:sp>
        <p:nvSpPr>
          <p:cNvPr id="5" name="Fußzeilenplatzhalter 4">
            <a:extLst>
              <a:ext uri="{FF2B5EF4-FFF2-40B4-BE49-F238E27FC236}">
                <a16:creationId xmlns:a16="http://schemas.microsoft.com/office/drawing/2014/main" xmlns="" id="{96AB8A69-4E5E-A24B-8F35-A65DF351D85A}"/>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55032751-6418-0E44-A59B-5F71332571BE}"/>
              </a:ext>
            </a:extLst>
          </p:cNvPr>
          <p:cNvSpPr>
            <a:spLocks noGrp="1"/>
          </p:cNvSpPr>
          <p:nvPr>
            <p:ph type="sldNum" sz="quarter" idx="12"/>
          </p:nvPr>
        </p:nvSpPr>
        <p:spPr/>
        <p:txBody>
          <a:bodyPr/>
          <a:lstStyle/>
          <a:p>
            <a:fld id="{93BC7EB4-ADAF-3D45-8E3E-A06BACF5AB1C}" type="slidenum">
              <a:rPr lang="de-DE" smtClean="0"/>
              <a:t>65</a:t>
            </a:fld>
            <a:endParaRPr lang="de-DE"/>
          </a:p>
        </p:txBody>
      </p:sp>
      <p:pic>
        <p:nvPicPr>
          <p:cNvPr id="7" name="Picture 3" descr="page1image560">
            <a:extLst>
              <a:ext uri="{FF2B5EF4-FFF2-40B4-BE49-F238E27FC236}">
                <a16:creationId xmlns:a16="http://schemas.microsoft.com/office/drawing/2014/main" xmlns="" id="{E20AC9A2-168F-634B-B468-99AE85173D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9763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814B11C-45FB-0F45-8504-31CD8A21DF64}"/>
              </a:ext>
            </a:extLst>
          </p:cNvPr>
          <p:cNvSpPr>
            <a:spLocks noGrp="1"/>
          </p:cNvSpPr>
          <p:nvPr>
            <p:ph type="title"/>
          </p:nvPr>
        </p:nvSpPr>
        <p:spPr>
          <a:xfrm>
            <a:off x="838200" y="137653"/>
            <a:ext cx="10515600" cy="1838632"/>
          </a:xfrm>
        </p:spPr>
        <p:txBody>
          <a:bodyPr>
            <a:noAutofit/>
          </a:bodyPr>
          <a:lstStyle/>
          <a:p>
            <a:r>
              <a:rPr lang="de-DE" sz="2800" dirty="0"/>
              <a:t>FIBAA Assessment Guide </a:t>
            </a:r>
            <a:r>
              <a:rPr lang="de-DE" sz="2800" dirty="0" err="1"/>
              <a:t>for</a:t>
            </a:r>
            <a:r>
              <a:rPr lang="de-DE" sz="2800" dirty="0"/>
              <a:t> Programme Accreditation</a:t>
            </a:r>
            <a:br>
              <a:rPr lang="de-DE" sz="2800" dirty="0"/>
            </a:br>
            <a:r>
              <a:rPr lang="de-DE" sz="2800" dirty="0"/>
              <a:t>Chapter 4.1: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br>
              <a:rPr lang="de-DE" sz="2800" dirty="0"/>
            </a:br>
            <a:r>
              <a:rPr lang="de-DE" sz="2800" dirty="0" err="1"/>
              <a:t>implemented</a:t>
            </a:r>
            <a:r>
              <a:rPr lang="de-DE" sz="2800" dirty="0"/>
              <a:t> </a:t>
            </a: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3C9625A2-BA68-8B4A-9C3D-5D792F9BF226}"/>
              </a:ext>
            </a:extLst>
          </p:cNvPr>
          <p:cNvSpPr>
            <a:spLocks noGrp="1"/>
          </p:cNvSpPr>
          <p:nvPr>
            <p:ph idx="1"/>
          </p:nvPr>
        </p:nvSpPr>
        <p:spPr>
          <a:xfrm>
            <a:off x="452284" y="2067537"/>
            <a:ext cx="11493910" cy="4653938"/>
          </a:xfrm>
        </p:spPr>
        <p:txBody>
          <a:bodyPr>
            <a:normAutofit fontScale="62500" lnSpcReduction="20000"/>
          </a:bodyPr>
          <a:lstStyle/>
          <a:p>
            <a:pPr marL="0" indent="0">
              <a:buNone/>
            </a:pPr>
            <a:r>
              <a:rPr lang="de-DE" sz="3800" b="1" dirty="0"/>
              <a:t>Benchmark:</a:t>
            </a:r>
          </a:p>
          <a:p>
            <a:pPr marL="0" indent="0">
              <a:buNone/>
            </a:pPr>
            <a:r>
              <a:rPr lang="de-DE" sz="3800" i="1" dirty="0" err="1"/>
              <a:t>Meets</a:t>
            </a:r>
            <a:r>
              <a:rPr lang="de-DE" sz="3800" i="1" dirty="0"/>
              <a:t> </a:t>
            </a:r>
            <a:r>
              <a:rPr lang="de-DE" sz="3800" i="1" dirty="0" err="1"/>
              <a:t>quality</a:t>
            </a:r>
            <a:r>
              <a:rPr lang="de-DE" sz="3800" i="1" dirty="0"/>
              <a:t> requirements </a:t>
            </a:r>
          </a:p>
          <a:p>
            <a:r>
              <a:rPr lang="de-DE" sz="3800" dirty="0"/>
              <a:t>Even </a:t>
            </a:r>
            <a:r>
              <a:rPr lang="de-DE" sz="3800" dirty="0" err="1"/>
              <a:t>when</a:t>
            </a:r>
            <a:r>
              <a:rPr lang="de-DE" sz="3800" dirty="0"/>
              <a:t> </a:t>
            </a:r>
            <a:r>
              <a:rPr lang="de-DE" sz="3800" dirty="0" err="1"/>
              <a:t>their</a:t>
            </a:r>
            <a:r>
              <a:rPr lang="de-DE" sz="3800" dirty="0"/>
              <a:t> </a:t>
            </a:r>
            <a:r>
              <a:rPr lang="de-DE" sz="3800" dirty="0" err="1"/>
              <a:t>teaching</a:t>
            </a:r>
            <a:r>
              <a:rPr lang="de-DE" sz="3800" dirty="0"/>
              <a:t> </a:t>
            </a:r>
            <a:r>
              <a:rPr lang="de-DE" sz="3800" dirty="0" err="1"/>
              <a:t>assignments</a:t>
            </a:r>
            <a:r>
              <a:rPr lang="de-DE" sz="3800" dirty="0"/>
              <a:t> in </a:t>
            </a:r>
            <a:r>
              <a:rPr lang="de-DE" sz="3800" dirty="0" err="1"/>
              <a:t>other</a:t>
            </a:r>
            <a:r>
              <a:rPr lang="de-DE" sz="3800" dirty="0"/>
              <a:t> </a:t>
            </a:r>
            <a:r>
              <a:rPr lang="de-DE" sz="3800" dirty="0" err="1"/>
              <a:t>study</a:t>
            </a:r>
            <a:r>
              <a:rPr lang="de-DE" sz="3800" dirty="0"/>
              <a:t> programmes, </a:t>
            </a:r>
            <a:r>
              <a:rPr lang="de-DE" sz="3800" dirty="0" err="1"/>
              <a:t>possibly</a:t>
            </a:r>
            <a:r>
              <a:rPr lang="de-DE" sz="3800" dirty="0"/>
              <a:t> </a:t>
            </a:r>
            <a:r>
              <a:rPr lang="de-DE" sz="3800" dirty="0" err="1"/>
              <a:t>even</a:t>
            </a:r>
            <a:r>
              <a:rPr lang="de-DE" sz="3800" dirty="0"/>
              <a:t> in </a:t>
            </a:r>
            <a:r>
              <a:rPr lang="de-DE" sz="3800" dirty="0" err="1"/>
              <a:t>other</a:t>
            </a:r>
            <a:r>
              <a:rPr lang="de-DE" sz="3800" dirty="0"/>
              <a:t> </a:t>
            </a:r>
            <a:r>
              <a:rPr lang="de-DE" sz="3800" dirty="0" err="1"/>
              <a:t>locations</a:t>
            </a:r>
            <a:r>
              <a:rPr lang="de-DE" sz="3800" dirty="0"/>
              <a:t>, </a:t>
            </a:r>
            <a:r>
              <a:rPr lang="de-DE" sz="3800" dirty="0" err="1"/>
              <a:t>are</a:t>
            </a:r>
            <a:r>
              <a:rPr lang="de-DE" sz="3800" dirty="0"/>
              <a:t> </a:t>
            </a:r>
            <a:r>
              <a:rPr lang="de-DE" sz="3800" dirty="0" err="1"/>
              <a:t>taken</a:t>
            </a:r>
            <a:r>
              <a:rPr lang="de-DE" sz="3800" dirty="0"/>
              <a:t> </a:t>
            </a:r>
            <a:r>
              <a:rPr lang="de-DE" sz="3800" dirty="0" err="1"/>
              <a:t>into</a:t>
            </a:r>
            <a:r>
              <a:rPr lang="de-DE" sz="3800" dirty="0"/>
              <a:t> </a:t>
            </a:r>
            <a:r>
              <a:rPr lang="de-DE" sz="3800" dirty="0" err="1"/>
              <a:t>account</a:t>
            </a:r>
            <a:r>
              <a:rPr lang="de-DE" sz="3800" dirty="0"/>
              <a:t>, </a:t>
            </a:r>
            <a:r>
              <a:rPr lang="de-DE" sz="3800" dirty="0" err="1"/>
              <a:t>the</a:t>
            </a:r>
            <a:r>
              <a:rPr lang="de-DE" sz="3800" dirty="0"/>
              <a:t> </a:t>
            </a:r>
            <a:r>
              <a:rPr lang="de-DE" sz="3800" dirty="0" err="1"/>
              <a:t>structure</a:t>
            </a:r>
            <a:r>
              <a:rPr lang="de-DE" sz="3800" dirty="0"/>
              <a:t> </a:t>
            </a:r>
            <a:r>
              <a:rPr lang="de-DE" sz="3800" dirty="0" err="1"/>
              <a:t>and</a:t>
            </a:r>
            <a:r>
              <a:rPr lang="de-DE" sz="3800" dirty="0"/>
              <a:t> </a:t>
            </a:r>
            <a:r>
              <a:rPr lang="de-DE" sz="3800" dirty="0" err="1"/>
              <a:t>number</a:t>
            </a:r>
            <a:r>
              <a:rPr lang="de-DE" sz="3800" dirty="0"/>
              <a:t> </a:t>
            </a:r>
            <a:r>
              <a:rPr lang="de-DE" sz="3800" dirty="0" err="1"/>
              <a:t>of</a:t>
            </a:r>
            <a:r>
              <a:rPr lang="de-DE" sz="3800" dirty="0"/>
              <a:t> </a:t>
            </a:r>
            <a:r>
              <a:rPr lang="de-DE" sz="3800" dirty="0" err="1"/>
              <a:t>the</a:t>
            </a:r>
            <a:r>
              <a:rPr lang="de-DE" sz="3800" dirty="0"/>
              <a:t> </a:t>
            </a:r>
            <a:r>
              <a:rPr lang="de-DE" sz="3800" dirty="0" err="1"/>
              <a:t>faculty</a:t>
            </a:r>
            <a:r>
              <a:rPr lang="de-DE" sz="3800" dirty="0"/>
              <a:t> </a:t>
            </a:r>
            <a:r>
              <a:rPr lang="de-DE" sz="3800" dirty="0" err="1"/>
              <a:t>correspond</a:t>
            </a:r>
            <a:r>
              <a:rPr lang="de-DE" sz="3800" dirty="0"/>
              <a:t> </a:t>
            </a:r>
            <a:r>
              <a:rPr lang="de-DE" sz="3800" dirty="0" err="1"/>
              <a:t>to</a:t>
            </a:r>
            <a:r>
              <a:rPr lang="de-DE" sz="3800" dirty="0"/>
              <a:t> </a:t>
            </a:r>
            <a:r>
              <a:rPr lang="de-DE" sz="3800" dirty="0" err="1"/>
              <a:t>the</a:t>
            </a:r>
            <a:r>
              <a:rPr lang="de-DE" sz="3800" dirty="0"/>
              <a:t> programme requirements </a:t>
            </a:r>
            <a:r>
              <a:rPr lang="de-DE" sz="3800" dirty="0" err="1"/>
              <a:t>and</a:t>
            </a:r>
            <a:r>
              <a:rPr lang="de-DE" sz="3800" dirty="0"/>
              <a:t> </a:t>
            </a:r>
            <a:r>
              <a:rPr lang="de-DE" sz="3800" dirty="0" err="1"/>
              <a:t>ensure</a:t>
            </a:r>
            <a:r>
              <a:rPr lang="de-DE" sz="3800" dirty="0"/>
              <a:t> </a:t>
            </a:r>
            <a:r>
              <a:rPr lang="de-DE" sz="3800" dirty="0" err="1"/>
              <a:t>that</a:t>
            </a:r>
            <a:r>
              <a:rPr lang="de-DE" sz="3800" dirty="0"/>
              <a:t> </a:t>
            </a:r>
            <a:r>
              <a:rPr lang="de-DE" sz="3800" dirty="0" err="1"/>
              <a:t>the</a:t>
            </a:r>
            <a:r>
              <a:rPr lang="de-DE" sz="3800" dirty="0"/>
              <a:t> </a:t>
            </a:r>
            <a:r>
              <a:rPr lang="de-DE" sz="3800" dirty="0" err="1"/>
              <a:t>students</a:t>
            </a:r>
            <a:r>
              <a:rPr lang="de-DE" sz="3800" dirty="0"/>
              <a:t> </a:t>
            </a:r>
            <a:r>
              <a:rPr lang="de-DE" sz="3800" dirty="0" err="1"/>
              <a:t>reach</a:t>
            </a:r>
            <a:r>
              <a:rPr lang="de-DE" sz="3800" dirty="0"/>
              <a:t> </a:t>
            </a:r>
            <a:r>
              <a:rPr lang="de-DE" sz="3800" dirty="0" err="1"/>
              <a:t>the</a:t>
            </a:r>
            <a:r>
              <a:rPr lang="de-DE" sz="3800" dirty="0"/>
              <a:t> </a:t>
            </a:r>
            <a:r>
              <a:rPr lang="de-DE" sz="3800" dirty="0" err="1"/>
              <a:t>intended</a:t>
            </a:r>
            <a:r>
              <a:rPr lang="de-DE" sz="3800" dirty="0"/>
              <a:t> </a:t>
            </a:r>
            <a:r>
              <a:rPr lang="de-DE" sz="3800" dirty="0" err="1"/>
              <a:t>qualification</a:t>
            </a:r>
            <a:r>
              <a:rPr lang="de-DE" sz="3800" dirty="0"/>
              <a:t> </a:t>
            </a:r>
            <a:r>
              <a:rPr lang="de-DE" sz="3800" dirty="0" err="1"/>
              <a:t>objectives</a:t>
            </a:r>
            <a:r>
              <a:rPr lang="de-DE" sz="3800" dirty="0"/>
              <a:t>. The </a:t>
            </a:r>
            <a:r>
              <a:rPr lang="de-DE" sz="3800" dirty="0" err="1"/>
              <a:t>faculty’s</a:t>
            </a:r>
            <a:r>
              <a:rPr lang="de-DE" sz="3800" dirty="0"/>
              <a:t> </a:t>
            </a:r>
            <a:r>
              <a:rPr lang="de-DE" sz="3800" dirty="0" err="1"/>
              <a:t>composition</a:t>
            </a:r>
            <a:r>
              <a:rPr lang="de-DE" sz="3800" dirty="0"/>
              <a:t>, </a:t>
            </a:r>
            <a:r>
              <a:rPr lang="de-DE" sz="3800" dirty="0" err="1"/>
              <a:t>consisting</a:t>
            </a:r>
            <a:r>
              <a:rPr lang="de-DE" sz="3800" dirty="0"/>
              <a:t> </a:t>
            </a:r>
            <a:r>
              <a:rPr lang="de-DE" sz="3800" dirty="0" err="1"/>
              <a:t>of</a:t>
            </a:r>
            <a:r>
              <a:rPr lang="de-DE" sz="3800" dirty="0"/>
              <a:t> </a:t>
            </a:r>
            <a:r>
              <a:rPr lang="de-DE" sz="3800" dirty="0" err="1"/>
              <a:t>full</a:t>
            </a:r>
            <a:r>
              <a:rPr lang="de-DE" sz="3800" dirty="0"/>
              <a:t>-time </a:t>
            </a:r>
            <a:r>
              <a:rPr lang="de-DE" sz="3800" dirty="0" err="1"/>
              <a:t>and</a:t>
            </a:r>
            <a:r>
              <a:rPr lang="de-DE" sz="3800" dirty="0"/>
              <a:t> </a:t>
            </a:r>
            <a:r>
              <a:rPr lang="de-DE" sz="3800" dirty="0" err="1"/>
              <a:t>part</a:t>
            </a:r>
            <a:r>
              <a:rPr lang="de-DE" sz="3800" dirty="0"/>
              <a:t>-time (</a:t>
            </a:r>
            <a:r>
              <a:rPr lang="de-DE" sz="3800" dirty="0" err="1"/>
              <a:t>visiting</a:t>
            </a:r>
            <a:r>
              <a:rPr lang="de-DE" sz="3800" dirty="0"/>
              <a:t>) </a:t>
            </a:r>
            <a:r>
              <a:rPr lang="de-DE" sz="3800" dirty="0" err="1"/>
              <a:t>lecturers</a:t>
            </a:r>
            <a:r>
              <a:rPr lang="de-DE" sz="3800" dirty="0"/>
              <a:t>, </a:t>
            </a:r>
            <a:r>
              <a:rPr lang="de-DE" sz="3800" dirty="0" err="1"/>
              <a:t>guarantees</a:t>
            </a:r>
            <a:r>
              <a:rPr lang="de-DE" sz="3800" dirty="0"/>
              <a:t> </a:t>
            </a:r>
            <a:r>
              <a:rPr lang="de-DE" sz="3800" dirty="0" err="1"/>
              <a:t>that</a:t>
            </a:r>
            <a:r>
              <a:rPr lang="de-DE" sz="3800" dirty="0"/>
              <a:t> </a:t>
            </a:r>
            <a:r>
              <a:rPr lang="de-DE" sz="3800" dirty="0" err="1"/>
              <a:t>both</a:t>
            </a:r>
            <a:r>
              <a:rPr lang="de-DE" sz="3800" dirty="0"/>
              <a:t> </a:t>
            </a:r>
            <a:r>
              <a:rPr lang="de-DE" sz="3800" dirty="0" err="1"/>
              <a:t>the</a:t>
            </a:r>
            <a:r>
              <a:rPr lang="de-DE" sz="3800" dirty="0"/>
              <a:t> </a:t>
            </a:r>
            <a:r>
              <a:rPr lang="de-DE" sz="3800" dirty="0" err="1"/>
              <a:t>academic</a:t>
            </a:r>
            <a:r>
              <a:rPr lang="de-DE" sz="3800" dirty="0"/>
              <a:t> </a:t>
            </a:r>
            <a:r>
              <a:rPr lang="de-DE" sz="3800" dirty="0" err="1"/>
              <a:t>standards</a:t>
            </a:r>
            <a:r>
              <a:rPr lang="de-DE" sz="3800" dirty="0"/>
              <a:t> </a:t>
            </a:r>
            <a:r>
              <a:rPr lang="de-DE" sz="3800" dirty="0" err="1"/>
              <a:t>and</a:t>
            </a:r>
            <a:r>
              <a:rPr lang="de-DE" sz="3800" dirty="0"/>
              <a:t> </a:t>
            </a:r>
            <a:r>
              <a:rPr lang="de-DE" sz="3800" dirty="0" err="1"/>
              <a:t>the</a:t>
            </a:r>
            <a:r>
              <a:rPr lang="de-DE" sz="3800" dirty="0"/>
              <a:t> requirements </a:t>
            </a:r>
            <a:r>
              <a:rPr lang="de-DE" sz="3800" dirty="0" err="1"/>
              <a:t>of</a:t>
            </a:r>
            <a:r>
              <a:rPr lang="de-DE" sz="3800" dirty="0"/>
              <a:t> professional </a:t>
            </a:r>
            <a:r>
              <a:rPr lang="de-DE" sz="3800" dirty="0" err="1"/>
              <a:t>practice</a:t>
            </a:r>
            <a:r>
              <a:rPr lang="de-DE" sz="3800" dirty="0"/>
              <a:t> </a:t>
            </a:r>
            <a:r>
              <a:rPr lang="de-DE" sz="3800" dirty="0" err="1"/>
              <a:t>are</a:t>
            </a:r>
            <a:r>
              <a:rPr lang="de-DE" sz="3800" dirty="0"/>
              <a:t> </a:t>
            </a:r>
            <a:r>
              <a:rPr lang="de-DE" sz="3800" dirty="0" err="1"/>
              <a:t>fully</a:t>
            </a:r>
            <a:r>
              <a:rPr lang="de-DE" sz="3800" dirty="0"/>
              <a:t> </a:t>
            </a:r>
            <a:r>
              <a:rPr lang="de-DE" sz="3800" dirty="0" err="1"/>
              <a:t>satisfied</a:t>
            </a:r>
            <a:r>
              <a:rPr lang="de-DE" sz="3800" dirty="0"/>
              <a:t>. </a:t>
            </a:r>
          </a:p>
          <a:p>
            <a:r>
              <a:rPr lang="de-DE" sz="3800" dirty="0" err="1"/>
              <a:t>For</a:t>
            </a:r>
            <a:r>
              <a:rPr lang="de-DE" sz="3800" dirty="0"/>
              <a:t> </a:t>
            </a:r>
            <a:r>
              <a:rPr lang="de-DE" sz="3800" dirty="0" err="1"/>
              <a:t>blended</a:t>
            </a:r>
            <a:r>
              <a:rPr lang="de-DE" sz="3800" dirty="0"/>
              <a:t>-learning/</a:t>
            </a:r>
            <a:r>
              <a:rPr lang="de-DE" sz="3800" dirty="0" err="1"/>
              <a:t>distance</a:t>
            </a:r>
            <a:r>
              <a:rPr lang="de-DE" sz="3800" dirty="0"/>
              <a:t> learning </a:t>
            </a:r>
            <a:r>
              <a:rPr lang="de-DE" sz="3800" dirty="0" err="1"/>
              <a:t>study</a:t>
            </a:r>
            <a:r>
              <a:rPr lang="de-DE" sz="3800" dirty="0"/>
              <a:t> programmes </a:t>
            </a:r>
            <a:r>
              <a:rPr lang="de-DE" sz="3800" dirty="0" err="1"/>
              <a:t>applies</a:t>
            </a:r>
            <a:r>
              <a:rPr lang="de-DE" sz="3800" dirty="0"/>
              <a:t> </a:t>
            </a:r>
            <a:r>
              <a:rPr lang="de-DE" sz="3800" dirty="0" err="1"/>
              <a:t>additionally</a:t>
            </a:r>
            <a:r>
              <a:rPr lang="de-DE" sz="3800" dirty="0"/>
              <a:t>: </a:t>
            </a:r>
            <a:r>
              <a:rPr lang="de-DE" sz="3800" dirty="0" err="1"/>
              <a:t>course</a:t>
            </a:r>
            <a:r>
              <a:rPr lang="de-DE" sz="3800" dirty="0"/>
              <a:t> </a:t>
            </a:r>
            <a:r>
              <a:rPr lang="de-DE" sz="3800" dirty="0" err="1"/>
              <a:t>materials</a:t>
            </a:r>
            <a:r>
              <a:rPr lang="de-DE" sz="3800" dirty="0"/>
              <a:t> </a:t>
            </a:r>
            <a:r>
              <a:rPr lang="de-DE" sz="3800" dirty="0" err="1"/>
              <a:t>have</a:t>
            </a:r>
            <a:r>
              <a:rPr lang="de-DE" sz="3800" dirty="0"/>
              <a:t> </a:t>
            </a:r>
            <a:r>
              <a:rPr lang="de-DE" sz="3800" dirty="0" err="1"/>
              <a:t>been</a:t>
            </a:r>
            <a:r>
              <a:rPr lang="de-DE" sz="3800" dirty="0"/>
              <a:t> </a:t>
            </a:r>
            <a:r>
              <a:rPr lang="de-DE" sz="3800" dirty="0" err="1"/>
              <a:t>created</a:t>
            </a:r>
            <a:r>
              <a:rPr lang="de-DE" sz="3800" dirty="0"/>
              <a:t> </a:t>
            </a:r>
            <a:r>
              <a:rPr lang="de-DE" sz="3800" dirty="0" err="1"/>
              <a:t>and</a:t>
            </a:r>
            <a:r>
              <a:rPr lang="de-DE" sz="3800" dirty="0"/>
              <a:t> </a:t>
            </a:r>
            <a:r>
              <a:rPr lang="de-DE" sz="3800" dirty="0" err="1"/>
              <a:t>supplied</a:t>
            </a:r>
            <a:r>
              <a:rPr lang="de-DE" sz="3800" dirty="0"/>
              <a:t> </a:t>
            </a:r>
            <a:r>
              <a:rPr lang="de-DE" sz="3800" dirty="0" err="1"/>
              <a:t>by</a:t>
            </a:r>
            <a:r>
              <a:rPr lang="de-DE" sz="3800" dirty="0"/>
              <a:t> </a:t>
            </a:r>
            <a:r>
              <a:rPr lang="de-DE" sz="3800" dirty="0" err="1"/>
              <a:t>qualified</a:t>
            </a:r>
            <a:r>
              <a:rPr lang="de-DE" sz="3800" dirty="0"/>
              <a:t> </a:t>
            </a:r>
            <a:r>
              <a:rPr lang="de-DE" sz="3800" dirty="0" err="1"/>
              <a:t>authors</a:t>
            </a:r>
            <a:r>
              <a:rPr lang="de-DE" sz="3800" dirty="0"/>
              <a:t>. The </a:t>
            </a:r>
            <a:r>
              <a:rPr lang="de-DE" sz="3800" dirty="0" err="1"/>
              <a:t>ongoing</a:t>
            </a:r>
            <a:r>
              <a:rPr lang="de-DE" sz="3800" dirty="0"/>
              <a:t> </a:t>
            </a:r>
            <a:r>
              <a:rPr lang="de-DE" sz="3800" dirty="0" err="1"/>
              <a:t>support</a:t>
            </a:r>
            <a:r>
              <a:rPr lang="de-DE" sz="3800" dirty="0"/>
              <a:t> </a:t>
            </a:r>
            <a:r>
              <a:rPr lang="de-DE" sz="3800" dirty="0" err="1"/>
              <a:t>of</a:t>
            </a:r>
            <a:r>
              <a:rPr lang="de-DE" sz="3800" dirty="0"/>
              <a:t> </a:t>
            </a:r>
            <a:r>
              <a:rPr lang="de-DE" sz="3800" dirty="0" err="1"/>
              <a:t>the</a:t>
            </a:r>
            <a:r>
              <a:rPr lang="de-DE" sz="3800" dirty="0"/>
              <a:t> </a:t>
            </a:r>
            <a:r>
              <a:rPr lang="de-DE" sz="3800" dirty="0" err="1"/>
              <a:t>students</a:t>
            </a:r>
            <a:r>
              <a:rPr lang="de-DE" sz="3800" dirty="0"/>
              <a:t> </a:t>
            </a:r>
            <a:r>
              <a:rPr lang="de-DE" sz="3800" dirty="0" err="1"/>
              <a:t>is</a:t>
            </a:r>
            <a:r>
              <a:rPr lang="de-DE" sz="3800" dirty="0"/>
              <a:t> </a:t>
            </a:r>
            <a:r>
              <a:rPr lang="de-DE" sz="3800" dirty="0" err="1"/>
              <a:t>ensured</a:t>
            </a:r>
            <a:r>
              <a:rPr lang="de-DE" sz="3800" dirty="0"/>
              <a:t> </a:t>
            </a:r>
            <a:r>
              <a:rPr lang="de-DE" sz="3800" dirty="0" err="1"/>
              <a:t>by</a:t>
            </a:r>
            <a:r>
              <a:rPr lang="de-DE" sz="3800" dirty="0"/>
              <a:t> </a:t>
            </a:r>
            <a:r>
              <a:rPr lang="de-DE" sz="3800" dirty="0" err="1"/>
              <a:t>tutors</a:t>
            </a:r>
            <a:r>
              <a:rPr lang="de-DE" sz="3800" dirty="0"/>
              <a:t>. In </a:t>
            </a:r>
            <a:r>
              <a:rPr lang="de-DE" sz="3800" dirty="0" err="1"/>
              <a:t>the</a:t>
            </a:r>
            <a:r>
              <a:rPr lang="de-DE" sz="3800" dirty="0"/>
              <a:t> </a:t>
            </a:r>
            <a:r>
              <a:rPr lang="de-DE" sz="3800" dirty="0" err="1"/>
              <a:t>periods</a:t>
            </a:r>
            <a:r>
              <a:rPr lang="de-DE" sz="3800" dirty="0"/>
              <a:t> </a:t>
            </a:r>
            <a:r>
              <a:rPr lang="de-DE" sz="3800" dirty="0" err="1"/>
              <a:t>requiring</a:t>
            </a:r>
            <a:r>
              <a:rPr lang="de-DE" sz="3800" dirty="0"/>
              <a:t> personal </a:t>
            </a:r>
            <a:r>
              <a:rPr lang="de-DE" sz="3800" dirty="0" err="1"/>
              <a:t>attendance</a:t>
            </a:r>
            <a:r>
              <a:rPr lang="de-DE" sz="3800" dirty="0"/>
              <a:t> (</a:t>
            </a:r>
            <a:r>
              <a:rPr lang="de-DE" sz="3800" dirty="0" err="1"/>
              <a:t>if</a:t>
            </a:r>
            <a:r>
              <a:rPr lang="de-DE" sz="3800" dirty="0"/>
              <a:t> such </a:t>
            </a:r>
            <a:r>
              <a:rPr lang="de-DE" sz="3800" dirty="0" err="1"/>
              <a:t>periods</a:t>
            </a:r>
            <a:r>
              <a:rPr lang="de-DE" sz="3800" dirty="0"/>
              <a:t> </a:t>
            </a:r>
            <a:r>
              <a:rPr lang="de-DE" sz="3800" dirty="0" err="1"/>
              <a:t>are</a:t>
            </a:r>
            <a:r>
              <a:rPr lang="de-DE" sz="3800" dirty="0"/>
              <a:t> </a:t>
            </a:r>
            <a:r>
              <a:rPr lang="de-DE" sz="3800" dirty="0" err="1"/>
              <a:t>part</a:t>
            </a:r>
            <a:r>
              <a:rPr lang="de-DE" sz="3800" dirty="0"/>
              <a:t> </a:t>
            </a:r>
            <a:r>
              <a:rPr lang="de-DE" sz="3800" dirty="0" err="1"/>
              <a:t>of</a:t>
            </a:r>
            <a:r>
              <a:rPr lang="de-DE" sz="3800" dirty="0"/>
              <a:t> </a:t>
            </a:r>
            <a:r>
              <a:rPr lang="de-DE" sz="3800" dirty="0" err="1"/>
              <a:t>the</a:t>
            </a:r>
            <a:r>
              <a:rPr lang="de-DE" sz="3800" dirty="0"/>
              <a:t> </a:t>
            </a:r>
            <a:r>
              <a:rPr lang="de-DE" sz="3800" dirty="0" err="1"/>
              <a:t>didactical</a:t>
            </a:r>
            <a:r>
              <a:rPr lang="de-DE" sz="3800" dirty="0"/>
              <a:t> </a:t>
            </a:r>
            <a:r>
              <a:rPr lang="de-DE" sz="3800" dirty="0" err="1"/>
              <a:t>concept</a:t>
            </a:r>
            <a:r>
              <a:rPr lang="de-DE" sz="3800" dirty="0"/>
              <a:t> </a:t>
            </a:r>
            <a:r>
              <a:rPr lang="de-DE" sz="3800" dirty="0" err="1"/>
              <a:t>of</a:t>
            </a:r>
            <a:r>
              <a:rPr lang="de-DE" sz="3800" dirty="0"/>
              <a:t> </a:t>
            </a:r>
            <a:r>
              <a:rPr lang="de-DE" sz="3800" dirty="0" err="1"/>
              <a:t>the</a:t>
            </a:r>
            <a:r>
              <a:rPr lang="de-DE" sz="3800" dirty="0"/>
              <a:t> </a:t>
            </a:r>
            <a:r>
              <a:rPr lang="de-DE" sz="3800" dirty="0" err="1"/>
              <a:t>study</a:t>
            </a:r>
            <a:r>
              <a:rPr lang="de-DE" sz="3800" dirty="0"/>
              <a:t> programme), a </a:t>
            </a:r>
            <a:r>
              <a:rPr lang="de-DE" sz="3800" dirty="0" err="1"/>
              <a:t>sufficient</a:t>
            </a:r>
            <a:r>
              <a:rPr lang="de-DE" sz="3800" dirty="0"/>
              <a:t> </a:t>
            </a:r>
            <a:r>
              <a:rPr lang="de-DE" sz="3800" dirty="0" err="1"/>
              <a:t>number</a:t>
            </a:r>
            <a:r>
              <a:rPr lang="de-DE" sz="3800" dirty="0"/>
              <a:t> </a:t>
            </a:r>
            <a:r>
              <a:rPr lang="de-DE" sz="3800" dirty="0" err="1"/>
              <a:t>of</a:t>
            </a:r>
            <a:r>
              <a:rPr lang="de-DE" sz="3800" dirty="0"/>
              <a:t> </a:t>
            </a:r>
            <a:r>
              <a:rPr lang="de-DE" sz="3800" dirty="0" err="1"/>
              <a:t>lecturers</a:t>
            </a:r>
            <a:r>
              <a:rPr lang="de-DE" sz="3800" dirty="0"/>
              <a:t> </a:t>
            </a:r>
            <a:r>
              <a:rPr lang="de-DE" sz="3800" dirty="0" err="1"/>
              <a:t>is</a:t>
            </a:r>
            <a:r>
              <a:rPr lang="de-DE" sz="3800" dirty="0"/>
              <a:t> </a:t>
            </a:r>
            <a:r>
              <a:rPr lang="de-DE" sz="3800" dirty="0" err="1"/>
              <a:t>available</a:t>
            </a:r>
            <a:r>
              <a:rPr lang="de-DE" sz="3800" dirty="0"/>
              <a:t>, </a:t>
            </a:r>
            <a:r>
              <a:rPr lang="de-DE" sz="3800" dirty="0" err="1"/>
              <a:t>guaranteeing</a:t>
            </a:r>
            <a:r>
              <a:rPr lang="de-DE" sz="3800" dirty="0"/>
              <a:t> a proper </a:t>
            </a:r>
            <a:r>
              <a:rPr lang="de-DE" sz="3800" dirty="0" err="1"/>
              <a:t>teaching</a:t>
            </a:r>
            <a:r>
              <a:rPr lang="de-DE" sz="3800" dirty="0"/>
              <a:t> </a:t>
            </a:r>
            <a:r>
              <a:rPr lang="de-DE" sz="3800" dirty="0" err="1"/>
              <a:t>and</a:t>
            </a:r>
            <a:r>
              <a:rPr lang="de-DE" sz="3800" dirty="0"/>
              <a:t> learning </a:t>
            </a:r>
            <a:r>
              <a:rPr lang="de-DE" sz="3800" dirty="0" err="1"/>
              <a:t>process</a:t>
            </a:r>
            <a:r>
              <a:rPr lang="de-DE" sz="3800" dirty="0"/>
              <a:t>. </a:t>
            </a:r>
          </a:p>
          <a:p>
            <a:pPr marL="0" indent="0">
              <a:buNone/>
            </a:pPr>
            <a:r>
              <a:rPr lang="de-DE" sz="3800" i="1" dirty="0" err="1"/>
              <a:t>Exceeds</a:t>
            </a:r>
            <a:r>
              <a:rPr lang="de-DE" sz="3800" i="1" dirty="0"/>
              <a:t> </a:t>
            </a:r>
            <a:r>
              <a:rPr lang="de-DE" sz="3800" i="1" dirty="0" err="1"/>
              <a:t>quality</a:t>
            </a:r>
            <a:r>
              <a:rPr lang="de-DE" sz="3800" i="1" dirty="0"/>
              <a:t> requirements </a:t>
            </a:r>
          </a:p>
          <a:p>
            <a:pPr marL="0" indent="0">
              <a:buNone/>
            </a:pPr>
            <a:r>
              <a:rPr lang="de-DE" sz="3800" dirty="0"/>
              <a:t>    </a:t>
            </a:r>
            <a:r>
              <a:rPr lang="de-DE" sz="3800" dirty="0" err="1"/>
              <a:t>n</a:t>
            </a:r>
            <a:r>
              <a:rPr lang="de-DE" sz="3800" dirty="0"/>
              <a:t>/a </a:t>
            </a:r>
          </a:p>
          <a:p>
            <a:endParaRPr lang="de-DE" dirty="0"/>
          </a:p>
        </p:txBody>
      </p:sp>
      <p:sp>
        <p:nvSpPr>
          <p:cNvPr id="4" name="Datumsplatzhalter 3">
            <a:extLst>
              <a:ext uri="{FF2B5EF4-FFF2-40B4-BE49-F238E27FC236}">
                <a16:creationId xmlns:a16="http://schemas.microsoft.com/office/drawing/2014/main" xmlns="" id="{FD279DAE-72CF-7A4E-8A9D-FD9A040CFE0D}"/>
              </a:ext>
            </a:extLst>
          </p:cNvPr>
          <p:cNvSpPr>
            <a:spLocks noGrp="1"/>
          </p:cNvSpPr>
          <p:nvPr>
            <p:ph type="dt" sz="half" idx="10"/>
          </p:nvPr>
        </p:nvSpPr>
        <p:spPr/>
        <p:txBody>
          <a:bodyPr/>
          <a:lstStyle/>
          <a:p>
            <a:fld id="{9BF0FB9B-4336-1F48-9327-2B982F5F27E3}" type="datetime1">
              <a:rPr lang="de-DE" smtClean="0"/>
              <a:t>17.09.2018</a:t>
            </a:fld>
            <a:endParaRPr lang="de-DE"/>
          </a:p>
        </p:txBody>
      </p:sp>
      <p:sp>
        <p:nvSpPr>
          <p:cNvPr id="5" name="Fußzeilenplatzhalter 4">
            <a:extLst>
              <a:ext uri="{FF2B5EF4-FFF2-40B4-BE49-F238E27FC236}">
                <a16:creationId xmlns:a16="http://schemas.microsoft.com/office/drawing/2014/main" xmlns="" id="{1AFBE29E-4C94-924C-B1E5-587B24DC2FEA}"/>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5E548739-35D2-F242-B209-8C358B59C888}"/>
              </a:ext>
            </a:extLst>
          </p:cNvPr>
          <p:cNvSpPr>
            <a:spLocks noGrp="1"/>
          </p:cNvSpPr>
          <p:nvPr>
            <p:ph type="sldNum" sz="quarter" idx="12"/>
          </p:nvPr>
        </p:nvSpPr>
        <p:spPr/>
        <p:txBody>
          <a:bodyPr/>
          <a:lstStyle/>
          <a:p>
            <a:fld id="{93BC7EB4-ADAF-3D45-8E3E-A06BACF5AB1C}" type="slidenum">
              <a:rPr lang="de-DE" smtClean="0"/>
              <a:t>66</a:t>
            </a:fld>
            <a:endParaRPr lang="de-DE"/>
          </a:p>
        </p:txBody>
      </p:sp>
      <p:pic>
        <p:nvPicPr>
          <p:cNvPr id="7" name="Picture 3" descr="page1image560">
            <a:extLst>
              <a:ext uri="{FF2B5EF4-FFF2-40B4-BE49-F238E27FC236}">
                <a16:creationId xmlns:a16="http://schemas.microsoft.com/office/drawing/2014/main" xmlns="" id="{FD57D503-424E-E74E-AB1D-E12B58D12F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4785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2378976-5AD4-0040-ACE2-663232F05561}"/>
              </a:ext>
            </a:extLst>
          </p:cNvPr>
          <p:cNvSpPr>
            <a:spLocks noGrp="1"/>
          </p:cNvSpPr>
          <p:nvPr>
            <p:ph type="title"/>
          </p:nvPr>
        </p:nvSpPr>
        <p:spPr>
          <a:xfrm>
            <a:off x="147484" y="108155"/>
            <a:ext cx="11572568" cy="1582533"/>
          </a:xfrm>
        </p:spPr>
        <p:txBody>
          <a:bodyPr>
            <a:noAutofit/>
          </a:bodyPr>
          <a:lstStyle/>
          <a:p>
            <a:r>
              <a:rPr lang="de-DE" sz="2800" dirty="0"/>
              <a:t>FIBAA Assessment Guide </a:t>
            </a:r>
            <a:r>
              <a:rPr lang="de-DE" sz="2800" dirty="0" err="1"/>
              <a:t>for</a:t>
            </a:r>
            <a:r>
              <a:rPr lang="de-DE" sz="2800" dirty="0"/>
              <a:t> Programme Accreditation</a:t>
            </a:r>
            <a:br>
              <a:rPr lang="de-DE" sz="2800" dirty="0"/>
            </a:br>
            <a:r>
              <a:rPr lang="de-DE" sz="2800" dirty="0"/>
              <a:t>Chapter 4.1: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3CC233AB-BD4E-CA4D-9132-B42B425529CA}"/>
              </a:ext>
            </a:extLst>
          </p:cNvPr>
          <p:cNvSpPr>
            <a:spLocks noGrp="1"/>
          </p:cNvSpPr>
          <p:nvPr>
            <p:ph idx="1"/>
          </p:nvPr>
        </p:nvSpPr>
        <p:spPr/>
        <p:txBody>
          <a:bodyPr>
            <a:normAutofit/>
          </a:bodyPr>
          <a:lstStyle/>
          <a:p>
            <a:pPr marL="0" indent="0">
              <a:buNone/>
            </a:pPr>
            <a:endParaRPr lang="de-DE" sz="2400" dirty="0"/>
          </a:p>
          <a:p>
            <a:r>
              <a:rPr lang="de-DE" sz="2400" dirty="0"/>
              <a:t>4.1.2 Academic </a:t>
            </a:r>
            <a:r>
              <a:rPr lang="de-DE" sz="2400" dirty="0" err="1"/>
              <a:t>qualification</a:t>
            </a:r>
            <a:r>
              <a:rPr lang="de-DE" sz="2400" dirty="0"/>
              <a:t> </a:t>
            </a:r>
            <a:r>
              <a:rPr lang="de-DE" sz="2400" dirty="0" err="1"/>
              <a:t>of</a:t>
            </a:r>
            <a:r>
              <a:rPr lang="de-DE" sz="2400" dirty="0"/>
              <a:t> </a:t>
            </a:r>
            <a:r>
              <a:rPr lang="de-DE" sz="2400" dirty="0" err="1"/>
              <a:t>faculty</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the</a:t>
            </a:r>
            <a:r>
              <a:rPr lang="de-DE" sz="2400" dirty="0"/>
              <a:t> </a:t>
            </a:r>
            <a:r>
              <a:rPr lang="de-DE" sz="2400" dirty="0" err="1"/>
              <a:t>academic</a:t>
            </a:r>
            <a:r>
              <a:rPr lang="de-DE" sz="2400" dirty="0"/>
              <a:t> </a:t>
            </a:r>
            <a:r>
              <a:rPr lang="de-DE" sz="2400" dirty="0" err="1"/>
              <a:t>qualification</a:t>
            </a:r>
            <a:r>
              <a:rPr lang="de-DE" sz="2400" dirty="0"/>
              <a:t> </a:t>
            </a:r>
            <a:r>
              <a:rPr lang="de-DE" sz="2400" dirty="0" err="1"/>
              <a:t>of</a:t>
            </a:r>
            <a:r>
              <a:rPr lang="de-DE" sz="2400" dirty="0"/>
              <a:t> </a:t>
            </a:r>
            <a:r>
              <a:rPr lang="de-DE" sz="2400" dirty="0" err="1"/>
              <a:t>your</a:t>
            </a:r>
            <a:r>
              <a:rPr lang="de-DE" sz="2400" dirty="0"/>
              <a:t> </a:t>
            </a:r>
            <a:r>
              <a:rPr lang="de-DE" sz="2400" dirty="0" err="1"/>
              <a:t>faculty</a:t>
            </a:r>
            <a:r>
              <a:rPr lang="de-DE" sz="2400" dirty="0"/>
              <a:t>. </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What</a:t>
            </a:r>
            <a:r>
              <a:rPr lang="de-DE" dirty="0"/>
              <a:t> </a:t>
            </a:r>
            <a:r>
              <a:rPr lang="de-DE" dirty="0" err="1"/>
              <a:t>is</a:t>
            </a:r>
            <a:r>
              <a:rPr lang="de-DE" dirty="0"/>
              <a:t> </a:t>
            </a:r>
            <a:r>
              <a:rPr lang="de-DE" dirty="0" err="1"/>
              <a:t>the</a:t>
            </a:r>
            <a:r>
              <a:rPr lang="de-DE" dirty="0"/>
              <a:t> </a:t>
            </a:r>
            <a:r>
              <a:rPr lang="de-DE" dirty="0" err="1"/>
              <a:t>procedure</a:t>
            </a:r>
            <a:r>
              <a:rPr lang="de-DE" dirty="0"/>
              <a:t> </a:t>
            </a:r>
            <a:r>
              <a:rPr lang="de-DE" dirty="0" err="1"/>
              <a:t>to</a:t>
            </a:r>
            <a:r>
              <a:rPr lang="de-DE" dirty="0"/>
              <a:t> </a:t>
            </a:r>
            <a:r>
              <a:rPr lang="de-DE" dirty="0" err="1"/>
              <a:t>hire</a:t>
            </a:r>
            <a:r>
              <a:rPr lang="de-DE" dirty="0"/>
              <a:t> </a:t>
            </a:r>
            <a:r>
              <a:rPr lang="de-DE" dirty="0" err="1"/>
              <a:t>full</a:t>
            </a:r>
            <a:r>
              <a:rPr lang="de-DE" dirty="0"/>
              <a:t>-time </a:t>
            </a:r>
            <a:r>
              <a:rPr lang="de-DE" dirty="0" err="1"/>
              <a:t>faculty</a:t>
            </a:r>
            <a:r>
              <a:rPr lang="de-DE" dirty="0"/>
              <a:t>?</a:t>
            </a:r>
          </a:p>
          <a:p>
            <a:pPr lvl="1"/>
            <a:r>
              <a:rPr lang="de-DE" dirty="0" err="1"/>
              <a:t>What</a:t>
            </a:r>
            <a:r>
              <a:rPr lang="de-DE" dirty="0"/>
              <a:t> </a:t>
            </a:r>
            <a:r>
              <a:rPr lang="de-DE" dirty="0" err="1"/>
              <a:t>is</a:t>
            </a:r>
            <a:r>
              <a:rPr lang="de-DE" dirty="0"/>
              <a:t> </a:t>
            </a:r>
            <a:r>
              <a:rPr lang="de-DE" dirty="0" err="1"/>
              <a:t>the</a:t>
            </a:r>
            <a:r>
              <a:rPr lang="de-DE" dirty="0"/>
              <a:t> </a:t>
            </a:r>
            <a:r>
              <a:rPr lang="de-DE" dirty="0" err="1"/>
              <a:t>procedure</a:t>
            </a:r>
            <a:r>
              <a:rPr lang="de-DE" dirty="0"/>
              <a:t> </a:t>
            </a:r>
            <a:r>
              <a:rPr lang="de-DE" dirty="0" err="1"/>
              <a:t>to</a:t>
            </a:r>
            <a:r>
              <a:rPr lang="de-DE" dirty="0"/>
              <a:t> </a:t>
            </a:r>
            <a:r>
              <a:rPr lang="de-DE" dirty="0" err="1"/>
              <a:t>hire</a:t>
            </a:r>
            <a:r>
              <a:rPr lang="de-DE" dirty="0"/>
              <a:t> </a:t>
            </a:r>
            <a:r>
              <a:rPr lang="de-DE" dirty="0" err="1"/>
              <a:t>part</a:t>
            </a:r>
            <a:r>
              <a:rPr lang="de-DE" dirty="0"/>
              <a:t>-time </a:t>
            </a:r>
            <a:r>
              <a:rPr lang="de-DE" dirty="0" err="1"/>
              <a:t>faculty</a:t>
            </a:r>
            <a:r>
              <a:rPr lang="de-DE" dirty="0"/>
              <a:t>?</a:t>
            </a:r>
          </a:p>
          <a:p>
            <a:pPr lvl="1"/>
            <a:r>
              <a:rPr lang="de-DE" dirty="0" err="1"/>
              <a:t>Is</a:t>
            </a:r>
            <a:r>
              <a:rPr lang="de-DE" dirty="0"/>
              <a:t> </a:t>
            </a:r>
            <a:r>
              <a:rPr lang="de-DE" dirty="0" err="1"/>
              <a:t>there</a:t>
            </a:r>
            <a:r>
              <a:rPr lang="de-DE" dirty="0"/>
              <a:t> a </a:t>
            </a:r>
            <a:r>
              <a:rPr lang="de-DE" dirty="0" err="1"/>
              <a:t>formalized</a:t>
            </a:r>
            <a:r>
              <a:rPr lang="de-DE" dirty="0"/>
              <a:t> </a:t>
            </a:r>
            <a:r>
              <a:rPr lang="de-DE" dirty="0" err="1"/>
              <a:t>procedure</a:t>
            </a:r>
            <a:r>
              <a:rPr lang="de-DE" dirty="0"/>
              <a:t> </a:t>
            </a:r>
            <a:r>
              <a:rPr lang="de-DE" dirty="0" err="1"/>
              <a:t>to</a:t>
            </a:r>
            <a:r>
              <a:rPr lang="de-DE" dirty="0"/>
              <a:t> </a:t>
            </a:r>
            <a:r>
              <a:rPr lang="de-DE" dirty="0" err="1"/>
              <a:t>hire</a:t>
            </a:r>
            <a:r>
              <a:rPr lang="de-DE" dirty="0"/>
              <a:t> </a:t>
            </a:r>
            <a:r>
              <a:rPr lang="de-DE" dirty="0" err="1"/>
              <a:t>guest</a:t>
            </a:r>
            <a:r>
              <a:rPr lang="de-DE" dirty="0"/>
              <a:t> </a:t>
            </a:r>
            <a:r>
              <a:rPr lang="de-DE" dirty="0" err="1"/>
              <a:t>lecturers</a:t>
            </a:r>
            <a:r>
              <a:rPr lang="de-DE" dirty="0"/>
              <a:t>? </a:t>
            </a:r>
            <a:r>
              <a:rPr lang="de-DE" dirty="0" err="1"/>
              <a:t>Which</a:t>
            </a:r>
            <a:r>
              <a:rPr lang="de-DE" dirty="0"/>
              <a:t> </a:t>
            </a:r>
            <a:r>
              <a:rPr lang="de-DE" dirty="0" err="1"/>
              <a:t>one</a:t>
            </a:r>
            <a:r>
              <a:rPr lang="de-DE" dirty="0"/>
              <a:t>?</a:t>
            </a:r>
          </a:p>
          <a:p>
            <a:pPr lvl="1"/>
            <a:r>
              <a:rPr lang="de-DE" dirty="0" err="1"/>
              <a:t>Does</a:t>
            </a:r>
            <a:r>
              <a:rPr lang="de-DE" dirty="0"/>
              <a:t> HEI </a:t>
            </a:r>
            <a:r>
              <a:rPr lang="de-DE" dirty="0" err="1"/>
              <a:t>offer</a:t>
            </a:r>
            <a:r>
              <a:rPr lang="de-DE" dirty="0"/>
              <a:t> </a:t>
            </a:r>
            <a:r>
              <a:rPr lang="de-DE" dirty="0" err="1"/>
              <a:t>opportunities</a:t>
            </a:r>
            <a:r>
              <a:rPr lang="de-DE" dirty="0"/>
              <a:t> </a:t>
            </a:r>
            <a:r>
              <a:rPr lang="de-DE" dirty="0" err="1"/>
              <a:t>for</a:t>
            </a:r>
            <a:r>
              <a:rPr lang="de-DE" dirty="0"/>
              <a:t> </a:t>
            </a:r>
            <a:r>
              <a:rPr lang="de-DE" dirty="0" err="1"/>
              <a:t>futher</a:t>
            </a:r>
            <a:r>
              <a:rPr lang="de-DE" dirty="0"/>
              <a:t> professional </a:t>
            </a:r>
            <a:r>
              <a:rPr lang="de-DE" dirty="0" err="1"/>
              <a:t>development</a:t>
            </a:r>
            <a:r>
              <a:rPr lang="de-DE" dirty="0"/>
              <a:t>? On a </a:t>
            </a:r>
            <a:r>
              <a:rPr lang="de-DE" dirty="0" err="1"/>
              <a:t>regular</a:t>
            </a:r>
            <a:r>
              <a:rPr lang="de-DE" dirty="0"/>
              <a:t> </a:t>
            </a:r>
            <a:r>
              <a:rPr lang="de-DE" dirty="0" err="1"/>
              <a:t>basis</a:t>
            </a:r>
            <a:r>
              <a:rPr lang="de-DE" dirty="0"/>
              <a:t>? On </a:t>
            </a:r>
            <a:r>
              <a:rPr lang="de-DE" dirty="0" err="1"/>
              <a:t>demand</a:t>
            </a:r>
            <a:r>
              <a:rPr lang="de-DE" dirty="0"/>
              <a:t>?</a:t>
            </a:r>
          </a:p>
          <a:p>
            <a:endParaRPr lang="de-DE" dirty="0"/>
          </a:p>
        </p:txBody>
      </p:sp>
      <p:sp>
        <p:nvSpPr>
          <p:cNvPr id="4" name="Datumsplatzhalter 3">
            <a:extLst>
              <a:ext uri="{FF2B5EF4-FFF2-40B4-BE49-F238E27FC236}">
                <a16:creationId xmlns:a16="http://schemas.microsoft.com/office/drawing/2014/main" xmlns="" id="{4928730B-BC52-254A-BF2E-FC5CF2A4531D}"/>
              </a:ext>
            </a:extLst>
          </p:cNvPr>
          <p:cNvSpPr>
            <a:spLocks noGrp="1"/>
          </p:cNvSpPr>
          <p:nvPr>
            <p:ph type="dt" sz="half" idx="10"/>
          </p:nvPr>
        </p:nvSpPr>
        <p:spPr/>
        <p:txBody>
          <a:bodyPr/>
          <a:lstStyle/>
          <a:p>
            <a:fld id="{EDBA5234-93DA-F14F-8BFB-47222D7A5A5B}" type="datetime1">
              <a:rPr lang="de-DE" smtClean="0"/>
              <a:t>17.09.2018</a:t>
            </a:fld>
            <a:endParaRPr lang="de-DE"/>
          </a:p>
        </p:txBody>
      </p:sp>
      <p:sp>
        <p:nvSpPr>
          <p:cNvPr id="5" name="Fußzeilenplatzhalter 4">
            <a:extLst>
              <a:ext uri="{FF2B5EF4-FFF2-40B4-BE49-F238E27FC236}">
                <a16:creationId xmlns:a16="http://schemas.microsoft.com/office/drawing/2014/main" xmlns="" id="{350F25A8-DEC2-2B4F-BE8B-B91EA5B43FFE}"/>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717BAA2F-F31F-8E43-B8E0-1EA772961A7B}"/>
              </a:ext>
            </a:extLst>
          </p:cNvPr>
          <p:cNvSpPr>
            <a:spLocks noGrp="1"/>
          </p:cNvSpPr>
          <p:nvPr>
            <p:ph type="sldNum" sz="quarter" idx="12"/>
          </p:nvPr>
        </p:nvSpPr>
        <p:spPr/>
        <p:txBody>
          <a:bodyPr/>
          <a:lstStyle/>
          <a:p>
            <a:fld id="{93BC7EB4-ADAF-3D45-8E3E-A06BACF5AB1C}" type="slidenum">
              <a:rPr lang="de-DE" smtClean="0"/>
              <a:t>67</a:t>
            </a:fld>
            <a:endParaRPr lang="de-DE"/>
          </a:p>
        </p:txBody>
      </p:sp>
      <p:pic>
        <p:nvPicPr>
          <p:cNvPr id="7" name="Picture 3" descr="page1image560">
            <a:extLst>
              <a:ext uri="{FF2B5EF4-FFF2-40B4-BE49-F238E27FC236}">
                <a16:creationId xmlns:a16="http://schemas.microsoft.com/office/drawing/2014/main" xmlns="" id="{1EC39F14-8EE4-EB4D-A8C5-5F9BD1E249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7541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24A1B7F-8F09-2243-8E76-85B0015498DF}"/>
              </a:ext>
            </a:extLst>
          </p:cNvPr>
          <p:cNvSpPr>
            <a:spLocks noGrp="1"/>
          </p:cNvSpPr>
          <p:nvPr>
            <p:ph type="title"/>
          </p:nvPr>
        </p:nvSpPr>
        <p:spPr>
          <a:xfrm>
            <a:off x="245806" y="167149"/>
            <a:ext cx="11425084" cy="1523540"/>
          </a:xfrm>
        </p:spPr>
        <p:txBody>
          <a:bodyPr>
            <a:noAutofit/>
          </a:bodyPr>
          <a:lstStyle/>
          <a:p>
            <a:r>
              <a:rPr lang="de-DE" sz="2800" dirty="0"/>
              <a:t>FIBAA Assessment Guide </a:t>
            </a:r>
            <a:r>
              <a:rPr lang="de-DE" sz="2800" dirty="0" err="1"/>
              <a:t>for</a:t>
            </a:r>
            <a:r>
              <a:rPr lang="de-DE" sz="2800" dirty="0"/>
              <a:t> Programme Accreditation</a:t>
            </a:r>
            <a:br>
              <a:rPr lang="de-DE" sz="2800" dirty="0"/>
            </a:br>
            <a:r>
              <a:rPr lang="de-DE" sz="2800" dirty="0"/>
              <a:t>Chapter 4.1: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br>
              <a:rPr lang="de-DE" sz="2800" dirty="0"/>
            </a:br>
            <a:r>
              <a:rPr lang="de-DE" sz="2800" dirty="0" err="1"/>
              <a:t>implemented</a:t>
            </a:r>
            <a:r>
              <a:rPr lang="de-DE" sz="2800" dirty="0"/>
              <a:t> </a:t>
            </a: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B595597C-3438-5B4F-800B-587EBE1DB419}"/>
              </a:ext>
            </a:extLst>
          </p:cNvPr>
          <p:cNvSpPr>
            <a:spLocks noGrp="1"/>
          </p:cNvSpPr>
          <p:nvPr>
            <p:ph idx="1"/>
          </p:nvPr>
        </p:nvSpPr>
        <p:spPr/>
        <p:txBody>
          <a:bodyPr>
            <a:normAutofit lnSpcReduction="10000"/>
          </a:bodyPr>
          <a:lstStyle/>
          <a:p>
            <a:pPr marL="0" indent="0">
              <a:buNone/>
            </a:pPr>
            <a:endParaRPr lang="de-DE" sz="2400" b="1" dirty="0"/>
          </a:p>
          <a:p>
            <a:pPr marL="0" indent="0">
              <a:buNone/>
            </a:pPr>
            <a:endParaRPr lang="de-DE" sz="2400" b="1" dirty="0"/>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a:t>The </a:t>
            </a:r>
            <a:r>
              <a:rPr lang="de-DE" sz="2400" dirty="0" err="1"/>
              <a:t>academic</a:t>
            </a:r>
            <a:r>
              <a:rPr lang="de-DE" sz="2400" dirty="0"/>
              <a:t> </a:t>
            </a:r>
            <a:r>
              <a:rPr lang="de-DE" sz="2400" dirty="0" err="1"/>
              <a:t>qualification</a:t>
            </a:r>
            <a:r>
              <a:rPr lang="de-DE" sz="2400" dirty="0"/>
              <a:t> </a:t>
            </a:r>
            <a:r>
              <a:rPr lang="de-DE" sz="2400" dirty="0" err="1"/>
              <a:t>of</a:t>
            </a:r>
            <a:r>
              <a:rPr lang="de-DE" sz="2400" dirty="0"/>
              <a:t> </a:t>
            </a:r>
            <a:r>
              <a:rPr lang="de-DE" sz="2400" dirty="0" err="1"/>
              <a:t>the</a:t>
            </a:r>
            <a:r>
              <a:rPr lang="de-DE" sz="2400" dirty="0"/>
              <a:t> </a:t>
            </a:r>
            <a:r>
              <a:rPr lang="de-DE" sz="2400" dirty="0" err="1"/>
              <a:t>faculty</a:t>
            </a:r>
            <a:r>
              <a:rPr lang="de-DE" sz="2400" dirty="0"/>
              <a:t> </a:t>
            </a:r>
            <a:r>
              <a:rPr lang="de-DE" sz="2400" dirty="0" err="1"/>
              <a:t>corresponds</a:t>
            </a:r>
            <a:r>
              <a:rPr lang="de-DE" sz="2400" dirty="0"/>
              <a:t> </a:t>
            </a:r>
            <a:r>
              <a:rPr lang="de-DE" sz="2400" dirty="0" err="1"/>
              <a:t>to</a:t>
            </a:r>
            <a:r>
              <a:rPr lang="de-DE" sz="2400" dirty="0"/>
              <a:t> </a:t>
            </a:r>
            <a:r>
              <a:rPr lang="de-DE" sz="2400" dirty="0" err="1"/>
              <a:t>the</a:t>
            </a:r>
            <a:r>
              <a:rPr lang="de-DE" sz="2400" dirty="0"/>
              <a:t> requirements </a:t>
            </a:r>
            <a:r>
              <a:rPr lang="de-DE" sz="2400" dirty="0" err="1"/>
              <a:t>and</a:t>
            </a:r>
            <a:r>
              <a:rPr lang="de-DE" sz="2400" dirty="0"/>
              <a:t> </a:t>
            </a:r>
            <a:r>
              <a:rPr lang="de-DE" sz="2400" dirty="0" err="1"/>
              <a:t>objectives</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The HEI </a:t>
            </a:r>
            <a:r>
              <a:rPr lang="de-DE" sz="2400" dirty="0" err="1"/>
              <a:t>verifies</a:t>
            </a:r>
            <a:r>
              <a:rPr lang="de-DE" sz="2400" dirty="0"/>
              <a:t> </a:t>
            </a:r>
            <a:r>
              <a:rPr lang="de-DE" sz="2400" dirty="0" err="1"/>
              <a:t>the</a:t>
            </a:r>
            <a:r>
              <a:rPr lang="de-DE" sz="2400" dirty="0"/>
              <a:t> </a:t>
            </a:r>
            <a:r>
              <a:rPr lang="de-DE" sz="2400" dirty="0" err="1"/>
              <a:t>qualifications</a:t>
            </a:r>
            <a:r>
              <a:rPr lang="de-DE" sz="2400" dirty="0"/>
              <a:t> </a:t>
            </a:r>
            <a:r>
              <a:rPr lang="de-DE" sz="2400" dirty="0" err="1"/>
              <a:t>of</a:t>
            </a:r>
            <a:r>
              <a:rPr lang="de-DE" sz="2400" dirty="0"/>
              <a:t> </a:t>
            </a:r>
            <a:r>
              <a:rPr lang="de-DE" sz="2400" dirty="0" err="1"/>
              <a:t>the</a:t>
            </a:r>
            <a:r>
              <a:rPr lang="de-DE" sz="2400" dirty="0"/>
              <a:t> </a:t>
            </a:r>
            <a:r>
              <a:rPr lang="de-DE" sz="2400" dirty="0" err="1"/>
              <a:t>faculty</a:t>
            </a:r>
            <a:r>
              <a:rPr lang="de-DE" sz="2400" dirty="0"/>
              <a:t> </a:t>
            </a:r>
            <a:r>
              <a:rPr lang="de-DE" sz="2400" dirty="0" err="1"/>
              <a:t>members</a:t>
            </a:r>
            <a:r>
              <a:rPr lang="de-DE" sz="2400" dirty="0"/>
              <a:t> </a:t>
            </a:r>
            <a:r>
              <a:rPr lang="de-DE" sz="2400" dirty="0" err="1"/>
              <a:t>by</a:t>
            </a:r>
            <a:r>
              <a:rPr lang="de-DE" sz="2400" dirty="0"/>
              <a:t> </a:t>
            </a:r>
            <a:r>
              <a:rPr lang="de-DE" sz="2400" dirty="0" err="1"/>
              <a:t>means</a:t>
            </a:r>
            <a:r>
              <a:rPr lang="de-DE" sz="2400" dirty="0"/>
              <a:t> </a:t>
            </a:r>
            <a:r>
              <a:rPr lang="de-DE" sz="2400" dirty="0" err="1"/>
              <a:t>of</a:t>
            </a:r>
            <a:r>
              <a:rPr lang="de-DE" sz="2400" dirty="0"/>
              <a:t> an </a:t>
            </a:r>
            <a:r>
              <a:rPr lang="de-DE" sz="2400" dirty="0" err="1"/>
              <a:t>established</a:t>
            </a:r>
            <a:r>
              <a:rPr lang="de-DE" sz="2400" dirty="0"/>
              <a:t> </a:t>
            </a:r>
            <a:r>
              <a:rPr lang="de-DE" sz="2400" dirty="0" err="1"/>
              <a:t>procedure</a:t>
            </a:r>
            <a:r>
              <a:rPr lang="de-DE" sz="2400" dirty="0"/>
              <a:t>. </a:t>
            </a:r>
            <a:r>
              <a:rPr lang="de-DE" sz="2400" dirty="0" err="1"/>
              <a:t>Specific</a:t>
            </a:r>
            <a:r>
              <a:rPr lang="de-DE" sz="2400" dirty="0"/>
              <a:t> </a:t>
            </a:r>
            <a:r>
              <a:rPr lang="de-DE" sz="2400" dirty="0" err="1"/>
              <a:t>measures</a:t>
            </a:r>
            <a:r>
              <a:rPr lang="de-DE" sz="2400" dirty="0"/>
              <a:t> </a:t>
            </a:r>
            <a:r>
              <a:rPr lang="de-DE" sz="2400" dirty="0" err="1"/>
              <a:t>for</a:t>
            </a:r>
            <a:r>
              <a:rPr lang="de-DE" sz="2400" dirty="0"/>
              <a:t> </a:t>
            </a:r>
            <a:r>
              <a:rPr lang="de-DE" sz="2400" dirty="0" err="1"/>
              <a:t>the</a:t>
            </a:r>
            <a:r>
              <a:rPr lang="de-DE" sz="2400" dirty="0"/>
              <a:t> </a:t>
            </a:r>
            <a:r>
              <a:rPr lang="de-DE" sz="2400" dirty="0" err="1"/>
              <a:t>further</a:t>
            </a:r>
            <a:r>
              <a:rPr lang="de-DE" sz="2400" dirty="0"/>
              <a:t> </a:t>
            </a:r>
            <a:r>
              <a:rPr lang="de-DE" sz="2400" dirty="0" err="1"/>
              <a:t>qualification</a:t>
            </a:r>
            <a:r>
              <a:rPr lang="de-DE" sz="2400" dirty="0"/>
              <a:t> </a:t>
            </a:r>
            <a:r>
              <a:rPr lang="de-DE" sz="2400" dirty="0" err="1"/>
              <a:t>of</a:t>
            </a:r>
            <a:r>
              <a:rPr lang="de-DE" sz="2400" dirty="0"/>
              <a:t> </a:t>
            </a:r>
            <a:r>
              <a:rPr lang="de-DE" sz="2400" dirty="0" err="1"/>
              <a:t>the</a:t>
            </a:r>
            <a:r>
              <a:rPr lang="de-DE" sz="2400" dirty="0"/>
              <a:t> </a:t>
            </a:r>
            <a:r>
              <a:rPr lang="de-DE" sz="2400" dirty="0" err="1"/>
              <a:t>faculty</a:t>
            </a:r>
            <a:r>
              <a:rPr lang="de-DE" sz="2400" dirty="0"/>
              <a:t> </a:t>
            </a:r>
            <a:r>
              <a:rPr lang="de-DE" sz="2400" dirty="0" err="1"/>
              <a:t>members</a:t>
            </a:r>
            <a:r>
              <a:rPr lang="de-DE" sz="2400" dirty="0"/>
              <a:t> </a:t>
            </a:r>
            <a:r>
              <a:rPr lang="de-DE" sz="2400" dirty="0" err="1"/>
              <a:t>are</a:t>
            </a:r>
            <a:r>
              <a:rPr lang="de-DE" sz="2400" dirty="0"/>
              <a:t> </a:t>
            </a:r>
            <a:r>
              <a:rPr lang="de-DE" sz="2400" dirty="0" err="1"/>
              <a:t>implemented</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a:t>
            </a:r>
            <a:endParaRPr lang="de-DE" sz="2400" dirty="0"/>
          </a:p>
          <a:p>
            <a:r>
              <a:rPr lang="de-DE" sz="2400" dirty="0"/>
              <a:t>The </a:t>
            </a:r>
            <a:r>
              <a:rPr lang="de-DE" sz="2400" dirty="0" err="1"/>
              <a:t>faculty's</a:t>
            </a:r>
            <a:r>
              <a:rPr lang="de-DE" sz="2400" dirty="0"/>
              <a:t> </a:t>
            </a:r>
            <a:r>
              <a:rPr lang="de-DE" sz="2400" dirty="0" err="1"/>
              <a:t>outstanding</a:t>
            </a:r>
            <a:r>
              <a:rPr lang="de-DE" sz="2400" dirty="0"/>
              <a:t> </a:t>
            </a:r>
            <a:r>
              <a:rPr lang="de-DE" sz="2400" dirty="0" err="1"/>
              <a:t>academic</a:t>
            </a:r>
            <a:r>
              <a:rPr lang="de-DE" sz="2400" dirty="0"/>
              <a:t> </a:t>
            </a:r>
            <a:r>
              <a:rPr lang="de-DE" sz="2400" dirty="0" err="1"/>
              <a:t>qualification</a:t>
            </a:r>
            <a:r>
              <a:rPr lang="de-DE" sz="2400" dirty="0"/>
              <a:t> </a:t>
            </a:r>
            <a:r>
              <a:rPr lang="de-DE" sz="2400" dirty="0" err="1"/>
              <a:t>is</a:t>
            </a:r>
            <a:r>
              <a:rPr lang="de-DE" sz="2400" dirty="0"/>
              <a:t> </a:t>
            </a:r>
            <a:r>
              <a:rPr lang="de-DE" sz="2400" dirty="0" err="1"/>
              <a:t>underlined</a:t>
            </a:r>
            <a:r>
              <a:rPr lang="de-DE" sz="2400" dirty="0"/>
              <a:t> </a:t>
            </a:r>
            <a:r>
              <a:rPr lang="de-DE" sz="2400" dirty="0" err="1"/>
              <a:t>by</a:t>
            </a:r>
            <a:r>
              <a:rPr lang="de-DE" sz="2400" dirty="0"/>
              <a:t> </a:t>
            </a:r>
            <a:r>
              <a:rPr lang="de-DE" sz="2400" dirty="0" err="1"/>
              <a:t>scientific</a:t>
            </a:r>
            <a:r>
              <a:rPr lang="de-DE" sz="2400" dirty="0"/>
              <a:t> </a:t>
            </a:r>
            <a:r>
              <a:rPr lang="de-DE" sz="2400" dirty="0" err="1"/>
              <a:t>publications</a:t>
            </a:r>
            <a:r>
              <a:rPr lang="de-DE" sz="2400" dirty="0"/>
              <a:t>. </a:t>
            </a:r>
          </a:p>
          <a:p>
            <a:endParaRPr lang="de-DE" dirty="0"/>
          </a:p>
        </p:txBody>
      </p:sp>
      <p:sp>
        <p:nvSpPr>
          <p:cNvPr id="4" name="Datumsplatzhalter 3">
            <a:extLst>
              <a:ext uri="{FF2B5EF4-FFF2-40B4-BE49-F238E27FC236}">
                <a16:creationId xmlns:a16="http://schemas.microsoft.com/office/drawing/2014/main" xmlns="" id="{C6175AD0-7B68-EC4D-8DF2-E6A9CEDF489C}"/>
              </a:ext>
            </a:extLst>
          </p:cNvPr>
          <p:cNvSpPr>
            <a:spLocks noGrp="1"/>
          </p:cNvSpPr>
          <p:nvPr>
            <p:ph type="dt" sz="half" idx="10"/>
          </p:nvPr>
        </p:nvSpPr>
        <p:spPr/>
        <p:txBody>
          <a:bodyPr/>
          <a:lstStyle/>
          <a:p>
            <a:fld id="{C57CE995-CF95-7742-8F91-DE5D4EDAD0B7}" type="datetime1">
              <a:rPr lang="de-DE" smtClean="0"/>
              <a:t>17.09.2018</a:t>
            </a:fld>
            <a:endParaRPr lang="de-DE"/>
          </a:p>
        </p:txBody>
      </p:sp>
      <p:sp>
        <p:nvSpPr>
          <p:cNvPr id="5" name="Fußzeilenplatzhalter 4">
            <a:extLst>
              <a:ext uri="{FF2B5EF4-FFF2-40B4-BE49-F238E27FC236}">
                <a16:creationId xmlns:a16="http://schemas.microsoft.com/office/drawing/2014/main" xmlns="" id="{56DE2208-A5C6-F04A-8A5F-A8FC54F2FC2C}"/>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3A496BD0-E3FD-0345-BD43-C6B85687AE7A}"/>
              </a:ext>
            </a:extLst>
          </p:cNvPr>
          <p:cNvSpPr>
            <a:spLocks noGrp="1"/>
          </p:cNvSpPr>
          <p:nvPr>
            <p:ph type="sldNum" sz="quarter" idx="12"/>
          </p:nvPr>
        </p:nvSpPr>
        <p:spPr/>
        <p:txBody>
          <a:bodyPr/>
          <a:lstStyle/>
          <a:p>
            <a:fld id="{93BC7EB4-ADAF-3D45-8E3E-A06BACF5AB1C}" type="slidenum">
              <a:rPr lang="de-DE" smtClean="0"/>
              <a:t>68</a:t>
            </a:fld>
            <a:endParaRPr lang="de-DE"/>
          </a:p>
        </p:txBody>
      </p:sp>
      <p:pic>
        <p:nvPicPr>
          <p:cNvPr id="7" name="Picture 3" descr="page1image560">
            <a:extLst>
              <a:ext uri="{FF2B5EF4-FFF2-40B4-BE49-F238E27FC236}">
                <a16:creationId xmlns:a16="http://schemas.microsoft.com/office/drawing/2014/main" xmlns="" id="{8B385B86-7021-AE4D-BFEA-8D510D09CC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681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989246D-2A41-0947-B26B-ADE2CEB20C50}"/>
              </a:ext>
            </a:extLst>
          </p:cNvPr>
          <p:cNvSpPr>
            <a:spLocks noGrp="1"/>
          </p:cNvSpPr>
          <p:nvPr>
            <p:ph type="title"/>
          </p:nvPr>
        </p:nvSpPr>
        <p:spPr>
          <a:xfrm>
            <a:off x="196645" y="365125"/>
            <a:ext cx="11572568" cy="1325563"/>
          </a:xfrm>
        </p:spPr>
        <p:txBody>
          <a:bodyPr>
            <a:noAutofit/>
          </a:bodyPr>
          <a:lstStyle/>
          <a:p>
            <a:r>
              <a:rPr lang="de-DE" sz="2800" dirty="0"/>
              <a:t>FIBAA Assessment Guide </a:t>
            </a:r>
            <a:r>
              <a:rPr lang="de-DE" sz="2800" dirty="0" err="1"/>
              <a:t>for</a:t>
            </a:r>
            <a:r>
              <a:rPr lang="de-DE" sz="2800" dirty="0"/>
              <a:t> Programme Accreditation</a:t>
            </a:r>
            <a:br>
              <a:rPr lang="de-DE" sz="2800" dirty="0"/>
            </a:br>
            <a:r>
              <a:rPr lang="de-DE" sz="2800" dirty="0"/>
              <a:t>Chapter 4.1: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br>
              <a:rPr lang="de-DE" sz="2800" dirty="0"/>
            </a:br>
            <a:r>
              <a:rPr lang="de-DE" sz="2800" dirty="0" err="1"/>
              <a:t>implementedwithin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5F7457FB-25A0-BF4F-8E69-B6593A9EEA8E}"/>
              </a:ext>
            </a:extLst>
          </p:cNvPr>
          <p:cNvSpPr>
            <a:spLocks noGrp="1"/>
          </p:cNvSpPr>
          <p:nvPr>
            <p:ph idx="1"/>
          </p:nvPr>
        </p:nvSpPr>
        <p:spPr>
          <a:xfrm>
            <a:off x="838200" y="2054941"/>
            <a:ext cx="10515600" cy="4122021"/>
          </a:xfrm>
        </p:spPr>
        <p:txBody>
          <a:bodyPr>
            <a:normAutofit lnSpcReduction="10000"/>
          </a:bodyPr>
          <a:lstStyle/>
          <a:p>
            <a:endParaRPr lang="de-DE" sz="2400" dirty="0"/>
          </a:p>
          <a:p>
            <a:endParaRPr lang="de-DE" sz="2400" dirty="0"/>
          </a:p>
          <a:p>
            <a:r>
              <a:rPr lang="de-DE" sz="2400" dirty="0"/>
              <a:t>4.1.3 </a:t>
            </a:r>
            <a:r>
              <a:rPr lang="de-DE" sz="2400" dirty="0" err="1"/>
              <a:t>Pedagogical</a:t>
            </a:r>
            <a:r>
              <a:rPr lang="de-DE" sz="2400" dirty="0"/>
              <a:t> / </a:t>
            </a:r>
            <a:r>
              <a:rPr lang="de-DE" sz="2400" dirty="0" err="1"/>
              <a:t>didactical</a:t>
            </a:r>
            <a:r>
              <a:rPr lang="de-DE" sz="2400" dirty="0"/>
              <a:t> </a:t>
            </a:r>
            <a:r>
              <a:rPr lang="de-DE" sz="2400" dirty="0" err="1"/>
              <a:t>qualification</a:t>
            </a:r>
            <a:r>
              <a:rPr lang="de-DE" sz="2400" dirty="0"/>
              <a:t> </a:t>
            </a:r>
            <a:r>
              <a:rPr lang="de-DE" sz="2400" dirty="0" err="1"/>
              <a:t>of</a:t>
            </a:r>
            <a:r>
              <a:rPr lang="de-DE" sz="2400" dirty="0"/>
              <a:t> </a:t>
            </a:r>
            <a:r>
              <a:rPr lang="de-DE" sz="2400" dirty="0" err="1"/>
              <a:t>faculty</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elaborate</a:t>
            </a:r>
            <a:r>
              <a:rPr lang="de-DE" sz="2400" dirty="0"/>
              <a:t> on </a:t>
            </a:r>
            <a:r>
              <a:rPr lang="de-DE" sz="2400" dirty="0" err="1"/>
              <a:t>the</a:t>
            </a:r>
            <a:r>
              <a:rPr lang="de-DE" sz="2400" dirty="0"/>
              <a:t> </a:t>
            </a:r>
            <a:r>
              <a:rPr lang="de-DE" sz="2400" dirty="0" err="1"/>
              <a:t>pedagogical</a:t>
            </a:r>
            <a:r>
              <a:rPr lang="de-DE" sz="2400" dirty="0"/>
              <a:t> </a:t>
            </a:r>
            <a:r>
              <a:rPr lang="de-DE" sz="2400" dirty="0" err="1"/>
              <a:t>and</a:t>
            </a:r>
            <a:r>
              <a:rPr lang="de-DE" sz="2400" dirty="0"/>
              <a:t> </a:t>
            </a:r>
            <a:r>
              <a:rPr lang="de-DE" sz="2400" dirty="0" err="1"/>
              <a:t>didactical</a:t>
            </a:r>
            <a:r>
              <a:rPr lang="de-DE" sz="2400" dirty="0"/>
              <a:t> </a:t>
            </a:r>
            <a:r>
              <a:rPr lang="de-DE" sz="2400" dirty="0" err="1"/>
              <a:t>qualification</a:t>
            </a:r>
            <a:r>
              <a:rPr lang="de-DE" sz="2400" dirty="0"/>
              <a:t> </a:t>
            </a:r>
            <a:r>
              <a:rPr lang="de-DE" sz="2400" dirty="0" err="1"/>
              <a:t>of</a:t>
            </a:r>
            <a:r>
              <a:rPr lang="de-DE" sz="2400" dirty="0"/>
              <a:t> </a:t>
            </a:r>
            <a:r>
              <a:rPr lang="de-DE" sz="2400" dirty="0" err="1"/>
              <a:t>the</a:t>
            </a:r>
            <a:r>
              <a:rPr lang="de-DE" sz="2400" dirty="0"/>
              <a:t> 	</a:t>
            </a:r>
            <a:r>
              <a:rPr lang="de-DE" sz="2400" dirty="0" err="1"/>
              <a:t>faculty</a:t>
            </a:r>
            <a:r>
              <a:rPr lang="de-DE" sz="2400" dirty="0"/>
              <a:t>.</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By</a:t>
            </a:r>
            <a:r>
              <a:rPr lang="de-DE" dirty="0"/>
              <a:t> </a:t>
            </a:r>
            <a:r>
              <a:rPr lang="de-DE" dirty="0" err="1"/>
              <a:t>which</a:t>
            </a:r>
            <a:r>
              <a:rPr lang="de-DE" dirty="0"/>
              <a:t> </a:t>
            </a:r>
            <a:r>
              <a:rPr lang="de-DE" dirty="0" err="1"/>
              <a:t>procedure</a:t>
            </a:r>
            <a:r>
              <a:rPr lang="de-DE" dirty="0"/>
              <a:t> </a:t>
            </a:r>
            <a:r>
              <a:rPr lang="de-DE" dirty="0" err="1"/>
              <a:t>does</a:t>
            </a:r>
            <a:r>
              <a:rPr lang="de-DE" dirty="0"/>
              <a:t> HEI </a:t>
            </a:r>
            <a:r>
              <a:rPr lang="de-DE" dirty="0" err="1"/>
              <a:t>verify</a:t>
            </a:r>
            <a:r>
              <a:rPr lang="de-DE" dirty="0"/>
              <a:t> </a:t>
            </a:r>
            <a:r>
              <a:rPr lang="de-DE" dirty="0" err="1"/>
              <a:t>the</a:t>
            </a:r>
            <a:r>
              <a:rPr lang="de-DE" dirty="0"/>
              <a:t> </a:t>
            </a:r>
            <a:r>
              <a:rPr lang="de-DE" dirty="0" err="1"/>
              <a:t>respective</a:t>
            </a:r>
            <a:r>
              <a:rPr lang="de-DE" dirty="0"/>
              <a:t> </a:t>
            </a:r>
            <a:r>
              <a:rPr lang="de-DE" dirty="0" err="1"/>
              <a:t>qualifications</a:t>
            </a:r>
            <a:r>
              <a:rPr lang="de-DE" dirty="0"/>
              <a:t>?</a:t>
            </a:r>
          </a:p>
          <a:p>
            <a:pPr lvl="1"/>
            <a:r>
              <a:rPr lang="de-DE" dirty="0" err="1"/>
              <a:t>Is</a:t>
            </a:r>
            <a:r>
              <a:rPr lang="de-DE" dirty="0"/>
              <a:t> </a:t>
            </a:r>
            <a:r>
              <a:rPr lang="de-DE" dirty="0" err="1"/>
              <a:t>there</a:t>
            </a:r>
            <a:r>
              <a:rPr lang="de-DE" dirty="0"/>
              <a:t> a </a:t>
            </a:r>
            <a:r>
              <a:rPr lang="de-DE" dirty="0" err="1"/>
              <a:t>difference</a:t>
            </a:r>
            <a:r>
              <a:rPr lang="de-DE" dirty="0"/>
              <a:t> </a:t>
            </a:r>
            <a:r>
              <a:rPr lang="de-DE" dirty="0" err="1"/>
              <a:t>re</a:t>
            </a:r>
            <a:r>
              <a:rPr lang="de-DE" dirty="0"/>
              <a:t> </a:t>
            </a:r>
            <a:r>
              <a:rPr lang="de-DE" dirty="0" err="1"/>
              <a:t>full</a:t>
            </a:r>
            <a:r>
              <a:rPr lang="de-DE" dirty="0"/>
              <a:t>-time </a:t>
            </a:r>
            <a:r>
              <a:rPr lang="de-DE" dirty="0" err="1"/>
              <a:t>and</a:t>
            </a:r>
            <a:r>
              <a:rPr lang="de-DE" dirty="0"/>
              <a:t> </a:t>
            </a:r>
            <a:r>
              <a:rPr lang="de-DE" dirty="0" err="1"/>
              <a:t>part</a:t>
            </a:r>
            <a:r>
              <a:rPr lang="de-DE" dirty="0"/>
              <a:t>-time </a:t>
            </a:r>
            <a:r>
              <a:rPr lang="de-DE" dirty="0" err="1"/>
              <a:t>faculty</a:t>
            </a:r>
            <a:r>
              <a:rPr lang="de-DE" dirty="0"/>
              <a:t>? Guest </a:t>
            </a:r>
            <a:r>
              <a:rPr lang="de-DE" dirty="0" err="1"/>
              <a:t>lecturers</a:t>
            </a:r>
            <a:r>
              <a:rPr lang="de-DE" dirty="0"/>
              <a:t>?</a:t>
            </a:r>
          </a:p>
          <a:p>
            <a:pPr lvl="1"/>
            <a:r>
              <a:rPr lang="de-DE" dirty="0" err="1"/>
              <a:t>To</a:t>
            </a:r>
            <a:r>
              <a:rPr lang="de-DE" dirty="0"/>
              <a:t> </a:t>
            </a:r>
            <a:r>
              <a:rPr lang="de-DE" dirty="0" err="1"/>
              <a:t>what</a:t>
            </a:r>
            <a:r>
              <a:rPr lang="de-DE" dirty="0"/>
              <a:t> </a:t>
            </a:r>
            <a:r>
              <a:rPr lang="de-DE" dirty="0" err="1"/>
              <a:t>extent</a:t>
            </a:r>
            <a:r>
              <a:rPr lang="de-DE" dirty="0"/>
              <a:t> </a:t>
            </a:r>
            <a:r>
              <a:rPr lang="de-DE" dirty="0" err="1"/>
              <a:t>are</a:t>
            </a:r>
            <a:r>
              <a:rPr lang="de-DE" dirty="0"/>
              <a:t> </a:t>
            </a:r>
            <a:r>
              <a:rPr lang="de-DE" dirty="0" err="1"/>
              <a:t>students</a:t>
            </a:r>
            <a:r>
              <a:rPr lang="de-DE" dirty="0"/>
              <a:t> </a:t>
            </a:r>
            <a:r>
              <a:rPr lang="de-DE" dirty="0" err="1"/>
              <a:t>involved</a:t>
            </a:r>
            <a:r>
              <a:rPr lang="de-DE" dirty="0"/>
              <a:t> in such </a:t>
            </a:r>
            <a:r>
              <a:rPr lang="de-DE" dirty="0" err="1"/>
              <a:t>procedures</a:t>
            </a:r>
            <a:r>
              <a:rPr lang="de-DE" dirty="0"/>
              <a:t>?</a:t>
            </a:r>
          </a:p>
          <a:p>
            <a:pPr lvl="1"/>
            <a:r>
              <a:rPr lang="de-DE" dirty="0"/>
              <a:t>Who </a:t>
            </a:r>
            <a:r>
              <a:rPr lang="de-DE" dirty="0" err="1"/>
              <a:t>decides</a:t>
            </a:r>
            <a:r>
              <a:rPr lang="de-DE" dirty="0"/>
              <a:t> at </a:t>
            </a:r>
            <a:r>
              <a:rPr lang="de-DE" dirty="0" err="1"/>
              <a:t>the</a:t>
            </a:r>
            <a:r>
              <a:rPr lang="de-DE" dirty="0"/>
              <a:t> end </a:t>
            </a:r>
            <a:r>
              <a:rPr lang="de-DE" dirty="0" err="1"/>
              <a:t>of</a:t>
            </a:r>
            <a:r>
              <a:rPr lang="de-DE" dirty="0"/>
              <a:t> </a:t>
            </a:r>
            <a:r>
              <a:rPr lang="de-DE" dirty="0" err="1"/>
              <a:t>the</a:t>
            </a:r>
            <a:r>
              <a:rPr lang="de-DE" dirty="0"/>
              <a:t> </a:t>
            </a:r>
            <a:r>
              <a:rPr lang="de-DE" dirty="0" err="1"/>
              <a:t>day</a:t>
            </a:r>
            <a:r>
              <a:rPr lang="de-DE" dirty="0"/>
              <a:t>?</a:t>
            </a:r>
          </a:p>
          <a:p>
            <a:pPr lvl="1"/>
            <a:endParaRPr lang="de-DE" dirty="0"/>
          </a:p>
          <a:p>
            <a:endParaRPr lang="de-DE" dirty="0"/>
          </a:p>
        </p:txBody>
      </p:sp>
      <p:sp>
        <p:nvSpPr>
          <p:cNvPr id="4" name="Datumsplatzhalter 3">
            <a:extLst>
              <a:ext uri="{FF2B5EF4-FFF2-40B4-BE49-F238E27FC236}">
                <a16:creationId xmlns:a16="http://schemas.microsoft.com/office/drawing/2014/main" xmlns="" id="{8C61206B-DACD-C947-AF3A-60C74E2DD6E6}"/>
              </a:ext>
            </a:extLst>
          </p:cNvPr>
          <p:cNvSpPr>
            <a:spLocks noGrp="1"/>
          </p:cNvSpPr>
          <p:nvPr>
            <p:ph type="dt" sz="half" idx="10"/>
          </p:nvPr>
        </p:nvSpPr>
        <p:spPr/>
        <p:txBody>
          <a:bodyPr/>
          <a:lstStyle/>
          <a:p>
            <a:fld id="{092F91C8-595D-D140-A4AB-F57EAE2DB3F8}" type="datetime1">
              <a:rPr lang="de-DE" smtClean="0"/>
              <a:t>17.09.2018</a:t>
            </a:fld>
            <a:endParaRPr lang="de-DE"/>
          </a:p>
        </p:txBody>
      </p:sp>
      <p:sp>
        <p:nvSpPr>
          <p:cNvPr id="5" name="Fußzeilenplatzhalter 4">
            <a:extLst>
              <a:ext uri="{FF2B5EF4-FFF2-40B4-BE49-F238E27FC236}">
                <a16:creationId xmlns:a16="http://schemas.microsoft.com/office/drawing/2014/main" xmlns="" id="{5158D411-508F-7541-BB30-073C29367B61}"/>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D186F602-1CE4-BF40-B041-E55811B7221B}"/>
              </a:ext>
            </a:extLst>
          </p:cNvPr>
          <p:cNvSpPr>
            <a:spLocks noGrp="1"/>
          </p:cNvSpPr>
          <p:nvPr>
            <p:ph type="sldNum" sz="quarter" idx="12"/>
          </p:nvPr>
        </p:nvSpPr>
        <p:spPr/>
        <p:txBody>
          <a:bodyPr/>
          <a:lstStyle/>
          <a:p>
            <a:fld id="{93BC7EB4-ADAF-3D45-8E3E-A06BACF5AB1C}" type="slidenum">
              <a:rPr lang="de-DE" smtClean="0"/>
              <a:t>69</a:t>
            </a:fld>
            <a:endParaRPr lang="de-DE"/>
          </a:p>
        </p:txBody>
      </p:sp>
      <p:pic>
        <p:nvPicPr>
          <p:cNvPr id="7" name="Picture 3" descr="page1image560">
            <a:extLst>
              <a:ext uri="{FF2B5EF4-FFF2-40B4-BE49-F238E27FC236}">
                <a16:creationId xmlns:a16="http://schemas.microsoft.com/office/drawing/2014/main" xmlns="" id="{8ADD72B2-42A7-2540-AF6D-470B73367B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01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19D11B7-C510-E34A-933D-72AD9906432C}"/>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 in Manage-</a:t>
            </a:r>
            <a:br>
              <a:rPr lang="de-DE" sz="2800" dirty="0"/>
            </a:br>
            <a:r>
              <a:rPr lang="de-DE" sz="2800" dirty="0" err="1"/>
              <a:t>ment</a:t>
            </a:r>
            <a:r>
              <a:rPr lang="de-DE" sz="2800" dirty="0"/>
              <a: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br>
              <a:rPr lang="de-DE" sz="2800" dirty="0"/>
            </a:br>
            <a:r>
              <a:rPr lang="de-DE" sz="2800" dirty="0"/>
              <a:t>Chapter 1: </a:t>
            </a:r>
            <a:r>
              <a:rPr lang="de-DE" sz="2800" dirty="0" err="1"/>
              <a:t>Objectives</a:t>
            </a:r>
            <a:r>
              <a:rPr lang="de-DE" sz="2800" dirty="0"/>
              <a:t> (</a:t>
            </a:r>
            <a:r>
              <a:rPr lang="de-DE" sz="2800" dirty="0" err="1"/>
              <a:t>Which</a:t>
            </a:r>
            <a:r>
              <a:rPr lang="de-DE" sz="2800" dirty="0"/>
              <a:t> </a:t>
            </a:r>
            <a:r>
              <a:rPr lang="de-DE" sz="2800" dirty="0" err="1"/>
              <a:t>and</a:t>
            </a:r>
            <a:r>
              <a:rPr lang="de-DE" sz="2800" dirty="0"/>
              <a:t> </a:t>
            </a:r>
            <a:r>
              <a:rPr lang="de-DE" sz="2800" dirty="0" err="1"/>
              <a:t>why</a:t>
            </a:r>
            <a:r>
              <a:rPr lang="de-DE" sz="2800" dirty="0"/>
              <a:t>)</a:t>
            </a:r>
          </a:p>
        </p:txBody>
      </p:sp>
      <p:sp>
        <p:nvSpPr>
          <p:cNvPr id="3" name="Inhaltsplatzhalter 2">
            <a:extLst>
              <a:ext uri="{FF2B5EF4-FFF2-40B4-BE49-F238E27FC236}">
                <a16:creationId xmlns:a16="http://schemas.microsoft.com/office/drawing/2014/main" xmlns="" id="{9976A1D2-9EBF-9A40-BC74-5625F6762EBF}"/>
              </a:ext>
            </a:extLst>
          </p:cNvPr>
          <p:cNvSpPr>
            <a:spLocks noGrp="1"/>
          </p:cNvSpPr>
          <p:nvPr>
            <p:ph idx="1"/>
          </p:nvPr>
        </p:nvSpPr>
        <p:spPr/>
        <p:txBody>
          <a:bodyPr>
            <a:normAutofit/>
          </a:bodyPr>
          <a:lstStyle/>
          <a:p>
            <a:r>
              <a:rPr lang="de-DE" sz="2400" dirty="0"/>
              <a:t>1.2 International </a:t>
            </a:r>
            <a:r>
              <a:rPr lang="de-DE" sz="2400" dirty="0" err="1"/>
              <a:t>orientation</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design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the</a:t>
            </a:r>
            <a:r>
              <a:rPr lang="de-DE" sz="2400" dirty="0"/>
              <a:t> international </a:t>
            </a:r>
            <a:r>
              <a:rPr lang="de-DE" sz="2400" dirty="0" err="1"/>
              <a:t>orientation</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r>
              <a:rPr lang="de-DE" sz="2400" dirty="0" err="1"/>
              <a:t>concept</a:t>
            </a:r>
            <a:r>
              <a:rPr lang="de-DE" sz="2400" dirty="0"/>
              <a:t> </a:t>
            </a:r>
            <a:r>
              <a:rPr lang="de-DE" sz="2400" dirty="0" err="1"/>
              <a:t>and</a:t>
            </a:r>
            <a:r>
              <a:rPr lang="de-DE" sz="2400" dirty="0"/>
              <a:t> </a:t>
            </a:r>
            <a:r>
              <a:rPr lang="de-DE" sz="2400" dirty="0" err="1"/>
              <a:t>the</a:t>
            </a:r>
            <a:r>
              <a:rPr lang="de-DE" sz="2400" dirty="0"/>
              <a:t> </a:t>
            </a:r>
            <a:r>
              <a:rPr lang="de-DE" sz="2400" dirty="0" err="1"/>
              <a:t>selection</a:t>
            </a:r>
            <a:r>
              <a:rPr lang="de-DE" sz="2400" dirty="0"/>
              <a:t> </a:t>
            </a:r>
            <a:r>
              <a:rPr lang="de-DE" sz="2400" dirty="0" err="1"/>
              <a:t>of</a:t>
            </a:r>
            <a:r>
              <a:rPr lang="de-DE" sz="2400" dirty="0"/>
              <a:t> international </a:t>
            </a:r>
            <a:r>
              <a:rPr lang="de-DE" sz="2400" dirty="0" err="1"/>
              <a:t>aspects</a:t>
            </a:r>
            <a:endParaRPr lang="de-DE" sz="2400" dirty="0"/>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Explain</a:t>
            </a:r>
            <a:r>
              <a:rPr lang="de-DE" dirty="0"/>
              <a:t> </a:t>
            </a:r>
            <a:r>
              <a:rPr lang="de-DE" dirty="0" err="1"/>
              <a:t>the</a:t>
            </a:r>
            <a:r>
              <a:rPr lang="de-DE" dirty="0"/>
              <a:t> international </a:t>
            </a:r>
            <a:r>
              <a:rPr lang="de-DE" dirty="0" err="1"/>
              <a:t>dimension</a:t>
            </a:r>
            <a:r>
              <a:rPr lang="de-DE" dirty="0"/>
              <a:t> </a:t>
            </a:r>
            <a:r>
              <a:rPr lang="de-DE" dirty="0" err="1"/>
              <a:t>of</a:t>
            </a:r>
            <a:r>
              <a:rPr lang="de-DE" dirty="0"/>
              <a:t> </a:t>
            </a:r>
            <a:r>
              <a:rPr lang="de-DE" dirty="0" err="1"/>
              <a:t>the</a:t>
            </a:r>
            <a:r>
              <a:rPr lang="de-DE" dirty="0"/>
              <a:t> programme e.g. in </a:t>
            </a:r>
            <a:r>
              <a:rPr lang="de-DE" dirty="0" err="1"/>
              <a:t>terms</a:t>
            </a:r>
            <a:r>
              <a:rPr lang="de-DE" dirty="0"/>
              <a:t> </a:t>
            </a:r>
            <a:r>
              <a:rPr lang="de-DE" dirty="0" err="1"/>
              <a:t>of</a:t>
            </a:r>
            <a:r>
              <a:rPr lang="de-DE" dirty="0"/>
              <a:t> curricular </a:t>
            </a:r>
            <a:r>
              <a:rPr lang="de-DE" dirty="0" err="1"/>
              <a:t>contents</a:t>
            </a:r>
            <a:r>
              <a:rPr lang="de-DE" dirty="0"/>
              <a:t>, </a:t>
            </a:r>
            <a:r>
              <a:rPr lang="de-DE" dirty="0" err="1"/>
              <a:t>academic</a:t>
            </a:r>
            <a:r>
              <a:rPr lang="de-DE" dirty="0"/>
              <a:t> </a:t>
            </a:r>
            <a:r>
              <a:rPr lang="de-DE" dirty="0" err="1"/>
              <a:t>staff</a:t>
            </a:r>
            <a:r>
              <a:rPr lang="de-DE" dirty="0"/>
              <a:t>, </a:t>
            </a:r>
            <a:r>
              <a:rPr lang="de-DE" dirty="0" err="1"/>
              <a:t>practical</a:t>
            </a:r>
            <a:r>
              <a:rPr lang="de-DE" dirty="0"/>
              <a:t> </a:t>
            </a:r>
            <a:r>
              <a:rPr lang="de-DE" dirty="0" err="1"/>
              <a:t>experience</a:t>
            </a:r>
            <a:r>
              <a:rPr lang="de-DE" dirty="0"/>
              <a:t> </a:t>
            </a:r>
            <a:r>
              <a:rPr lang="de-DE" dirty="0" err="1"/>
              <a:t>abroad</a:t>
            </a:r>
            <a:r>
              <a:rPr lang="de-DE" dirty="0"/>
              <a:t>, </a:t>
            </a:r>
            <a:r>
              <a:rPr lang="de-DE" dirty="0" err="1"/>
              <a:t>attractiveness</a:t>
            </a:r>
            <a:r>
              <a:rPr lang="de-DE" dirty="0"/>
              <a:t> </a:t>
            </a:r>
            <a:r>
              <a:rPr lang="de-DE" dirty="0" err="1"/>
              <a:t>for</a:t>
            </a:r>
            <a:r>
              <a:rPr lang="de-DE" dirty="0"/>
              <a:t> </a:t>
            </a:r>
            <a:r>
              <a:rPr lang="de-DE" dirty="0" err="1"/>
              <a:t>foreign</a:t>
            </a:r>
            <a:r>
              <a:rPr lang="de-DE" dirty="0"/>
              <a:t> </a:t>
            </a:r>
            <a:r>
              <a:rPr lang="de-DE" dirty="0" err="1"/>
              <a:t>students</a:t>
            </a:r>
            <a:endParaRPr lang="de-DE" dirty="0"/>
          </a:p>
          <a:p>
            <a:pPr lvl="1"/>
            <a:r>
              <a:rPr lang="de-DE" dirty="0" err="1"/>
              <a:t>To</a:t>
            </a:r>
            <a:r>
              <a:rPr lang="de-DE" dirty="0"/>
              <a:t> </a:t>
            </a:r>
            <a:r>
              <a:rPr lang="de-DE" dirty="0" err="1"/>
              <a:t>what</a:t>
            </a:r>
            <a:r>
              <a:rPr lang="de-DE" dirty="0"/>
              <a:t> </a:t>
            </a:r>
            <a:r>
              <a:rPr lang="de-DE" dirty="0" err="1"/>
              <a:t>extent</a:t>
            </a:r>
            <a:r>
              <a:rPr lang="de-DE" dirty="0"/>
              <a:t> </a:t>
            </a:r>
            <a:r>
              <a:rPr lang="de-DE" dirty="0" err="1"/>
              <a:t>graduates</a:t>
            </a:r>
            <a:r>
              <a:rPr lang="de-DE" dirty="0"/>
              <a:t> </a:t>
            </a:r>
            <a:r>
              <a:rPr lang="de-DE" dirty="0" err="1"/>
              <a:t>are</a:t>
            </a:r>
            <a:r>
              <a:rPr lang="de-DE" dirty="0"/>
              <a:t> </a:t>
            </a:r>
            <a:r>
              <a:rPr lang="de-DE" dirty="0" err="1"/>
              <a:t>enabled</a:t>
            </a:r>
            <a:r>
              <a:rPr lang="de-DE" dirty="0"/>
              <a:t> </a:t>
            </a:r>
            <a:r>
              <a:rPr lang="de-DE" dirty="0" err="1"/>
              <a:t>to</a:t>
            </a:r>
            <a:r>
              <a:rPr lang="de-DE" dirty="0"/>
              <a:t> </a:t>
            </a:r>
            <a:r>
              <a:rPr lang="de-DE" dirty="0" err="1"/>
              <a:t>competently</a:t>
            </a:r>
            <a:r>
              <a:rPr lang="de-DE" dirty="0"/>
              <a:t> handle international </a:t>
            </a:r>
            <a:r>
              <a:rPr lang="de-DE" dirty="0" err="1"/>
              <a:t>tasks</a:t>
            </a:r>
            <a:r>
              <a:rPr lang="de-DE" dirty="0"/>
              <a:t>?</a:t>
            </a:r>
          </a:p>
          <a:p>
            <a:pPr marL="457200" lvl="1" indent="0">
              <a:buNone/>
            </a:pPr>
            <a:endParaRPr lang="de-DE" dirty="0"/>
          </a:p>
          <a:p>
            <a:pPr marL="0" indent="0">
              <a:buNone/>
            </a:pPr>
            <a:endParaRPr lang="de-DE" dirty="0"/>
          </a:p>
        </p:txBody>
      </p:sp>
      <p:sp>
        <p:nvSpPr>
          <p:cNvPr id="4" name="Datumsplatzhalter 3">
            <a:extLst>
              <a:ext uri="{FF2B5EF4-FFF2-40B4-BE49-F238E27FC236}">
                <a16:creationId xmlns:a16="http://schemas.microsoft.com/office/drawing/2014/main" xmlns="" id="{D2C03E27-96E7-2A48-9910-0BAF50C690B1}"/>
              </a:ext>
            </a:extLst>
          </p:cNvPr>
          <p:cNvSpPr>
            <a:spLocks noGrp="1"/>
          </p:cNvSpPr>
          <p:nvPr>
            <p:ph type="dt" sz="half" idx="10"/>
          </p:nvPr>
        </p:nvSpPr>
        <p:spPr/>
        <p:txBody>
          <a:bodyPr/>
          <a:lstStyle/>
          <a:p>
            <a:fld id="{E8E862F9-09D8-C64C-9F0E-4E684AFBCAAD}" type="datetime1">
              <a:rPr lang="de-DE" smtClean="0"/>
              <a:t>17.09.2018</a:t>
            </a:fld>
            <a:endParaRPr lang="de-DE"/>
          </a:p>
        </p:txBody>
      </p:sp>
      <p:sp>
        <p:nvSpPr>
          <p:cNvPr id="5" name="Fußzeilenplatzhalter 4">
            <a:extLst>
              <a:ext uri="{FF2B5EF4-FFF2-40B4-BE49-F238E27FC236}">
                <a16:creationId xmlns:a16="http://schemas.microsoft.com/office/drawing/2014/main" xmlns="" id="{04C70185-4F50-B14F-9F0E-42907F145E8B}"/>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39B118B7-3AA9-A641-A10E-3D6462208494}"/>
              </a:ext>
            </a:extLst>
          </p:cNvPr>
          <p:cNvSpPr>
            <a:spLocks noGrp="1"/>
          </p:cNvSpPr>
          <p:nvPr>
            <p:ph type="sldNum" sz="quarter" idx="12"/>
          </p:nvPr>
        </p:nvSpPr>
        <p:spPr/>
        <p:txBody>
          <a:bodyPr/>
          <a:lstStyle/>
          <a:p>
            <a:fld id="{93BC7EB4-ADAF-3D45-8E3E-A06BACF5AB1C}" type="slidenum">
              <a:rPr lang="de-DE" smtClean="0"/>
              <a:t>7</a:t>
            </a:fld>
            <a:endParaRPr lang="de-DE"/>
          </a:p>
        </p:txBody>
      </p:sp>
      <p:pic>
        <p:nvPicPr>
          <p:cNvPr id="7" name="Picture 3" descr="page1image560">
            <a:extLst>
              <a:ext uri="{FF2B5EF4-FFF2-40B4-BE49-F238E27FC236}">
                <a16:creationId xmlns:a16="http://schemas.microsoft.com/office/drawing/2014/main" xmlns="" id="{222AA132-3AD2-4440-B40D-7208AABA7C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8167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B58BF9C-B277-3A49-BF13-DF2A01E860E6}"/>
              </a:ext>
            </a:extLst>
          </p:cNvPr>
          <p:cNvSpPr>
            <a:spLocks noGrp="1"/>
          </p:cNvSpPr>
          <p:nvPr>
            <p:ph type="title"/>
          </p:nvPr>
        </p:nvSpPr>
        <p:spPr>
          <a:xfrm>
            <a:off x="196645" y="365125"/>
            <a:ext cx="11592232" cy="1325563"/>
          </a:xfrm>
        </p:spPr>
        <p:txBody>
          <a:bodyPr>
            <a:noAutofit/>
          </a:bodyPr>
          <a:lstStyle/>
          <a:p>
            <a:r>
              <a:rPr lang="de-DE" sz="2800" dirty="0"/>
              <a:t>FIBAA Assessment Guide </a:t>
            </a:r>
            <a:r>
              <a:rPr lang="de-DE" sz="2800" dirty="0" err="1"/>
              <a:t>for</a:t>
            </a:r>
            <a:r>
              <a:rPr lang="de-DE" sz="2800" dirty="0"/>
              <a:t> Programme Accreditation</a:t>
            </a:r>
            <a:br>
              <a:rPr lang="de-DE" sz="2800" dirty="0"/>
            </a:br>
            <a:r>
              <a:rPr lang="de-DE" sz="2800" dirty="0"/>
              <a:t>Chapter 4.1: Academic Environment </a:t>
            </a:r>
            <a:r>
              <a:rPr lang="de-DE" sz="2800" dirty="0" err="1"/>
              <a:t>and</a:t>
            </a:r>
            <a:r>
              <a:rPr lang="de-DE" sz="2800" dirty="0"/>
              <a:t> Framework </a:t>
            </a:r>
            <a:r>
              <a:rPr lang="de-DE" sz="2800" dirty="0" err="1"/>
              <a:t>Conditions</a:t>
            </a:r>
            <a:r>
              <a:rPr lang="de-DE" sz="2800" dirty="0"/>
              <a:t> (This </a:t>
            </a:r>
            <a:br>
              <a:rPr lang="de-DE" sz="2800" dirty="0"/>
            </a:b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B1B9F02C-8FC2-AF4E-9CCA-0AC72BE4225A}"/>
              </a:ext>
            </a:extLst>
          </p:cNvPr>
          <p:cNvSpPr>
            <a:spLocks noGrp="1"/>
          </p:cNvSpPr>
          <p:nvPr>
            <p:ph idx="1"/>
          </p:nvPr>
        </p:nvSpPr>
        <p:spPr>
          <a:xfrm>
            <a:off x="838200" y="1825624"/>
            <a:ext cx="10515600" cy="4816913"/>
          </a:xfrm>
        </p:spPr>
        <p:txBody>
          <a:bodyPr>
            <a:normAutofit fontScale="85000" lnSpcReduction="20000"/>
          </a:bodyPr>
          <a:lstStyle/>
          <a:p>
            <a:pPr marL="0" indent="0">
              <a:buNone/>
            </a:pPr>
            <a:endParaRPr lang="de-DE" b="1" dirty="0"/>
          </a:p>
          <a:p>
            <a:pPr marL="0" indent="0">
              <a:buNone/>
            </a:pPr>
            <a:r>
              <a:rPr lang="de-DE" b="1" dirty="0"/>
              <a:t>Benchmarks:</a:t>
            </a:r>
          </a:p>
          <a:p>
            <a:pPr marL="0" indent="0">
              <a:buNone/>
            </a:pPr>
            <a:r>
              <a:rPr lang="de-DE" i="1" dirty="0" err="1"/>
              <a:t>Meets</a:t>
            </a:r>
            <a:r>
              <a:rPr lang="de-DE" i="1" dirty="0"/>
              <a:t> </a:t>
            </a:r>
            <a:r>
              <a:rPr lang="de-DE" i="1" dirty="0" err="1"/>
              <a:t>quality</a:t>
            </a:r>
            <a:r>
              <a:rPr lang="de-DE" i="1" dirty="0"/>
              <a:t> requirements </a:t>
            </a:r>
          </a:p>
          <a:p>
            <a:r>
              <a:rPr lang="de-DE" dirty="0"/>
              <a:t>The </a:t>
            </a:r>
            <a:r>
              <a:rPr lang="de-DE" dirty="0" err="1"/>
              <a:t>pedagogical</a:t>
            </a:r>
            <a:r>
              <a:rPr lang="de-DE" dirty="0"/>
              <a:t> </a:t>
            </a:r>
            <a:r>
              <a:rPr lang="de-DE" dirty="0" err="1"/>
              <a:t>and</a:t>
            </a:r>
            <a:r>
              <a:rPr lang="de-DE" dirty="0"/>
              <a:t> </a:t>
            </a:r>
            <a:r>
              <a:rPr lang="de-DE" dirty="0" err="1"/>
              <a:t>didactical</a:t>
            </a:r>
            <a:r>
              <a:rPr lang="de-DE" dirty="0"/>
              <a:t> </a:t>
            </a:r>
            <a:r>
              <a:rPr lang="de-DE" dirty="0" err="1"/>
              <a:t>qualification</a:t>
            </a:r>
            <a:r>
              <a:rPr lang="de-DE" dirty="0"/>
              <a:t> </a:t>
            </a:r>
            <a:r>
              <a:rPr lang="de-DE" dirty="0" err="1"/>
              <a:t>of</a:t>
            </a:r>
            <a:r>
              <a:rPr lang="de-DE" dirty="0"/>
              <a:t> </a:t>
            </a:r>
            <a:r>
              <a:rPr lang="de-DE" dirty="0" err="1"/>
              <a:t>the</a:t>
            </a:r>
            <a:r>
              <a:rPr lang="de-DE" dirty="0"/>
              <a:t> </a:t>
            </a:r>
            <a:r>
              <a:rPr lang="de-DE" dirty="0" err="1"/>
              <a:t>faculty</a:t>
            </a:r>
            <a:r>
              <a:rPr lang="de-DE" dirty="0"/>
              <a:t> </a:t>
            </a:r>
            <a:r>
              <a:rPr lang="de-DE" dirty="0" err="1"/>
              <a:t>correspond</a:t>
            </a:r>
            <a:r>
              <a:rPr lang="de-DE" dirty="0"/>
              <a:t> </a:t>
            </a:r>
            <a:r>
              <a:rPr lang="de-DE" dirty="0" err="1"/>
              <a:t>to</a:t>
            </a:r>
            <a:r>
              <a:rPr lang="de-DE" dirty="0"/>
              <a:t> </a:t>
            </a:r>
            <a:r>
              <a:rPr lang="de-DE" dirty="0" err="1"/>
              <a:t>the</a:t>
            </a:r>
            <a:r>
              <a:rPr lang="de-DE" dirty="0"/>
              <a:t> requirements </a:t>
            </a:r>
            <a:r>
              <a:rPr lang="de-DE" dirty="0" err="1"/>
              <a:t>and</a:t>
            </a:r>
            <a:r>
              <a:rPr lang="de-DE" dirty="0"/>
              <a:t> </a:t>
            </a:r>
            <a:r>
              <a:rPr lang="de-DE" dirty="0" err="1"/>
              <a:t>objectives</a:t>
            </a:r>
            <a:r>
              <a:rPr lang="de-DE" dirty="0"/>
              <a:t> </a:t>
            </a:r>
            <a:r>
              <a:rPr lang="de-DE" dirty="0" err="1"/>
              <a:t>of</a:t>
            </a:r>
            <a:r>
              <a:rPr lang="de-DE" dirty="0"/>
              <a:t> </a:t>
            </a:r>
            <a:r>
              <a:rPr lang="de-DE" dirty="0" err="1"/>
              <a:t>the</a:t>
            </a:r>
            <a:r>
              <a:rPr lang="de-DE" dirty="0"/>
              <a:t> </a:t>
            </a:r>
            <a:r>
              <a:rPr lang="de-DE" dirty="0" err="1"/>
              <a:t>study</a:t>
            </a:r>
            <a:r>
              <a:rPr lang="de-DE" dirty="0"/>
              <a:t> programme. The HEI </a:t>
            </a:r>
            <a:r>
              <a:rPr lang="de-DE" dirty="0" err="1"/>
              <a:t>verifies</a:t>
            </a:r>
            <a:r>
              <a:rPr lang="de-DE" dirty="0"/>
              <a:t> </a:t>
            </a:r>
            <a:r>
              <a:rPr lang="de-DE" dirty="0" err="1"/>
              <a:t>the</a:t>
            </a:r>
            <a:r>
              <a:rPr lang="de-DE" dirty="0"/>
              <a:t> </a:t>
            </a:r>
            <a:r>
              <a:rPr lang="de-DE" dirty="0" err="1"/>
              <a:t>qualifications</a:t>
            </a:r>
            <a:r>
              <a:rPr lang="de-DE" dirty="0"/>
              <a:t> </a:t>
            </a:r>
            <a:r>
              <a:rPr lang="de-DE" dirty="0" err="1"/>
              <a:t>of</a:t>
            </a:r>
            <a:r>
              <a:rPr lang="de-DE" dirty="0"/>
              <a:t> </a:t>
            </a:r>
            <a:r>
              <a:rPr lang="de-DE" dirty="0" err="1"/>
              <a:t>the</a:t>
            </a:r>
            <a:r>
              <a:rPr lang="de-DE" dirty="0"/>
              <a:t> </a:t>
            </a:r>
            <a:r>
              <a:rPr lang="de-DE" dirty="0" err="1"/>
              <a:t>faculty</a:t>
            </a:r>
            <a:r>
              <a:rPr lang="de-DE" dirty="0"/>
              <a:t> </a:t>
            </a:r>
            <a:r>
              <a:rPr lang="de-DE" dirty="0" err="1"/>
              <a:t>members</a:t>
            </a:r>
            <a:r>
              <a:rPr lang="de-DE" dirty="0"/>
              <a:t> </a:t>
            </a:r>
            <a:r>
              <a:rPr lang="de-DE" dirty="0" err="1"/>
              <a:t>by</a:t>
            </a:r>
            <a:r>
              <a:rPr lang="de-DE" dirty="0"/>
              <a:t> </a:t>
            </a:r>
            <a:r>
              <a:rPr lang="de-DE" dirty="0" err="1"/>
              <a:t>means</a:t>
            </a:r>
            <a:r>
              <a:rPr lang="de-DE" dirty="0"/>
              <a:t> </a:t>
            </a:r>
            <a:r>
              <a:rPr lang="de-DE" dirty="0" err="1"/>
              <a:t>of</a:t>
            </a:r>
            <a:r>
              <a:rPr lang="de-DE" dirty="0"/>
              <a:t> an </a:t>
            </a:r>
            <a:r>
              <a:rPr lang="de-DE" dirty="0" err="1"/>
              <a:t>established</a:t>
            </a:r>
            <a:r>
              <a:rPr lang="de-DE" dirty="0"/>
              <a:t> </a:t>
            </a:r>
            <a:r>
              <a:rPr lang="de-DE" dirty="0" err="1"/>
              <a:t>procedure</a:t>
            </a:r>
            <a:r>
              <a:rPr lang="de-DE" dirty="0"/>
              <a:t>. The HEI </a:t>
            </a:r>
            <a:r>
              <a:rPr lang="de-DE" dirty="0" err="1"/>
              <a:t>ensures</a:t>
            </a:r>
            <a:r>
              <a:rPr lang="de-DE" dirty="0"/>
              <a:t> </a:t>
            </a:r>
            <a:r>
              <a:rPr lang="de-DE" dirty="0" err="1"/>
              <a:t>that</a:t>
            </a:r>
            <a:r>
              <a:rPr lang="de-DE" dirty="0"/>
              <a:t> </a:t>
            </a:r>
            <a:r>
              <a:rPr lang="de-DE" dirty="0" err="1"/>
              <a:t>assessors</a:t>
            </a:r>
            <a:r>
              <a:rPr lang="de-DE" dirty="0"/>
              <a:t> </a:t>
            </a:r>
            <a:r>
              <a:rPr lang="de-DE" dirty="0" err="1"/>
              <a:t>are</a:t>
            </a:r>
            <a:r>
              <a:rPr lang="de-DE" dirty="0"/>
              <a:t> </a:t>
            </a:r>
            <a:r>
              <a:rPr lang="de-DE" dirty="0" err="1"/>
              <a:t>familiar</a:t>
            </a:r>
            <a:r>
              <a:rPr lang="de-DE" dirty="0"/>
              <a:t> </a:t>
            </a:r>
            <a:r>
              <a:rPr lang="de-DE" dirty="0" err="1"/>
              <a:t>with</a:t>
            </a:r>
            <a:r>
              <a:rPr lang="de-DE" dirty="0"/>
              <a:t> ex- </a:t>
            </a:r>
            <a:r>
              <a:rPr lang="de-DE" dirty="0" err="1"/>
              <a:t>isting</a:t>
            </a:r>
            <a:r>
              <a:rPr lang="de-DE" dirty="0"/>
              <a:t> </a:t>
            </a:r>
            <a:r>
              <a:rPr lang="de-DE" dirty="0" err="1"/>
              <a:t>testing</a:t>
            </a:r>
            <a:r>
              <a:rPr lang="de-DE" dirty="0"/>
              <a:t> </a:t>
            </a:r>
            <a:r>
              <a:rPr lang="de-DE" dirty="0" err="1"/>
              <a:t>and</a:t>
            </a:r>
            <a:r>
              <a:rPr lang="de-DE" dirty="0"/>
              <a:t> </a:t>
            </a:r>
            <a:r>
              <a:rPr lang="de-DE" dirty="0" err="1"/>
              <a:t>examination</a:t>
            </a:r>
            <a:r>
              <a:rPr lang="de-DE" dirty="0"/>
              <a:t> </a:t>
            </a:r>
            <a:r>
              <a:rPr lang="de-DE" dirty="0" err="1"/>
              <a:t>methods</a:t>
            </a:r>
            <a:r>
              <a:rPr lang="de-DE" dirty="0"/>
              <a:t> </a:t>
            </a:r>
            <a:r>
              <a:rPr lang="de-DE" dirty="0" err="1"/>
              <a:t>and</a:t>
            </a:r>
            <a:r>
              <a:rPr lang="de-DE" dirty="0"/>
              <a:t> </a:t>
            </a:r>
            <a:r>
              <a:rPr lang="de-DE" dirty="0" err="1"/>
              <a:t>receive</a:t>
            </a:r>
            <a:r>
              <a:rPr lang="de-DE" dirty="0"/>
              <a:t> </a:t>
            </a:r>
            <a:r>
              <a:rPr lang="de-DE" dirty="0" err="1"/>
              <a:t>support</a:t>
            </a:r>
            <a:r>
              <a:rPr lang="de-DE" dirty="0"/>
              <a:t> in </a:t>
            </a:r>
            <a:r>
              <a:rPr lang="de-DE" dirty="0" err="1"/>
              <a:t>developing</a:t>
            </a:r>
            <a:r>
              <a:rPr lang="de-DE" dirty="0"/>
              <a:t> </a:t>
            </a:r>
            <a:r>
              <a:rPr lang="de-DE" dirty="0" err="1"/>
              <a:t>their</a:t>
            </a:r>
            <a:r>
              <a:rPr lang="de-DE" dirty="0"/>
              <a:t> </a:t>
            </a:r>
            <a:r>
              <a:rPr lang="de-DE" dirty="0" err="1"/>
              <a:t>own</a:t>
            </a:r>
            <a:r>
              <a:rPr lang="de-DE" dirty="0"/>
              <a:t> </a:t>
            </a:r>
            <a:r>
              <a:rPr lang="de-DE" dirty="0" err="1"/>
              <a:t>skills</a:t>
            </a:r>
            <a:r>
              <a:rPr lang="de-DE" dirty="0"/>
              <a:t> in </a:t>
            </a:r>
            <a:r>
              <a:rPr lang="de-DE" dirty="0" err="1"/>
              <a:t>this</a:t>
            </a:r>
            <a:r>
              <a:rPr lang="de-DE" dirty="0"/>
              <a:t> </a:t>
            </a:r>
            <a:r>
              <a:rPr lang="de-DE" dirty="0" err="1"/>
              <a:t>field</a:t>
            </a:r>
            <a:r>
              <a:rPr lang="de-DE" dirty="0"/>
              <a:t>. </a:t>
            </a:r>
            <a:r>
              <a:rPr lang="de-DE" dirty="0" err="1"/>
              <a:t>Specific</a:t>
            </a:r>
            <a:r>
              <a:rPr lang="de-DE" dirty="0"/>
              <a:t> </a:t>
            </a:r>
            <a:r>
              <a:rPr lang="de-DE" dirty="0" err="1"/>
              <a:t>measures</a:t>
            </a:r>
            <a:r>
              <a:rPr lang="de-DE" dirty="0"/>
              <a:t> </a:t>
            </a:r>
            <a:r>
              <a:rPr lang="de-DE" dirty="0" err="1"/>
              <a:t>for</a:t>
            </a:r>
            <a:r>
              <a:rPr lang="de-DE" dirty="0"/>
              <a:t> </a:t>
            </a:r>
            <a:r>
              <a:rPr lang="de-DE" dirty="0" err="1"/>
              <a:t>the</a:t>
            </a:r>
            <a:r>
              <a:rPr lang="de-DE" dirty="0"/>
              <a:t> </a:t>
            </a:r>
            <a:r>
              <a:rPr lang="de-DE" dirty="0" err="1"/>
              <a:t>further</a:t>
            </a:r>
            <a:r>
              <a:rPr lang="de-DE" dirty="0"/>
              <a:t> </a:t>
            </a:r>
            <a:r>
              <a:rPr lang="de-DE" dirty="0" err="1"/>
              <a:t>qualification</a:t>
            </a:r>
            <a:r>
              <a:rPr lang="de-DE" dirty="0"/>
              <a:t> </a:t>
            </a:r>
            <a:r>
              <a:rPr lang="de-DE" dirty="0" err="1"/>
              <a:t>of</a:t>
            </a:r>
            <a:r>
              <a:rPr lang="de-DE" dirty="0"/>
              <a:t> </a:t>
            </a:r>
            <a:r>
              <a:rPr lang="de-DE" dirty="0" err="1"/>
              <a:t>the</a:t>
            </a:r>
            <a:r>
              <a:rPr lang="de-DE" dirty="0"/>
              <a:t> </a:t>
            </a:r>
            <a:r>
              <a:rPr lang="de-DE" dirty="0" err="1"/>
              <a:t>faculty</a:t>
            </a:r>
            <a:r>
              <a:rPr lang="de-DE" dirty="0"/>
              <a:t> </a:t>
            </a:r>
            <a:r>
              <a:rPr lang="de-DE" dirty="0" err="1"/>
              <a:t>members</a:t>
            </a:r>
            <a:r>
              <a:rPr lang="de-DE" dirty="0"/>
              <a:t> </a:t>
            </a:r>
            <a:r>
              <a:rPr lang="de-DE" dirty="0" err="1"/>
              <a:t>are</a:t>
            </a:r>
            <a:r>
              <a:rPr lang="de-DE" dirty="0"/>
              <a:t> </a:t>
            </a:r>
            <a:r>
              <a:rPr lang="de-DE" dirty="0" err="1"/>
              <a:t>imple</a:t>
            </a:r>
            <a:r>
              <a:rPr lang="de-DE" dirty="0"/>
              <a:t>- </a:t>
            </a:r>
            <a:r>
              <a:rPr lang="de-DE" dirty="0" err="1"/>
              <a:t>mented</a:t>
            </a:r>
            <a:r>
              <a:rPr lang="de-DE" dirty="0"/>
              <a:t>. </a:t>
            </a:r>
          </a:p>
          <a:p>
            <a:r>
              <a:rPr lang="de-DE" dirty="0" err="1"/>
              <a:t>For</a:t>
            </a:r>
            <a:r>
              <a:rPr lang="de-DE" dirty="0"/>
              <a:t> </a:t>
            </a:r>
            <a:r>
              <a:rPr lang="de-DE" dirty="0" err="1"/>
              <a:t>blended</a:t>
            </a:r>
            <a:r>
              <a:rPr lang="de-DE" dirty="0"/>
              <a:t>-learning/</a:t>
            </a:r>
            <a:r>
              <a:rPr lang="de-DE" dirty="0" err="1"/>
              <a:t>distance</a:t>
            </a:r>
            <a:r>
              <a:rPr lang="de-DE" dirty="0"/>
              <a:t> learning </a:t>
            </a:r>
            <a:r>
              <a:rPr lang="de-DE" dirty="0" err="1"/>
              <a:t>study</a:t>
            </a:r>
            <a:r>
              <a:rPr lang="de-DE" dirty="0"/>
              <a:t> programmes </a:t>
            </a:r>
            <a:r>
              <a:rPr lang="de-DE" dirty="0" err="1"/>
              <a:t>applies</a:t>
            </a:r>
            <a:r>
              <a:rPr lang="de-DE" dirty="0"/>
              <a:t> </a:t>
            </a:r>
            <a:r>
              <a:rPr lang="de-DE" dirty="0" err="1"/>
              <a:t>additionally</a:t>
            </a:r>
            <a:r>
              <a:rPr lang="de-DE" dirty="0"/>
              <a:t>: The </a:t>
            </a:r>
            <a:r>
              <a:rPr lang="de-DE" dirty="0" err="1"/>
              <a:t>faculty</a:t>
            </a:r>
            <a:r>
              <a:rPr lang="de-DE" dirty="0"/>
              <a:t> </a:t>
            </a:r>
            <a:r>
              <a:rPr lang="de-DE" dirty="0" err="1"/>
              <a:t>is</a:t>
            </a:r>
            <a:r>
              <a:rPr lang="de-DE" dirty="0"/>
              <a:t> </a:t>
            </a:r>
            <a:r>
              <a:rPr lang="de-DE" dirty="0" err="1"/>
              <a:t>qualified</a:t>
            </a:r>
            <a:r>
              <a:rPr lang="de-DE" dirty="0"/>
              <a:t> </a:t>
            </a:r>
            <a:r>
              <a:rPr lang="de-DE" dirty="0" err="1"/>
              <a:t>for</a:t>
            </a:r>
            <a:r>
              <a:rPr lang="de-DE" dirty="0"/>
              <a:t> </a:t>
            </a:r>
            <a:r>
              <a:rPr lang="de-DE" dirty="0" err="1"/>
              <a:t>distance</a:t>
            </a:r>
            <a:r>
              <a:rPr lang="de-DE" dirty="0"/>
              <a:t> </a:t>
            </a:r>
            <a:r>
              <a:rPr lang="de-DE" dirty="0" err="1"/>
              <a:t>education</a:t>
            </a:r>
            <a:r>
              <a:rPr lang="de-DE" dirty="0"/>
              <a:t>. </a:t>
            </a:r>
          </a:p>
          <a:p>
            <a:pPr marL="0" indent="0">
              <a:buNone/>
            </a:pPr>
            <a:r>
              <a:rPr lang="de-DE" i="1" dirty="0" err="1"/>
              <a:t>Exceeds</a:t>
            </a:r>
            <a:r>
              <a:rPr lang="de-DE" i="1" dirty="0"/>
              <a:t> </a:t>
            </a:r>
            <a:r>
              <a:rPr lang="de-DE" i="1" dirty="0" err="1"/>
              <a:t>quality</a:t>
            </a:r>
            <a:r>
              <a:rPr lang="de-DE" i="1" dirty="0"/>
              <a:t> requirements </a:t>
            </a:r>
          </a:p>
          <a:p>
            <a:r>
              <a:rPr lang="de-DE" dirty="0"/>
              <a:t>The </a:t>
            </a:r>
            <a:r>
              <a:rPr lang="de-DE" dirty="0" err="1"/>
              <a:t>faculty’s</a:t>
            </a:r>
            <a:r>
              <a:rPr lang="de-DE" dirty="0"/>
              <a:t> </a:t>
            </a:r>
            <a:r>
              <a:rPr lang="de-DE" dirty="0" err="1"/>
              <a:t>outstanding</a:t>
            </a:r>
            <a:r>
              <a:rPr lang="de-DE" dirty="0"/>
              <a:t> </a:t>
            </a:r>
            <a:r>
              <a:rPr lang="de-DE" dirty="0" err="1"/>
              <a:t>qualification</a:t>
            </a:r>
            <a:r>
              <a:rPr lang="de-DE" dirty="0"/>
              <a:t> </a:t>
            </a:r>
            <a:r>
              <a:rPr lang="de-DE" dirty="0" err="1"/>
              <a:t>is</a:t>
            </a:r>
            <a:r>
              <a:rPr lang="de-DE" dirty="0"/>
              <a:t> </a:t>
            </a:r>
            <a:r>
              <a:rPr lang="de-DE" dirty="0" err="1"/>
              <a:t>underlined</a:t>
            </a:r>
            <a:r>
              <a:rPr lang="de-DE" dirty="0"/>
              <a:t> </a:t>
            </a:r>
            <a:r>
              <a:rPr lang="de-DE" dirty="0" err="1"/>
              <a:t>by</a:t>
            </a:r>
            <a:r>
              <a:rPr lang="de-DE" dirty="0"/>
              <a:t> </a:t>
            </a:r>
            <a:r>
              <a:rPr lang="de-DE" dirty="0" err="1"/>
              <a:t>excellent</a:t>
            </a:r>
            <a:r>
              <a:rPr lang="de-DE" dirty="0"/>
              <a:t> </a:t>
            </a:r>
            <a:r>
              <a:rPr lang="de-DE" dirty="0" err="1"/>
              <a:t>evaluation</a:t>
            </a:r>
            <a:r>
              <a:rPr lang="de-DE" dirty="0"/>
              <a:t> </a:t>
            </a:r>
            <a:r>
              <a:rPr lang="de-DE" dirty="0" err="1"/>
              <a:t>results</a:t>
            </a:r>
            <a:r>
              <a:rPr lang="de-DE" dirty="0"/>
              <a:t> </a:t>
            </a:r>
            <a:r>
              <a:rPr lang="de-DE" dirty="0" err="1"/>
              <a:t>or</a:t>
            </a:r>
            <a:r>
              <a:rPr lang="de-DE" dirty="0"/>
              <a:t> </a:t>
            </a:r>
            <a:r>
              <a:rPr lang="de-DE" dirty="0" err="1"/>
              <a:t>by</a:t>
            </a:r>
            <a:r>
              <a:rPr lang="de-DE" dirty="0"/>
              <a:t> </a:t>
            </a:r>
            <a:r>
              <a:rPr lang="de-DE" dirty="0" err="1"/>
              <a:t>awards</a:t>
            </a:r>
            <a:r>
              <a:rPr lang="de-DE" dirty="0"/>
              <a:t> </a:t>
            </a:r>
            <a:r>
              <a:rPr lang="de-DE" dirty="0" err="1"/>
              <a:t>granted</a:t>
            </a:r>
            <a:r>
              <a:rPr lang="de-DE" dirty="0"/>
              <a:t> on </a:t>
            </a:r>
            <a:r>
              <a:rPr lang="de-DE" dirty="0" err="1"/>
              <a:t>account</a:t>
            </a:r>
            <a:r>
              <a:rPr lang="de-DE" dirty="0"/>
              <a:t> </a:t>
            </a:r>
            <a:r>
              <a:rPr lang="de-DE" dirty="0" err="1"/>
              <a:t>of</a:t>
            </a:r>
            <a:r>
              <a:rPr lang="de-DE" dirty="0"/>
              <a:t> </a:t>
            </a:r>
            <a:r>
              <a:rPr lang="de-DE" dirty="0" err="1"/>
              <a:t>the</a:t>
            </a:r>
            <a:r>
              <a:rPr lang="de-DE" dirty="0"/>
              <a:t> </a:t>
            </a:r>
            <a:r>
              <a:rPr lang="de-DE" dirty="0" err="1"/>
              <a:t>quality</a:t>
            </a:r>
            <a:r>
              <a:rPr lang="de-DE" dirty="0"/>
              <a:t> </a:t>
            </a:r>
            <a:r>
              <a:rPr lang="de-DE" dirty="0" err="1"/>
              <a:t>of</a:t>
            </a:r>
            <a:r>
              <a:rPr lang="de-DE" dirty="0"/>
              <a:t> </a:t>
            </a:r>
            <a:r>
              <a:rPr lang="de-DE" dirty="0" err="1"/>
              <a:t>teaching</a:t>
            </a:r>
            <a:r>
              <a:rPr lang="de-DE" dirty="0"/>
              <a:t>. </a:t>
            </a:r>
          </a:p>
          <a:p>
            <a:endParaRPr lang="de-DE" dirty="0"/>
          </a:p>
        </p:txBody>
      </p:sp>
      <p:sp>
        <p:nvSpPr>
          <p:cNvPr id="4" name="Datumsplatzhalter 3">
            <a:extLst>
              <a:ext uri="{FF2B5EF4-FFF2-40B4-BE49-F238E27FC236}">
                <a16:creationId xmlns:a16="http://schemas.microsoft.com/office/drawing/2014/main" xmlns="" id="{F19344A6-274F-DD4F-8602-9BE7E7C02C02}"/>
              </a:ext>
            </a:extLst>
          </p:cNvPr>
          <p:cNvSpPr>
            <a:spLocks noGrp="1"/>
          </p:cNvSpPr>
          <p:nvPr>
            <p:ph type="dt" sz="half" idx="10"/>
          </p:nvPr>
        </p:nvSpPr>
        <p:spPr/>
        <p:txBody>
          <a:bodyPr/>
          <a:lstStyle/>
          <a:p>
            <a:fld id="{7CAE1765-B112-6A48-ACA6-27C28D5F2F1B}" type="datetime1">
              <a:rPr lang="de-DE" smtClean="0"/>
              <a:t>17.09.2018</a:t>
            </a:fld>
            <a:endParaRPr lang="de-DE"/>
          </a:p>
        </p:txBody>
      </p:sp>
      <p:sp>
        <p:nvSpPr>
          <p:cNvPr id="5" name="Fußzeilenplatzhalter 4">
            <a:extLst>
              <a:ext uri="{FF2B5EF4-FFF2-40B4-BE49-F238E27FC236}">
                <a16:creationId xmlns:a16="http://schemas.microsoft.com/office/drawing/2014/main" xmlns="" id="{5C4671C0-C221-BF4B-8728-B9DD72177397}"/>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1D56B00B-4420-F048-8F35-4FFD215F858D}"/>
              </a:ext>
            </a:extLst>
          </p:cNvPr>
          <p:cNvSpPr>
            <a:spLocks noGrp="1"/>
          </p:cNvSpPr>
          <p:nvPr>
            <p:ph type="sldNum" sz="quarter" idx="12"/>
          </p:nvPr>
        </p:nvSpPr>
        <p:spPr/>
        <p:txBody>
          <a:bodyPr/>
          <a:lstStyle/>
          <a:p>
            <a:fld id="{93BC7EB4-ADAF-3D45-8E3E-A06BACF5AB1C}" type="slidenum">
              <a:rPr lang="de-DE" smtClean="0"/>
              <a:t>70</a:t>
            </a:fld>
            <a:endParaRPr lang="de-DE"/>
          </a:p>
        </p:txBody>
      </p:sp>
      <p:pic>
        <p:nvPicPr>
          <p:cNvPr id="7" name="Picture 3" descr="page1image560">
            <a:extLst>
              <a:ext uri="{FF2B5EF4-FFF2-40B4-BE49-F238E27FC236}">
                <a16:creationId xmlns:a16="http://schemas.microsoft.com/office/drawing/2014/main" xmlns="" id="{20994622-B046-AF4F-95C4-AC0F222D5E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2021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9F3E27A-B3D0-3B4F-B032-B3FAA28BAD0A}"/>
              </a:ext>
            </a:extLst>
          </p:cNvPr>
          <p:cNvSpPr>
            <a:spLocks noGrp="1"/>
          </p:cNvSpPr>
          <p:nvPr>
            <p:ph type="title"/>
          </p:nvPr>
        </p:nvSpPr>
        <p:spPr>
          <a:xfrm>
            <a:off x="383458" y="410368"/>
            <a:ext cx="11619271" cy="1325563"/>
          </a:xfrm>
        </p:spPr>
        <p:txBody>
          <a:bodyPr>
            <a:noAutofit/>
          </a:bodyPr>
          <a:lstStyle/>
          <a:p>
            <a:r>
              <a:rPr lang="de-DE" sz="2800" dirty="0"/>
              <a:t>FIBAA Assessment Guide </a:t>
            </a:r>
            <a:r>
              <a:rPr lang="de-DE" sz="2800" dirty="0" err="1"/>
              <a:t>for</a:t>
            </a:r>
            <a:r>
              <a:rPr lang="de-DE" sz="2800" dirty="0"/>
              <a:t> Programme Accreditation</a:t>
            </a:r>
            <a:br>
              <a:rPr lang="de-DE" sz="2800" dirty="0"/>
            </a:br>
            <a:r>
              <a:rPr lang="de-DE" sz="2800" dirty="0"/>
              <a:t>Chapter 4.1: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br>
              <a:rPr lang="de-DE" sz="2800" dirty="0"/>
            </a:br>
            <a:r>
              <a:rPr lang="de-DE" sz="2800" dirty="0" err="1"/>
              <a:t>implemented</a:t>
            </a:r>
            <a:r>
              <a:rPr lang="de-DE" sz="2800" dirty="0"/>
              <a:t> </a:t>
            </a: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5A591696-7BC8-024E-84C1-54034E031C0C}"/>
              </a:ext>
            </a:extLst>
          </p:cNvPr>
          <p:cNvSpPr>
            <a:spLocks noGrp="1"/>
          </p:cNvSpPr>
          <p:nvPr>
            <p:ph idx="1"/>
          </p:nvPr>
        </p:nvSpPr>
        <p:spPr>
          <a:xfrm>
            <a:off x="838200" y="2005781"/>
            <a:ext cx="10515600" cy="4171182"/>
          </a:xfrm>
        </p:spPr>
        <p:txBody>
          <a:bodyPr>
            <a:normAutofit/>
          </a:bodyPr>
          <a:lstStyle/>
          <a:p>
            <a:r>
              <a:rPr lang="de-DE" sz="2400" dirty="0"/>
              <a:t>4.1.4 </a:t>
            </a:r>
            <a:r>
              <a:rPr lang="de-DE" sz="2400" dirty="0" err="1"/>
              <a:t>Practical</a:t>
            </a:r>
            <a:r>
              <a:rPr lang="de-DE" sz="2400" dirty="0"/>
              <a:t> </a:t>
            </a:r>
            <a:r>
              <a:rPr lang="de-DE" sz="2400" dirty="0" err="1"/>
              <a:t>business</a:t>
            </a:r>
            <a:r>
              <a:rPr lang="de-DE" sz="2400" dirty="0"/>
              <a:t> </a:t>
            </a:r>
            <a:r>
              <a:rPr lang="de-DE" sz="2400" dirty="0" err="1"/>
              <a:t>experience</a:t>
            </a:r>
            <a:r>
              <a:rPr lang="de-DE" sz="2400" dirty="0"/>
              <a:t> </a:t>
            </a:r>
            <a:r>
              <a:rPr lang="de-DE" sz="2400" dirty="0" err="1"/>
              <a:t>of</a:t>
            </a:r>
            <a:r>
              <a:rPr lang="de-DE" sz="2400" dirty="0"/>
              <a:t> </a:t>
            </a:r>
            <a:r>
              <a:rPr lang="de-DE" sz="2400" dirty="0" err="1"/>
              <a:t>faculty</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how</a:t>
            </a:r>
            <a:r>
              <a:rPr lang="de-DE" sz="2400" dirty="0"/>
              <a:t> </a:t>
            </a:r>
            <a:r>
              <a:rPr lang="de-DE" sz="2400" dirty="0" err="1"/>
              <a:t>the</a:t>
            </a:r>
            <a:r>
              <a:rPr lang="de-DE" sz="2400" dirty="0"/>
              <a:t> </a:t>
            </a:r>
            <a:r>
              <a:rPr lang="de-DE" sz="2400" dirty="0" err="1"/>
              <a:t>faculty’s</a:t>
            </a:r>
            <a:r>
              <a:rPr lang="de-DE" sz="2400" dirty="0"/>
              <a:t> </a:t>
            </a:r>
            <a:r>
              <a:rPr lang="de-DE" sz="2400" dirty="0" err="1"/>
              <a:t>practical</a:t>
            </a:r>
            <a:r>
              <a:rPr lang="de-DE" sz="2400" dirty="0"/>
              <a:t> </a:t>
            </a:r>
            <a:r>
              <a:rPr lang="de-DE" sz="2400" dirty="0" err="1"/>
              <a:t>business</a:t>
            </a:r>
            <a:r>
              <a:rPr lang="de-DE" sz="2400" dirty="0"/>
              <a:t> </a:t>
            </a:r>
            <a:r>
              <a:rPr lang="de-DE" sz="2400" dirty="0" err="1"/>
              <a:t>experience</a:t>
            </a:r>
            <a:r>
              <a:rPr lang="de-DE" sz="2400" dirty="0"/>
              <a:t> 	</a:t>
            </a:r>
            <a:r>
              <a:rPr lang="de-DE" sz="2400" dirty="0" err="1"/>
              <a:t>contributes</a:t>
            </a:r>
            <a:r>
              <a:rPr lang="de-DE" sz="2400" dirty="0"/>
              <a:t> </a:t>
            </a:r>
            <a:r>
              <a:rPr lang="de-DE" sz="2400" dirty="0" err="1"/>
              <a:t>to</a:t>
            </a:r>
            <a:r>
              <a:rPr lang="de-DE" sz="2400" dirty="0"/>
              <a:t> </a:t>
            </a:r>
            <a:r>
              <a:rPr lang="de-DE" sz="2400" dirty="0" err="1"/>
              <a:t>the</a:t>
            </a:r>
            <a:r>
              <a:rPr lang="de-DE" sz="2400" dirty="0"/>
              <a:t> </a:t>
            </a:r>
            <a:r>
              <a:rPr lang="de-DE" sz="2400" dirty="0" err="1"/>
              <a:t>integration</a:t>
            </a:r>
            <a:r>
              <a:rPr lang="de-DE" sz="2400" dirty="0"/>
              <a:t> </a:t>
            </a:r>
            <a:r>
              <a:rPr lang="de-DE" sz="2400" dirty="0" err="1"/>
              <a:t>of</a:t>
            </a:r>
            <a:r>
              <a:rPr lang="de-DE" sz="2400" dirty="0"/>
              <a:t> </a:t>
            </a:r>
            <a:r>
              <a:rPr lang="de-DE" sz="2400" dirty="0" err="1"/>
              <a:t>theory</a:t>
            </a:r>
            <a:r>
              <a:rPr lang="de-DE" sz="2400" dirty="0"/>
              <a:t> </a:t>
            </a:r>
            <a:r>
              <a:rPr lang="de-DE" sz="2400" dirty="0" err="1"/>
              <a:t>and</a:t>
            </a:r>
            <a:r>
              <a:rPr lang="de-DE" sz="2400" dirty="0"/>
              <a:t> </a:t>
            </a:r>
            <a:r>
              <a:rPr lang="de-DE" sz="2400" dirty="0" err="1"/>
              <a:t>practice</a:t>
            </a:r>
            <a:r>
              <a:rPr lang="de-DE" sz="2400" dirty="0"/>
              <a:t>. </a:t>
            </a:r>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a:t>The </a:t>
            </a:r>
            <a:r>
              <a:rPr lang="de-DE" sz="2400" dirty="0" err="1"/>
              <a:t>practical</a:t>
            </a:r>
            <a:r>
              <a:rPr lang="de-DE" sz="2400" dirty="0"/>
              <a:t> </a:t>
            </a:r>
            <a:r>
              <a:rPr lang="de-DE" sz="2400" dirty="0" err="1"/>
              <a:t>business</a:t>
            </a:r>
            <a:r>
              <a:rPr lang="de-DE" sz="2400" dirty="0"/>
              <a:t> </a:t>
            </a:r>
            <a:r>
              <a:rPr lang="de-DE" sz="2400" dirty="0" err="1"/>
              <a:t>experience</a:t>
            </a:r>
            <a:r>
              <a:rPr lang="de-DE" sz="2400" dirty="0"/>
              <a:t> </a:t>
            </a:r>
            <a:r>
              <a:rPr lang="de-DE" sz="2400" dirty="0" err="1"/>
              <a:t>of</a:t>
            </a:r>
            <a:r>
              <a:rPr lang="de-DE" sz="2400" dirty="0"/>
              <a:t> </a:t>
            </a:r>
            <a:r>
              <a:rPr lang="de-DE" sz="2400" dirty="0" err="1"/>
              <a:t>the</a:t>
            </a:r>
            <a:r>
              <a:rPr lang="de-DE" sz="2400" dirty="0"/>
              <a:t> </a:t>
            </a:r>
            <a:r>
              <a:rPr lang="de-DE" sz="2400" dirty="0" err="1"/>
              <a:t>faculty</a:t>
            </a:r>
            <a:r>
              <a:rPr lang="de-DE" sz="2400" dirty="0"/>
              <a:t> </a:t>
            </a:r>
            <a:r>
              <a:rPr lang="de-DE" sz="2400" dirty="0" err="1"/>
              <a:t>corresponds</a:t>
            </a:r>
            <a:r>
              <a:rPr lang="de-DE" sz="2400" dirty="0"/>
              <a:t> </a:t>
            </a:r>
            <a:r>
              <a:rPr lang="de-DE" sz="2400" dirty="0" err="1"/>
              <a:t>to</a:t>
            </a:r>
            <a:r>
              <a:rPr lang="de-DE" sz="2400" dirty="0"/>
              <a:t> </a:t>
            </a:r>
            <a:r>
              <a:rPr lang="de-DE" sz="2400" dirty="0" err="1"/>
              <a:t>the</a:t>
            </a:r>
            <a:r>
              <a:rPr lang="de-DE" sz="2400" dirty="0"/>
              <a:t> </a:t>
            </a:r>
            <a:r>
              <a:rPr lang="de-DE" sz="2400" dirty="0" err="1"/>
              <a:t>requirement</a:t>
            </a:r>
            <a:r>
              <a:rPr lang="de-DE" sz="2400" dirty="0"/>
              <a:t> </a:t>
            </a:r>
            <a:r>
              <a:rPr lang="de-DE" sz="2400" dirty="0" err="1"/>
              <a:t>of</a:t>
            </a:r>
            <a:r>
              <a:rPr lang="de-DE" sz="2400" dirty="0"/>
              <a:t> </a:t>
            </a:r>
            <a:r>
              <a:rPr lang="de-DE" sz="2400" dirty="0" err="1"/>
              <a:t>the</a:t>
            </a:r>
            <a:r>
              <a:rPr lang="de-DE" sz="2400" dirty="0"/>
              <a:t> programme </a:t>
            </a:r>
            <a:r>
              <a:rPr lang="de-DE" sz="2400" dirty="0" err="1"/>
              <a:t>to</a:t>
            </a:r>
            <a:r>
              <a:rPr lang="de-DE" sz="2400" dirty="0"/>
              <a:t> </a:t>
            </a:r>
            <a:r>
              <a:rPr lang="de-DE" sz="2400" dirty="0" err="1"/>
              <a:t>integrate</a:t>
            </a:r>
            <a:r>
              <a:rPr lang="de-DE" sz="2400" dirty="0"/>
              <a:t> </a:t>
            </a:r>
            <a:r>
              <a:rPr lang="de-DE" sz="2400" dirty="0" err="1"/>
              <a:t>theory</a:t>
            </a:r>
            <a:r>
              <a:rPr lang="de-DE" sz="2400" dirty="0"/>
              <a:t> </a:t>
            </a:r>
            <a:r>
              <a:rPr lang="de-DE" sz="2400" dirty="0" err="1"/>
              <a:t>and</a:t>
            </a:r>
            <a:r>
              <a:rPr lang="de-DE" sz="2400" dirty="0"/>
              <a:t> </a:t>
            </a:r>
            <a:r>
              <a:rPr lang="de-DE" sz="2400" dirty="0" err="1"/>
              <a:t>practice</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a:t>The </a:t>
            </a:r>
            <a:r>
              <a:rPr lang="de-DE" sz="2400" dirty="0" err="1"/>
              <a:t>faculty</a:t>
            </a:r>
            <a:r>
              <a:rPr lang="de-DE" sz="2400" dirty="0"/>
              <a:t> </a:t>
            </a:r>
            <a:r>
              <a:rPr lang="de-DE" sz="2400" dirty="0" err="1"/>
              <a:t>members</a:t>
            </a:r>
            <a:r>
              <a:rPr lang="de-DE" sz="2400" dirty="0"/>
              <a:t> </a:t>
            </a:r>
            <a:r>
              <a:rPr lang="de-DE" sz="2400" dirty="0" err="1"/>
              <a:t>have</a:t>
            </a:r>
            <a:r>
              <a:rPr lang="de-DE" sz="2400" dirty="0"/>
              <a:t> </a:t>
            </a:r>
            <a:r>
              <a:rPr lang="de-DE" sz="2400" dirty="0" err="1"/>
              <a:t>above-average</a:t>
            </a:r>
            <a:r>
              <a:rPr lang="de-DE" sz="2400" dirty="0"/>
              <a:t> </a:t>
            </a:r>
            <a:r>
              <a:rPr lang="de-DE" sz="2400" dirty="0" err="1"/>
              <a:t>business</a:t>
            </a:r>
            <a:r>
              <a:rPr lang="de-DE" sz="2400" dirty="0"/>
              <a:t> </a:t>
            </a:r>
            <a:r>
              <a:rPr lang="de-DE" sz="2400" dirty="0" err="1"/>
              <a:t>experience</a:t>
            </a:r>
            <a:r>
              <a:rPr lang="de-DE" sz="2400" dirty="0"/>
              <a:t> </a:t>
            </a:r>
            <a:r>
              <a:rPr lang="de-DE" sz="2400" dirty="0" err="1"/>
              <a:t>and</a:t>
            </a:r>
            <a:r>
              <a:rPr lang="de-DE" sz="2400" dirty="0"/>
              <a:t> </a:t>
            </a:r>
            <a:r>
              <a:rPr lang="de-DE" sz="2400" dirty="0" err="1"/>
              <a:t>use</a:t>
            </a:r>
            <a:r>
              <a:rPr lang="de-DE" sz="2400" dirty="0"/>
              <a:t> </a:t>
            </a:r>
            <a:r>
              <a:rPr lang="de-DE" sz="2400" dirty="0" err="1"/>
              <a:t>them</a:t>
            </a:r>
            <a:r>
              <a:rPr lang="de-DE" sz="2400" dirty="0"/>
              <a:t> in </a:t>
            </a:r>
            <a:r>
              <a:rPr lang="de-DE" sz="2400" dirty="0" err="1"/>
              <a:t>their</a:t>
            </a:r>
            <a:r>
              <a:rPr lang="de-DE" sz="2400" dirty="0"/>
              <a:t> </a:t>
            </a:r>
            <a:r>
              <a:rPr lang="de-DE" sz="2400" dirty="0" err="1"/>
              <a:t>teaching</a:t>
            </a:r>
            <a:r>
              <a:rPr lang="de-DE" sz="2400" dirty="0"/>
              <a:t> </a:t>
            </a:r>
            <a:r>
              <a:rPr lang="de-DE" sz="2400" dirty="0" err="1"/>
              <a:t>activities</a:t>
            </a:r>
            <a:r>
              <a:rPr lang="de-DE" sz="2400" dirty="0"/>
              <a:t>. </a:t>
            </a:r>
          </a:p>
          <a:p>
            <a:endParaRPr lang="de-DE" dirty="0"/>
          </a:p>
        </p:txBody>
      </p:sp>
      <p:sp>
        <p:nvSpPr>
          <p:cNvPr id="4" name="Datumsplatzhalter 3">
            <a:extLst>
              <a:ext uri="{FF2B5EF4-FFF2-40B4-BE49-F238E27FC236}">
                <a16:creationId xmlns:a16="http://schemas.microsoft.com/office/drawing/2014/main" xmlns="" id="{3E46CC34-581A-F14B-93C6-5880C8D147D9}"/>
              </a:ext>
            </a:extLst>
          </p:cNvPr>
          <p:cNvSpPr>
            <a:spLocks noGrp="1"/>
          </p:cNvSpPr>
          <p:nvPr>
            <p:ph type="dt" sz="half" idx="10"/>
          </p:nvPr>
        </p:nvSpPr>
        <p:spPr/>
        <p:txBody>
          <a:bodyPr/>
          <a:lstStyle/>
          <a:p>
            <a:fld id="{9673646A-D733-0544-8FF8-16435B9438CB}" type="datetime1">
              <a:rPr lang="de-DE" smtClean="0"/>
              <a:t>17.09.2018</a:t>
            </a:fld>
            <a:endParaRPr lang="de-DE"/>
          </a:p>
        </p:txBody>
      </p:sp>
      <p:sp>
        <p:nvSpPr>
          <p:cNvPr id="5" name="Fußzeilenplatzhalter 4">
            <a:extLst>
              <a:ext uri="{FF2B5EF4-FFF2-40B4-BE49-F238E27FC236}">
                <a16:creationId xmlns:a16="http://schemas.microsoft.com/office/drawing/2014/main" xmlns="" id="{19A7A521-01F6-4A47-A6DF-68078F641D1C}"/>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A47F8975-06F9-DF4F-98AB-86AA1148A63A}"/>
              </a:ext>
            </a:extLst>
          </p:cNvPr>
          <p:cNvSpPr>
            <a:spLocks noGrp="1"/>
          </p:cNvSpPr>
          <p:nvPr>
            <p:ph type="sldNum" sz="quarter" idx="12"/>
          </p:nvPr>
        </p:nvSpPr>
        <p:spPr/>
        <p:txBody>
          <a:bodyPr/>
          <a:lstStyle/>
          <a:p>
            <a:fld id="{93BC7EB4-ADAF-3D45-8E3E-A06BACF5AB1C}" type="slidenum">
              <a:rPr lang="de-DE" smtClean="0"/>
              <a:t>71</a:t>
            </a:fld>
            <a:endParaRPr lang="de-DE"/>
          </a:p>
        </p:txBody>
      </p:sp>
      <p:pic>
        <p:nvPicPr>
          <p:cNvPr id="7" name="Picture 3" descr="page1image560">
            <a:extLst>
              <a:ext uri="{FF2B5EF4-FFF2-40B4-BE49-F238E27FC236}">
                <a16:creationId xmlns:a16="http://schemas.microsoft.com/office/drawing/2014/main" xmlns="" id="{C2137471-70A8-FD4D-913F-262C8B6D7F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64103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F0F07EC-D380-2842-AA7E-C6F8354716E6}"/>
              </a:ext>
            </a:extLst>
          </p:cNvPr>
          <p:cNvSpPr>
            <a:spLocks noGrp="1"/>
          </p:cNvSpPr>
          <p:nvPr>
            <p:ph type="title"/>
          </p:nvPr>
        </p:nvSpPr>
        <p:spPr>
          <a:xfrm>
            <a:off x="98323" y="365125"/>
            <a:ext cx="11255477" cy="1325563"/>
          </a:xfrm>
        </p:spPr>
        <p:txBody>
          <a:bodyPr>
            <a:noAutofit/>
          </a:bodyPr>
          <a:lstStyle/>
          <a:p>
            <a:r>
              <a:rPr lang="de-DE" sz="2800" dirty="0"/>
              <a:t>FIBAA Assessment Guide </a:t>
            </a:r>
            <a:r>
              <a:rPr lang="de-DE" sz="2800" dirty="0" err="1"/>
              <a:t>for</a:t>
            </a:r>
            <a:r>
              <a:rPr lang="de-DE" sz="2800" dirty="0"/>
              <a:t> Programme Accreditation</a:t>
            </a:r>
            <a:br>
              <a:rPr lang="de-DE" sz="2800" dirty="0"/>
            </a:br>
            <a:r>
              <a:rPr lang="de-DE" sz="2800" dirty="0"/>
              <a:t>Chapter 4.1: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8B14DFEC-AD83-FA41-8DE8-E455107C59DB}"/>
              </a:ext>
            </a:extLst>
          </p:cNvPr>
          <p:cNvSpPr>
            <a:spLocks noGrp="1"/>
          </p:cNvSpPr>
          <p:nvPr>
            <p:ph idx="1"/>
          </p:nvPr>
        </p:nvSpPr>
        <p:spPr>
          <a:xfrm>
            <a:off x="838200" y="1986115"/>
            <a:ext cx="10515600" cy="4190847"/>
          </a:xfrm>
        </p:spPr>
        <p:txBody>
          <a:bodyPr/>
          <a:lstStyle/>
          <a:p>
            <a:pPr marL="0" indent="0">
              <a:buNone/>
            </a:pPr>
            <a:endParaRPr lang="de-DE" sz="2400" dirty="0"/>
          </a:p>
          <a:p>
            <a:r>
              <a:rPr lang="de-DE" sz="2400" dirty="0"/>
              <a:t>4.1.5 Internal </a:t>
            </a:r>
            <a:r>
              <a:rPr lang="de-DE" sz="2400" dirty="0" err="1"/>
              <a:t>cooperation</a:t>
            </a:r>
            <a:r>
              <a:rPr lang="de-DE" sz="2400" dirty="0"/>
              <a:t> (</a:t>
            </a:r>
            <a:r>
              <a:rPr lang="de-DE" sz="2400" dirty="0" err="1"/>
              <a:t>Asterisk</a:t>
            </a:r>
            <a:r>
              <a:rPr lang="de-DE" sz="2400" dirty="0"/>
              <a:t> </a:t>
            </a:r>
            <a:r>
              <a:rPr lang="de-DE" sz="2400" dirty="0" err="1"/>
              <a:t>Criterion</a:t>
            </a:r>
            <a:r>
              <a:rPr lang="de-DE" sz="2400" dirty="0"/>
              <a:t>)</a:t>
            </a:r>
            <a:br>
              <a:rPr lang="de-DE" sz="2400" dirty="0"/>
            </a:br>
            <a:r>
              <a:rPr lang="de-DE" sz="2400" dirty="0"/>
              <a:t>	HEI: </a:t>
            </a:r>
            <a:r>
              <a:rPr lang="de-DE" sz="2400" dirty="0" err="1"/>
              <a:t>Please</a:t>
            </a:r>
            <a:r>
              <a:rPr lang="de-DE" sz="2400" dirty="0"/>
              <a:t>, </a:t>
            </a:r>
            <a:r>
              <a:rPr lang="de-DE" sz="2400" dirty="0" err="1"/>
              <a:t>describe</a:t>
            </a:r>
            <a:r>
              <a:rPr lang="de-DE" sz="2400" dirty="0"/>
              <a:t> </a:t>
            </a:r>
            <a:r>
              <a:rPr lang="de-DE" sz="2400" dirty="0" err="1"/>
              <a:t>how</a:t>
            </a:r>
            <a:r>
              <a:rPr lang="de-DE" sz="2400" dirty="0"/>
              <a:t> </a:t>
            </a:r>
            <a:r>
              <a:rPr lang="de-DE" sz="2400" dirty="0" err="1"/>
              <a:t>the</a:t>
            </a:r>
            <a:r>
              <a:rPr lang="de-DE" sz="2400" dirty="0"/>
              <a:t> </a:t>
            </a:r>
            <a:r>
              <a:rPr lang="de-DE" sz="2400" dirty="0" err="1"/>
              <a:t>faculty</a:t>
            </a:r>
            <a:r>
              <a:rPr lang="de-DE" sz="2400" dirty="0"/>
              <a:t> </a:t>
            </a:r>
            <a:r>
              <a:rPr lang="de-DE" sz="2400" dirty="0" err="1"/>
              <a:t>members</a:t>
            </a:r>
            <a:r>
              <a:rPr lang="de-DE" sz="2400" dirty="0"/>
              <a:t> </a:t>
            </a:r>
            <a:r>
              <a:rPr lang="de-DE" sz="2400" dirty="0" err="1"/>
              <a:t>cooperate</a:t>
            </a:r>
            <a:r>
              <a:rPr lang="de-DE" sz="2400" dirty="0"/>
              <a:t> </a:t>
            </a:r>
            <a:r>
              <a:rPr lang="de-DE" sz="2400" dirty="0" err="1"/>
              <a:t>with</a:t>
            </a:r>
            <a:r>
              <a:rPr lang="de-DE" sz="2400" dirty="0"/>
              <a:t> </a:t>
            </a:r>
            <a:r>
              <a:rPr lang="de-DE" sz="2400" dirty="0" err="1"/>
              <a:t>each</a:t>
            </a:r>
            <a:r>
              <a:rPr lang="de-DE" sz="2400" dirty="0"/>
              <a:t> 	</a:t>
            </a:r>
            <a:r>
              <a:rPr lang="de-DE" sz="2400" dirty="0" err="1"/>
              <a:t>other</a:t>
            </a:r>
            <a:r>
              <a:rPr lang="de-DE" sz="2400" dirty="0"/>
              <a:t>. </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Is</a:t>
            </a:r>
            <a:r>
              <a:rPr lang="de-DE" dirty="0"/>
              <a:t> </a:t>
            </a:r>
            <a:r>
              <a:rPr lang="de-DE" dirty="0" err="1"/>
              <a:t>there</a:t>
            </a:r>
            <a:r>
              <a:rPr lang="de-DE" dirty="0"/>
              <a:t> </a:t>
            </a:r>
            <a:r>
              <a:rPr lang="de-DE" dirty="0" err="1"/>
              <a:t>any</a:t>
            </a:r>
            <a:r>
              <a:rPr lang="de-DE" dirty="0"/>
              <a:t> </a:t>
            </a:r>
            <a:r>
              <a:rPr lang="de-DE" dirty="0" err="1"/>
              <a:t>regulation</a:t>
            </a:r>
            <a:r>
              <a:rPr lang="de-DE" dirty="0"/>
              <a:t> </a:t>
            </a:r>
            <a:r>
              <a:rPr lang="de-DE" dirty="0" err="1"/>
              <a:t>regarding</a:t>
            </a:r>
            <a:r>
              <a:rPr lang="de-DE" dirty="0"/>
              <a:t> </a:t>
            </a:r>
            <a:r>
              <a:rPr lang="de-DE" dirty="0" err="1"/>
              <a:t>cooperation</a:t>
            </a:r>
            <a:r>
              <a:rPr lang="de-DE" dirty="0"/>
              <a:t>?</a:t>
            </a:r>
          </a:p>
          <a:p>
            <a:pPr lvl="1"/>
            <a:r>
              <a:rPr lang="de-DE" dirty="0" err="1"/>
              <a:t>What</a:t>
            </a:r>
            <a:r>
              <a:rPr lang="de-DE" dirty="0"/>
              <a:t> </a:t>
            </a:r>
            <a:r>
              <a:rPr lang="de-DE" dirty="0" err="1"/>
              <a:t>kind</a:t>
            </a:r>
            <a:r>
              <a:rPr lang="de-DE" dirty="0"/>
              <a:t> </a:t>
            </a:r>
            <a:r>
              <a:rPr lang="de-DE" dirty="0" err="1"/>
              <a:t>of</a:t>
            </a:r>
            <a:r>
              <a:rPr lang="de-DE" dirty="0"/>
              <a:t> </a:t>
            </a:r>
            <a:r>
              <a:rPr lang="de-DE" dirty="0" err="1"/>
              <a:t>agenda</a:t>
            </a:r>
            <a:r>
              <a:rPr lang="de-DE" dirty="0"/>
              <a:t> in (</a:t>
            </a:r>
            <a:r>
              <a:rPr lang="de-DE" dirty="0" err="1"/>
              <a:t>regular</a:t>
            </a:r>
            <a:r>
              <a:rPr lang="de-DE" dirty="0"/>
              <a:t>) </a:t>
            </a:r>
            <a:r>
              <a:rPr lang="de-DE" dirty="0" err="1"/>
              <a:t>meetings</a:t>
            </a:r>
            <a:r>
              <a:rPr lang="de-DE" dirty="0"/>
              <a:t>?</a:t>
            </a:r>
          </a:p>
          <a:p>
            <a:pPr lvl="1"/>
            <a:r>
              <a:rPr lang="de-DE" dirty="0"/>
              <a:t>Are all </a:t>
            </a:r>
            <a:r>
              <a:rPr lang="de-DE" dirty="0" err="1"/>
              <a:t>lecturers</a:t>
            </a:r>
            <a:r>
              <a:rPr lang="de-DE" dirty="0"/>
              <a:t> </a:t>
            </a:r>
            <a:r>
              <a:rPr lang="de-DE" dirty="0" err="1"/>
              <a:t>involved</a:t>
            </a:r>
            <a:r>
              <a:rPr lang="de-DE" dirty="0"/>
              <a:t>?</a:t>
            </a:r>
          </a:p>
          <a:p>
            <a:pPr lvl="1"/>
            <a:r>
              <a:rPr lang="de-DE" dirty="0"/>
              <a:t>Meetings on </a:t>
            </a:r>
            <a:r>
              <a:rPr lang="de-DE" dirty="0" err="1"/>
              <a:t>module</a:t>
            </a:r>
            <a:r>
              <a:rPr lang="de-DE" dirty="0"/>
              <a:t>/</a:t>
            </a:r>
            <a:r>
              <a:rPr lang="de-DE" dirty="0" err="1"/>
              <a:t>course</a:t>
            </a:r>
            <a:r>
              <a:rPr lang="de-DE" dirty="0"/>
              <a:t> </a:t>
            </a:r>
            <a:r>
              <a:rPr lang="de-DE" dirty="0" err="1"/>
              <a:t>basis</a:t>
            </a:r>
            <a:r>
              <a:rPr lang="de-DE" dirty="0"/>
              <a:t> </a:t>
            </a:r>
            <a:r>
              <a:rPr lang="de-DE" dirty="0" err="1"/>
              <a:t>or</a:t>
            </a:r>
            <a:r>
              <a:rPr lang="de-DE" dirty="0"/>
              <a:t> all </a:t>
            </a:r>
            <a:r>
              <a:rPr lang="de-DE" dirty="0" err="1"/>
              <a:t>together</a:t>
            </a:r>
            <a:r>
              <a:rPr lang="de-DE" dirty="0"/>
              <a:t>?</a:t>
            </a:r>
          </a:p>
          <a:p>
            <a:pPr lvl="1"/>
            <a:endParaRPr lang="de-DE" dirty="0"/>
          </a:p>
          <a:p>
            <a:endParaRPr lang="de-DE" dirty="0"/>
          </a:p>
        </p:txBody>
      </p:sp>
      <p:sp>
        <p:nvSpPr>
          <p:cNvPr id="4" name="Datumsplatzhalter 3">
            <a:extLst>
              <a:ext uri="{FF2B5EF4-FFF2-40B4-BE49-F238E27FC236}">
                <a16:creationId xmlns:a16="http://schemas.microsoft.com/office/drawing/2014/main" xmlns="" id="{8A84D205-E8BF-E949-B9EB-58516A631E44}"/>
              </a:ext>
            </a:extLst>
          </p:cNvPr>
          <p:cNvSpPr>
            <a:spLocks noGrp="1"/>
          </p:cNvSpPr>
          <p:nvPr>
            <p:ph type="dt" sz="half" idx="10"/>
          </p:nvPr>
        </p:nvSpPr>
        <p:spPr/>
        <p:txBody>
          <a:bodyPr/>
          <a:lstStyle/>
          <a:p>
            <a:fld id="{E2FB26DC-4502-D645-A563-BB25CF830AD8}" type="datetime1">
              <a:rPr lang="de-DE" smtClean="0"/>
              <a:t>17.09.2018</a:t>
            </a:fld>
            <a:endParaRPr lang="de-DE"/>
          </a:p>
        </p:txBody>
      </p:sp>
      <p:sp>
        <p:nvSpPr>
          <p:cNvPr id="5" name="Fußzeilenplatzhalter 4">
            <a:extLst>
              <a:ext uri="{FF2B5EF4-FFF2-40B4-BE49-F238E27FC236}">
                <a16:creationId xmlns:a16="http://schemas.microsoft.com/office/drawing/2014/main" xmlns="" id="{D8B7DA12-A83C-3640-8560-15FD9A8E0F58}"/>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EF61E120-77B1-5940-BC0F-9815C6ADA317}"/>
              </a:ext>
            </a:extLst>
          </p:cNvPr>
          <p:cNvSpPr>
            <a:spLocks noGrp="1"/>
          </p:cNvSpPr>
          <p:nvPr>
            <p:ph type="sldNum" sz="quarter" idx="12"/>
          </p:nvPr>
        </p:nvSpPr>
        <p:spPr/>
        <p:txBody>
          <a:bodyPr/>
          <a:lstStyle/>
          <a:p>
            <a:fld id="{93BC7EB4-ADAF-3D45-8E3E-A06BACF5AB1C}" type="slidenum">
              <a:rPr lang="de-DE" smtClean="0"/>
              <a:t>72</a:t>
            </a:fld>
            <a:endParaRPr lang="de-DE"/>
          </a:p>
        </p:txBody>
      </p:sp>
      <p:pic>
        <p:nvPicPr>
          <p:cNvPr id="7" name="Picture 3" descr="page1image560">
            <a:extLst>
              <a:ext uri="{FF2B5EF4-FFF2-40B4-BE49-F238E27FC236}">
                <a16:creationId xmlns:a16="http://schemas.microsoft.com/office/drawing/2014/main" xmlns="" id="{01E80937-7D8E-A44B-8795-34056E7B35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2228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92638D2-4C14-4144-B3B9-0FBC81140B3B}"/>
              </a:ext>
            </a:extLst>
          </p:cNvPr>
          <p:cNvSpPr>
            <a:spLocks noGrp="1"/>
          </p:cNvSpPr>
          <p:nvPr>
            <p:ph type="title"/>
          </p:nvPr>
        </p:nvSpPr>
        <p:spPr>
          <a:xfrm>
            <a:off x="196645" y="365125"/>
            <a:ext cx="11552903" cy="1325563"/>
          </a:xfrm>
        </p:spPr>
        <p:txBody>
          <a:bodyPr>
            <a:noAutofit/>
          </a:bodyPr>
          <a:lstStyle/>
          <a:p>
            <a:r>
              <a:rPr lang="de-DE" sz="2800" dirty="0"/>
              <a:t>FIBAA Assessment Guide </a:t>
            </a:r>
            <a:r>
              <a:rPr lang="de-DE" sz="2800" dirty="0" err="1"/>
              <a:t>for</a:t>
            </a:r>
            <a:r>
              <a:rPr lang="de-DE" sz="2800" dirty="0"/>
              <a:t> Programme Accreditation</a:t>
            </a:r>
            <a:br>
              <a:rPr lang="de-DE" sz="2800" dirty="0"/>
            </a:br>
            <a:r>
              <a:rPr lang="de-DE" sz="2800" dirty="0"/>
              <a:t>Chapter 4.1: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4A014128-D27A-7F4E-9E93-22E67B757015}"/>
              </a:ext>
            </a:extLst>
          </p:cNvPr>
          <p:cNvSpPr>
            <a:spLocks noGrp="1"/>
          </p:cNvSpPr>
          <p:nvPr>
            <p:ph idx="1"/>
          </p:nvPr>
        </p:nvSpPr>
        <p:spPr>
          <a:xfrm>
            <a:off x="838200" y="1966451"/>
            <a:ext cx="10515600" cy="4210511"/>
          </a:xfrm>
        </p:spPr>
        <p:txBody>
          <a:bodyPr/>
          <a:lstStyle/>
          <a:p>
            <a:pPr marL="0" indent="0">
              <a:buNone/>
            </a:pPr>
            <a:endParaRPr lang="de-DE" sz="2400" b="1" dirty="0"/>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a:t>
            </a:r>
          </a:p>
          <a:p>
            <a:r>
              <a:rPr lang="de-DE" sz="2400" dirty="0"/>
              <a:t>The </a:t>
            </a:r>
            <a:r>
              <a:rPr lang="de-DE" sz="2400" dirty="0" err="1"/>
              <a:t>faculty</a:t>
            </a:r>
            <a:r>
              <a:rPr lang="de-DE" sz="2400" dirty="0"/>
              <a:t> </a:t>
            </a:r>
            <a:r>
              <a:rPr lang="de-DE" sz="2400" dirty="0" err="1"/>
              <a:t>members</a:t>
            </a:r>
            <a:r>
              <a:rPr lang="de-DE" sz="2400" dirty="0"/>
              <a:t> </a:t>
            </a:r>
            <a:r>
              <a:rPr lang="de-DE" sz="2400" dirty="0" err="1"/>
              <a:t>cooperate</a:t>
            </a:r>
            <a:r>
              <a:rPr lang="de-DE" sz="2400" dirty="0"/>
              <a:t> </a:t>
            </a:r>
            <a:r>
              <a:rPr lang="de-DE" sz="2400" dirty="0" err="1"/>
              <a:t>with</a:t>
            </a:r>
            <a:r>
              <a:rPr lang="de-DE" sz="2400" dirty="0"/>
              <a:t> </a:t>
            </a:r>
            <a:r>
              <a:rPr lang="de-DE" sz="2400" dirty="0" err="1"/>
              <a:t>each</a:t>
            </a:r>
            <a:r>
              <a:rPr lang="de-DE" sz="2400" dirty="0"/>
              <a:t> </a:t>
            </a:r>
            <a:r>
              <a:rPr lang="de-DE" sz="2400" dirty="0" err="1"/>
              <a:t>other</a:t>
            </a:r>
            <a:r>
              <a:rPr lang="de-DE" sz="2400" dirty="0"/>
              <a:t> </a:t>
            </a:r>
            <a:r>
              <a:rPr lang="de-DE" sz="2400" dirty="0" err="1"/>
              <a:t>for</a:t>
            </a:r>
            <a:r>
              <a:rPr lang="de-DE" sz="2400" dirty="0"/>
              <a:t> </a:t>
            </a:r>
            <a:r>
              <a:rPr lang="de-DE" sz="2400" dirty="0" err="1"/>
              <a:t>the</a:t>
            </a:r>
            <a:r>
              <a:rPr lang="de-DE" sz="2400" dirty="0"/>
              <a:t> </a:t>
            </a:r>
            <a:r>
              <a:rPr lang="de-DE" sz="2400" dirty="0" err="1"/>
              <a:t>purpose</a:t>
            </a:r>
            <a:r>
              <a:rPr lang="de-DE" sz="2400" dirty="0"/>
              <a:t> </a:t>
            </a:r>
            <a:r>
              <a:rPr lang="de-DE" sz="2400" dirty="0" err="1"/>
              <a:t>of</a:t>
            </a:r>
            <a:r>
              <a:rPr lang="de-DE" sz="2400" dirty="0"/>
              <a:t> </a:t>
            </a:r>
            <a:r>
              <a:rPr lang="de-DE" sz="2400" dirty="0" err="1"/>
              <a:t>tuning</a:t>
            </a:r>
            <a:r>
              <a:rPr lang="de-DE" sz="2400" dirty="0"/>
              <a:t> </a:t>
            </a:r>
            <a:r>
              <a:rPr lang="de-DE" sz="2400" dirty="0" err="1"/>
              <a:t>the</a:t>
            </a:r>
            <a:r>
              <a:rPr lang="de-DE" sz="2400" dirty="0"/>
              <a:t> </a:t>
            </a:r>
            <a:r>
              <a:rPr lang="de-DE" sz="2400" dirty="0" err="1"/>
              <a:t>modules</a:t>
            </a:r>
            <a:r>
              <a:rPr lang="de-DE" sz="2400" dirty="0"/>
              <a:t> </a:t>
            </a:r>
            <a:r>
              <a:rPr lang="de-DE" sz="2400" dirty="0" err="1"/>
              <a:t>towards</a:t>
            </a:r>
            <a:r>
              <a:rPr lang="de-DE" sz="2400" dirty="0"/>
              <a:t> </a:t>
            </a:r>
            <a:r>
              <a:rPr lang="de-DE" sz="2400" dirty="0" err="1"/>
              <a:t>the</a:t>
            </a:r>
            <a:r>
              <a:rPr lang="de-DE" sz="2400" dirty="0"/>
              <a:t> </a:t>
            </a:r>
            <a:r>
              <a:rPr lang="de-DE" sz="2400" dirty="0" err="1"/>
              <a:t>overall</a:t>
            </a:r>
            <a:r>
              <a:rPr lang="de-DE" sz="2400" dirty="0"/>
              <a:t> </a:t>
            </a:r>
            <a:r>
              <a:rPr lang="de-DE" sz="2400" dirty="0" err="1"/>
              <a:t>qualification</a:t>
            </a:r>
            <a:r>
              <a:rPr lang="de-DE" sz="2400" dirty="0"/>
              <a:t> </a:t>
            </a:r>
            <a:r>
              <a:rPr lang="de-DE" sz="2400" dirty="0" err="1"/>
              <a:t>objectives</a:t>
            </a:r>
            <a:r>
              <a:rPr lang="de-DE" sz="2400" dirty="0"/>
              <a:t>. Meetings </a:t>
            </a:r>
            <a:r>
              <a:rPr lang="de-DE" sz="2400" dirty="0" err="1"/>
              <a:t>of</a:t>
            </a:r>
            <a:r>
              <a:rPr lang="de-DE" sz="2400" dirty="0"/>
              <a:t> all </a:t>
            </a:r>
            <a:r>
              <a:rPr lang="de-DE" sz="2400" dirty="0" err="1"/>
              <a:t>those</a:t>
            </a:r>
            <a:r>
              <a:rPr lang="de-DE" sz="2400" dirty="0"/>
              <a:t> </a:t>
            </a:r>
            <a:r>
              <a:rPr lang="de-DE" sz="2400" dirty="0" err="1"/>
              <a:t>teaching</a:t>
            </a:r>
            <a:r>
              <a:rPr lang="de-DE" sz="2400" dirty="0"/>
              <a:t> in </a:t>
            </a:r>
            <a:r>
              <a:rPr lang="de-DE" sz="2400" dirty="0" err="1"/>
              <a:t>the</a:t>
            </a:r>
            <a:r>
              <a:rPr lang="de-DE" sz="2400" dirty="0"/>
              <a:t> programme </a:t>
            </a:r>
            <a:r>
              <a:rPr lang="de-DE" sz="2400" dirty="0" err="1"/>
              <a:t>take</a:t>
            </a:r>
            <a:r>
              <a:rPr lang="de-DE" sz="2400" dirty="0"/>
              <a:t> </a:t>
            </a:r>
            <a:r>
              <a:rPr lang="de-DE" sz="2400" dirty="0" err="1"/>
              <a:t>place</a:t>
            </a:r>
            <a:r>
              <a:rPr lang="de-DE" sz="2400" dirty="0"/>
              <a:t> </a:t>
            </a:r>
            <a:r>
              <a:rPr lang="de-DE" sz="2400" dirty="0" err="1"/>
              <a:t>regularly</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a:t>
            </a:r>
          </a:p>
          <a:p>
            <a:r>
              <a:rPr lang="de-DE" sz="2400" dirty="0"/>
              <a:t>In </a:t>
            </a:r>
            <a:r>
              <a:rPr lang="de-DE" sz="2400" dirty="0" err="1"/>
              <a:t>addition</a:t>
            </a:r>
            <a:r>
              <a:rPr lang="de-DE" sz="2400" dirty="0"/>
              <a:t>, </a:t>
            </a:r>
            <a:r>
              <a:rPr lang="de-DE" sz="2400" dirty="0" err="1"/>
              <a:t>projects</a:t>
            </a:r>
            <a:r>
              <a:rPr lang="de-DE" sz="2400" dirty="0"/>
              <a:t> </a:t>
            </a:r>
            <a:r>
              <a:rPr lang="de-DE" sz="2400" dirty="0" err="1"/>
              <a:t>and</a:t>
            </a:r>
            <a:r>
              <a:rPr lang="de-DE" sz="2400" dirty="0"/>
              <a:t>/</a:t>
            </a:r>
            <a:r>
              <a:rPr lang="de-DE" sz="2400" dirty="0" err="1"/>
              <a:t>or</a:t>
            </a:r>
            <a:r>
              <a:rPr lang="de-DE" sz="2400" dirty="0"/>
              <a:t> </a:t>
            </a:r>
            <a:r>
              <a:rPr lang="de-DE" sz="2400" dirty="0" err="1"/>
              <a:t>courses</a:t>
            </a:r>
            <a:r>
              <a:rPr lang="de-DE" sz="2400" dirty="0"/>
              <a:t> </a:t>
            </a:r>
            <a:r>
              <a:rPr lang="de-DE" sz="2400" dirty="0" err="1"/>
              <a:t>are</a:t>
            </a:r>
            <a:r>
              <a:rPr lang="de-DE" sz="2400" dirty="0"/>
              <a:t> </a:t>
            </a:r>
            <a:r>
              <a:rPr lang="de-DE" sz="2400" dirty="0" err="1"/>
              <a:t>conducted</a:t>
            </a:r>
            <a:r>
              <a:rPr lang="de-DE" sz="2400" dirty="0"/>
              <a:t> </a:t>
            </a:r>
            <a:r>
              <a:rPr lang="de-DE" sz="2400" dirty="0" err="1"/>
              <a:t>cooperatively</a:t>
            </a:r>
            <a:r>
              <a:rPr lang="de-DE" sz="2400" dirty="0"/>
              <a:t>. </a:t>
            </a:r>
          </a:p>
          <a:p>
            <a:endParaRPr lang="de-DE" dirty="0"/>
          </a:p>
        </p:txBody>
      </p:sp>
      <p:sp>
        <p:nvSpPr>
          <p:cNvPr id="4" name="Datumsplatzhalter 3">
            <a:extLst>
              <a:ext uri="{FF2B5EF4-FFF2-40B4-BE49-F238E27FC236}">
                <a16:creationId xmlns:a16="http://schemas.microsoft.com/office/drawing/2014/main" xmlns="" id="{3F49B804-CFF2-F44D-A712-C3E485913FE3}"/>
              </a:ext>
            </a:extLst>
          </p:cNvPr>
          <p:cNvSpPr>
            <a:spLocks noGrp="1"/>
          </p:cNvSpPr>
          <p:nvPr>
            <p:ph type="dt" sz="half" idx="10"/>
          </p:nvPr>
        </p:nvSpPr>
        <p:spPr/>
        <p:txBody>
          <a:bodyPr/>
          <a:lstStyle/>
          <a:p>
            <a:fld id="{7FFC5F79-B861-B74F-A015-274CC03E02D2}" type="datetime1">
              <a:rPr lang="de-DE" smtClean="0"/>
              <a:t>17.09.2018</a:t>
            </a:fld>
            <a:endParaRPr lang="de-DE"/>
          </a:p>
        </p:txBody>
      </p:sp>
      <p:sp>
        <p:nvSpPr>
          <p:cNvPr id="5" name="Fußzeilenplatzhalter 4">
            <a:extLst>
              <a:ext uri="{FF2B5EF4-FFF2-40B4-BE49-F238E27FC236}">
                <a16:creationId xmlns:a16="http://schemas.microsoft.com/office/drawing/2014/main" xmlns="" id="{DC05EC42-0DA3-AB4E-8CC4-6AD845E4CABD}"/>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40089A2B-7FAB-7A45-B836-A868FB721F5C}"/>
              </a:ext>
            </a:extLst>
          </p:cNvPr>
          <p:cNvSpPr>
            <a:spLocks noGrp="1"/>
          </p:cNvSpPr>
          <p:nvPr>
            <p:ph type="sldNum" sz="quarter" idx="12"/>
          </p:nvPr>
        </p:nvSpPr>
        <p:spPr/>
        <p:txBody>
          <a:bodyPr/>
          <a:lstStyle/>
          <a:p>
            <a:fld id="{93BC7EB4-ADAF-3D45-8E3E-A06BACF5AB1C}" type="slidenum">
              <a:rPr lang="de-DE" smtClean="0"/>
              <a:t>73</a:t>
            </a:fld>
            <a:endParaRPr lang="de-DE"/>
          </a:p>
        </p:txBody>
      </p:sp>
      <p:pic>
        <p:nvPicPr>
          <p:cNvPr id="7" name="Picture 3" descr="page1image560">
            <a:extLst>
              <a:ext uri="{FF2B5EF4-FFF2-40B4-BE49-F238E27FC236}">
                <a16:creationId xmlns:a16="http://schemas.microsoft.com/office/drawing/2014/main" xmlns="" id="{50C34EB2-2DC7-644B-82A2-AE149F72DB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38351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3308D22-0364-9943-856A-B11DA9A0AD53}"/>
              </a:ext>
            </a:extLst>
          </p:cNvPr>
          <p:cNvSpPr>
            <a:spLocks noGrp="1"/>
          </p:cNvSpPr>
          <p:nvPr>
            <p:ph type="title"/>
          </p:nvPr>
        </p:nvSpPr>
        <p:spPr>
          <a:xfrm>
            <a:off x="88490" y="365125"/>
            <a:ext cx="11265310" cy="1325563"/>
          </a:xfrm>
        </p:spPr>
        <p:txBody>
          <a:bodyPr>
            <a:noAutofit/>
          </a:bodyPr>
          <a:lstStyle/>
          <a:p>
            <a:r>
              <a:rPr lang="de-DE" sz="2800" dirty="0"/>
              <a:t>FIBAA Assessment Guide </a:t>
            </a:r>
            <a:r>
              <a:rPr lang="de-DE" sz="2800" dirty="0" err="1"/>
              <a:t>for</a:t>
            </a:r>
            <a:r>
              <a:rPr lang="de-DE" sz="2800" dirty="0"/>
              <a:t> Programme Accreditation</a:t>
            </a:r>
            <a:br>
              <a:rPr lang="de-DE" sz="2800" dirty="0"/>
            </a:br>
            <a:r>
              <a:rPr lang="de-DE" sz="2800" dirty="0"/>
              <a:t>Chapter 4.1: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280C5FCB-659C-5140-860A-DE47E1366DCC}"/>
              </a:ext>
            </a:extLst>
          </p:cNvPr>
          <p:cNvSpPr>
            <a:spLocks noGrp="1"/>
          </p:cNvSpPr>
          <p:nvPr>
            <p:ph idx="1"/>
          </p:nvPr>
        </p:nvSpPr>
        <p:spPr>
          <a:xfrm>
            <a:off x="838200" y="2064773"/>
            <a:ext cx="10515600" cy="4112189"/>
          </a:xfrm>
        </p:spPr>
        <p:txBody>
          <a:bodyPr/>
          <a:lstStyle/>
          <a:p>
            <a:pPr marL="0" indent="0">
              <a:buNone/>
            </a:pPr>
            <a:endParaRPr lang="de-DE" sz="2400" dirty="0"/>
          </a:p>
          <a:p>
            <a:r>
              <a:rPr lang="de-DE" sz="2400" dirty="0"/>
              <a:t>4.1.6 Student </a:t>
            </a:r>
            <a:r>
              <a:rPr lang="de-DE" sz="2400" dirty="0" err="1"/>
              <a:t>support</a:t>
            </a:r>
            <a:r>
              <a:rPr lang="de-DE" sz="2400" dirty="0"/>
              <a:t> </a:t>
            </a:r>
            <a:r>
              <a:rPr lang="de-DE" sz="2400" dirty="0" err="1"/>
              <a:t>by</a:t>
            </a:r>
            <a:r>
              <a:rPr lang="de-DE" sz="2400" dirty="0"/>
              <a:t> </a:t>
            </a:r>
            <a:r>
              <a:rPr lang="de-DE" sz="2400" dirty="0" err="1"/>
              <a:t>the</a:t>
            </a:r>
            <a:r>
              <a:rPr lang="de-DE" sz="2400" dirty="0"/>
              <a:t> </a:t>
            </a:r>
            <a:r>
              <a:rPr lang="de-DE" sz="2400" dirty="0" err="1"/>
              <a:t>faculty</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how</a:t>
            </a:r>
            <a:r>
              <a:rPr lang="de-DE" sz="2400" dirty="0"/>
              <a:t> </a:t>
            </a:r>
            <a:r>
              <a:rPr lang="de-DE" sz="2400" dirty="0" err="1"/>
              <a:t>students</a:t>
            </a:r>
            <a:r>
              <a:rPr lang="de-DE" sz="2400" dirty="0"/>
              <a:t> </a:t>
            </a:r>
            <a:r>
              <a:rPr lang="de-DE" sz="2400" dirty="0" err="1"/>
              <a:t>are</a:t>
            </a:r>
            <a:r>
              <a:rPr lang="de-DE" sz="2400" dirty="0"/>
              <a:t> </a:t>
            </a:r>
            <a:r>
              <a:rPr lang="de-DE" sz="2400" dirty="0" err="1"/>
              <a:t>supported</a:t>
            </a:r>
            <a:r>
              <a:rPr lang="de-DE" sz="2400" dirty="0"/>
              <a:t> </a:t>
            </a:r>
            <a:r>
              <a:rPr lang="de-DE" sz="2400" dirty="0" err="1"/>
              <a:t>by</a:t>
            </a:r>
            <a:r>
              <a:rPr lang="de-DE" sz="2400" dirty="0"/>
              <a:t> </a:t>
            </a:r>
            <a:r>
              <a:rPr lang="de-DE" sz="2400" dirty="0" err="1"/>
              <a:t>the</a:t>
            </a:r>
            <a:r>
              <a:rPr lang="de-DE" sz="2400" dirty="0"/>
              <a:t> </a:t>
            </a:r>
            <a:r>
              <a:rPr lang="de-DE" sz="2400" dirty="0" err="1"/>
              <a:t>faculty</a:t>
            </a:r>
            <a:r>
              <a:rPr lang="de-DE" sz="2400" dirty="0"/>
              <a:t>.</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a:t>Student </a:t>
            </a:r>
            <a:r>
              <a:rPr lang="de-DE" dirty="0" err="1"/>
              <a:t>support</a:t>
            </a:r>
            <a:r>
              <a:rPr lang="de-DE" dirty="0"/>
              <a:t> on </a:t>
            </a:r>
            <a:r>
              <a:rPr lang="de-DE" dirty="0" err="1"/>
              <a:t>demand</a:t>
            </a:r>
            <a:r>
              <a:rPr lang="de-DE" dirty="0"/>
              <a:t>, on a </a:t>
            </a:r>
            <a:r>
              <a:rPr lang="de-DE" dirty="0" err="1"/>
              <a:t>regular</a:t>
            </a:r>
            <a:r>
              <a:rPr lang="de-DE" dirty="0"/>
              <a:t> </a:t>
            </a:r>
            <a:r>
              <a:rPr lang="de-DE" dirty="0" err="1"/>
              <a:t>basis</a:t>
            </a:r>
            <a:r>
              <a:rPr lang="de-DE" dirty="0"/>
              <a:t>, </a:t>
            </a:r>
            <a:r>
              <a:rPr lang="de-DE" dirty="0" err="1"/>
              <a:t>proactive</a:t>
            </a:r>
            <a:r>
              <a:rPr lang="de-DE" dirty="0"/>
              <a:t>?</a:t>
            </a:r>
          </a:p>
          <a:p>
            <a:pPr lvl="1"/>
            <a:r>
              <a:rPr lang="de-DE" dirty="0" err="1"/>
              <a:t>Reachability</a:t>
            </a:r>
            <a:r>
              <a:rPr lang="de-DE" dirty="0"/>
              <a:t> </a:t>
            </a:r>
            <a:r>
              <a:rPr lang="de-DE" dirty="0" err="1"/>
              <a:t>of</a:t>
            </a:r>
            <a:r>
              <a:rPr lang="de-DE" dirty="0"/>
              <a:t> </a:t>
            </a:r>
            <a:r>
              <a:rPr lang="de-DE" dirty="0" err="1"/>
              <a:t>teachers</a:t>
            </a:r>
            <a:r>
              <a:rPr lang="de-DE" dirty="0"/>
              <a:t>/administrative </a:t>
            </a:r>
            <a:r>
              <a:rPr lang="de-DE" dirty="0" err="1"/>
              <a:t>staff</a:t>
            </a:r>
            <a:r>
              <a:rPr lang="de-DE" dirty="0"/>
              <a:t>? </a:t>
            </a:r>
          </a:p>
          <a:p>
            <a:pPr lvl="1"/>
            <a:r>
              <a:rPr lang="de-DE" dirty="0"/>
              <a:t>Study </a:t>
            </a:r>
            <a:r>
              <a:rPr lang="de-DE" dirty="0" err="1"/>
              <a:t>related</a:t>
            </a:r>
            <a:r>
              <a:rPr lang="de-DE" dirty="0"/>
              <a:t> </a:t>
            </a:r>
            <a:r>
              <a:rPr lang="de-DE" dirty="0" err="1"/>
              <a:t>counselling</a:t>
            </a:r>
            <a:r>
              <a:rPr lang="de-DE" dirty="0"/>
              <a:t>? General </a:t>
            </a:r>
            <a:r>
              <a:rPr lang="de-DE" dirty="0" err="1"/>
              <a:t>counselling</a:t>
            </a:r>
            <a:r>
              <a:rPr lang="de-DE" dirty="0"/>
              <a:t>?</a:t>
            </a:r>
          </a:p>
          <a:p>
            <a:endParaRPr lang="de-DE" dirty="0"/>
          </a:p>
        </p:txBody>
      </p:sp>
      <p:sp>
        <p:nvSpPr>
          <p:cNvPr id="4" name="Datumsplatzhalter 3">
            <a:extLst>
              <a:ext uri="{FF2B5EF4-FFF2-40B4-BE49-F238E27FC236}">
                <a16:creationId xmlns:a16="http://schemas.microsoft.com/office/drawing/2014/main" xmlns="" id="{FB6DA55E-13FE-1D46-AB7B-B6EAE38EB887}"/>
              </a:ext>
            </a:extLst>
          </p:cNvPr>
          <p:cNvSpPr>
            <a:spLocks noGrp="1"/>
          </p:cNvSpPr>
          <p:nvPr>
            <p:ph type="dt" sz="half" idx="10"/>
          </p:nvPr>
        </p:nvSpPr>
        <p:spPr/>
        <p:txBody>
          <a:bodyPr/>
          <a:lstStyle/>
          <a:p>
            <a:fld id="{6E1F6954-A527-9B47-A63E-57EF7D7EBB8D}" type="datetime1">
              <a:rPr lang="de-DE" smtClean="0"/>
              <a:t>17.09.2018</a:t>
            </a:fld>
            <a:endParaRPr lang="de-DE"/>
          </a:p>
        </p:txBody>
      </p:sp>
      <p:sp>
        <p:nvSpPr>
          <p:cNvPr id="5" name="Fußzeilenplatzhalter 4">
            <a:extLst>
              <a:ext uri="{FF2B5EF4-FFF2-40B4-BE49-F238E27FC236}">
                <a16:creationId xmlns:a16="http://schemas.microsoft.com/office/drawing/2014/main" xmlns="" id="{21E1ED3F-4A6B-C347-B5DE-5008F25505C3}"/>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B2A1E80A-1563-B142-97B6-67FF0B72AFBF}"/>
              </a:ext>
            </a:extLst>
          </p:cNvPr>
          <p:cNvSpPr>
            <a:spLocks noGrp="1"/>
          </p:cNvSpPr>
          <p:nvPr>
            <p:ph type="sldNum" sz="quarter" idx="12"/>
          </p:nvPr>
        </p:nvSpPr>
        <p:spPr/>
        <p:txBody>
          <a:bodyPr/>
          <a:lstStyle/>
          <a:p>
            <a:fld id="{93BC7EB4-ADAF-3D45-8E3E-A06BACF5AB1C}" type="slidenum">
              <a:rPr lang="de-DE" smtClean="0"/>
              <a:t>74</a:t>
            </a:fld>
            <a:endParaRPr lang="de-DE"/>
          </a:p>
        </p:txBody>
      </p:sp>
      <p:pic>
        <p:nvPicPr>
          <p:cNvPr id="7" name="Picture 3" descr="page1image560">
            <a:extLst>
              <a:ext uri="{FF2B5EF4-FFF2-40B4-BE49-F238E27FC236}">
                <a16:creationId xmlns:a16="http://schemas.microsoft.com/office/drawing/2014/main" xmlns="" id="{CB3040C4-70A6-714E-A0D3-E5C3DE4CAA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9340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096AFB9-8021-E746-8A9E-47AFBAC7FD7D}"/>
              </a:ext>
            </a:extLst>
          </p:cNvPr>
          <p:cNvSpPr>
            <a:spLocks noGrp="1"/>
          </p:cNvSpPr>
          <p:nvPr>
            <p:ph type="title"/>
          </p:nvPr>
        </p:nvSpPr>
        <p:spPr>
          <a:xfrm>
            <a:off x="157315" y="157317"/>
            <a:ext cx="11838039" cy="166830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4.1: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05461F95-F1B5-D744-AF58-56D29E71BC71}"/>
              </a:ext>
            </a:extLst>
          </p:cNvPr>
          <p:cNvSpPr>
            <a:spLocks noGrp="1"/>
          </p:cNvSpPr>
          <p:nvPr>
            <p:ph idx="1"/>
          </p:nvPr>
        </p:nvSpPr>
        <p:spPr>
          <a:xfrm>
            <a:off x="838200" y="1966451"/>
            <a:ext cx="10515600" cy="4210511"/>
          </a:xfrm>
        </p:spPr>
        <p:txBody>
          <a:bodyPr>
            <a:normAutofit/>
          </a:bodyPr>
          <a:lstStyle/>
          <a:p>
            <a:pPr marL="0" indent="0">
              <a:buNone/>
            </a:pPr>
            <a:endParaRPr lang="de-DE" sz="2400" b="1" dirty="0"/>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a:t>
            </a:r>
            <a:endParaRPr lang="de-DE" sz="2400" dirty="0"/>
          </a:p>
          <a:p>
            <a:r>
              <a:rPr lang="de-DE" sz="2400" dirty="0"/>
              <a:t>Student </a:t>
            </a:r>
            <a:r>
              <a:rPr lang="de-DE" sz="2400" dirty="0" err="1"/>
              <a:t>support</a:t>
            </a:r>
            <a:r>
              <a:rPr lang="de-DE" sz="2400" dirty="0"/>
              <a:t> </a:t>
            </a:r>
            <a:r>
              <a:rPr lang="de-DE" sz="2400" dirty="0" err="1"/>
              <a:t>is</a:t>
            </a:r>
            <a:r>
              <a:rPr lang="de-DE" sz="2400" dirty="0"/>
              <a:t> an integral </a:t>
            </a:r>
            <a:r>
              <a:rPr lang="de-DE" sz="2400" dirty="0" err="1"/>
              <a:t>part</a:t>
            </a:r>
            <a:r>
              <a:rPr lang="de-DE" sz="2400" dirty="0"/>
              <a:t> </a:t>
            </a:r>
            <a:r>
              <a:rPr lang="de-DE" sz="2400" dirty="0" err="1"/>
              <a:t>of</a:t>
            </a:r>
            <a:r>
              <a:rPr lang="de-DE" sz="2400" dirty="0"/>
              <a:t> </a:t>
            </a:r>
            <a:r>
              <a:rPr lang="de-DE" sz="2400" dirty="0" err="1"/>
              <a:t>the</a:t>
            </a:r>
            <a:r>
              <a:rPr lang="de-DE" sz="2400" dirty="0"/>
              <a:t> </a:t>
            </a:r>
            <a:r>
              <a:rPr lang="de-DE" sz="2400" dirty="0" err="1"/>
              <a:t>services</a:t>
            </a:r>
            <a:r>
              <a:rPr lang="de-DE" sz="2400" dirty="0"/>
              <a:t> </a:t>
            </a:r>
            <a:r>
              <a:rPr lang="de-DE" sz="2400" dirty="0" err="1"/>
              <a:t>provided</a:t>
            </a:r>
            <a:r>
              <a:rPr lang="de-DE" sz="2400" dirty="0"/>
              <a:t> </a:t>
            </a:r>
            <a:r>
              <a:rPr lang="de-DE" sz="2400" dirty="0" err="1"/>
              <a:t>by</a:t>
            </a:r>
            <a:r>
              <a:rPr lang="de-DE" sz="2400" dirty="0"/>
              <a:t> </a:t>
            </a:r>
            <a:r>
              <a:rPr lang="de-DE" sz="2400" dirty="0" err="1"/>
              <a:t>the</a:t>
            </a:r>
            <a:r>
              <a:rPr lang="de-DE" sz="2400" dirty="0"/>
              <a:t> </a:t>
            </a:r>
            <a:r>
              <a:rPr lang="de-DE" sz="2400" dirty="0" err="1"/>
              <a:t>faculty</a:t>
            </a:r>
            <a:r>
              <a:rPr lang="de-DE" sz="2400" dirty="0"/>
              <a:t>. </a:t>
            </a:r>
            <a:r>
              <a:rPr lang="de-DE" sz="2400" dirty="0" err="1"/>
              <a:t>It</a:t>
            </a:r>
            <a:r>
              <a:rPr lang="de-DE" sz="2400" dirty="0"/>
              <a:t> </a:t>
            </a:r>
            <a:r>
              <a:rPr lang="de-DE" sz="2400" dirty="0" err="1"/>
              <a:t>is</a:t>
            </a:r>
            <a:r>
              <a:rPr lang="de-DE" sz="2400" dirty="0"/>
              <a:t> </a:t>
            </a:r>
            <a:r>
              <a:rPr lang="de-DE" sz="2400" dirty="0" err="1"/>
              <a:t>offered</a:t>
            </a:r>
            <a:r>
              <a:rPr lang="de-DE" sz="2400" dirty="0"/>
              <a:t> on a </a:t>
            </a:r>
            <a:r>
              <a:rPr lang="de-DE" sz="2400" dirty="0" err="1"/>
              <a:t>regular</a:t>
            </a:r>
            <a:r>
              <a:rPr lang="de-DE" sz="2400" dirty="0"/>
              <a:t> </a:t>
            </a:r>
            <a:r>
              <a:rPr lang="de-DE" sz="2400" dirty="0" err="1"/>
              <a:t>basis</a:t>
            </a:r>
            <a:r>
              <a:rPr lang="de-DE" sz="2400" dirty="0"/>
              <a:t> </a:t>
            </a:r>
            <a:r>
              <a:rPr lang="de-DE" sz="2400" dirty="0" err="1"/>
              <a:t>and</a:t>
            </a:r>
            <a:r>
              <a:rPr lang="de-DE" sz="2400" dirty="0"/>
              <a:t> </a:t>
            </a:r>
            <a:r>
              <a:rPr lang="de-DE" sz="2400" dirty="0" err="1"/>
              <a:t>serves</a:t>
            </a:r>
            <a:r>
              <a:rPr lang="de-DE" sz="2400" dirty="0"/>
              <a:t> </a:t>
            </a:r>
            <a:r>
              <a:rPr lang="de-DE" sz="2400" dirty="0" err="1"/>
              <a:t>to</a:t>
            </a:r>
            <a:r>
              <a:rPr lang="de-DE" sz="2400" dirty="0"/>
              <a:t> </a:t>
            </a:r>
            <a:r>
              <a:rPr lang="de-DE" sz="2400" dirty="0" err="1"/>
              <a:t>help</a:t>
            </a:r>
            <a:r>
              <a:rPr lang="de-DE" sz="2400" dirty="0"/>
              <a:t> </a:t>
            </a:r>
            <a:r>
              <a:rPr lang="de-DE" sz="2400" dirty="0" err="1"/>
              <a:t>students</a:t>
            </a:r>
            <a:r>
              <a:rPr lang="de-DE" sz="2400" dirty="0"/>
              <a:t> </a:t>
            </a:r>
            <a:r>
              <a:rPr lang="de-DE" sz="2400" dirty="0" err="1"/>
              <a:t>study</a:t>
            </a:r>
            <a:r>
              <a:rPr lang="de-DE" sz="2400" dirty="0"/>
              <a:t> </a:t>
            </a:r>
            <a:r>
              <a:rPr lang="de-DE" sz="2400" dirty="0" err="1"/>
              <a:t>successfully</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a:t>The </a:t>
            </a:r>
            <a:r>
              <a:rPr lang="de-DE" sz="2400" dirty="0" err="1"/>
              <a:t>faculty</a:t>
            </a:r>
            <a:r>
              <a:rPr lang="de-DE" sz="2400" dirty="0"/>
              <a:t> </a:t>
            </a:r>
            <a:r>
              <a:rPr lang="de-DE" sz="2400" dirty="0" err="1"/>
              <a:t>members</a:t>
            </a:r>
            <a:r>
              <a:rPr lang="de-DE" sz="2400" dirty="0"/>
              <a:t> </a:t>
            </a:r>
            <a:r>
              <a:rPr lang="de-DE" sz="2400" dirty="0" err="1"/>
              <a:t>are</a:t>
            </a:r>
            <a:r>
              <a:rPr lang="de-DE" sz="2400" dirty="0"/>
              <a:t> </a:t>
            </a:r>
            <a:r>
              <a:rPr lang="de-DE" sz="2400" dirty="0" err="1"/>
              <a:t>available</a:t>
            </a:r>
            <a:r>
              <a:rPr lang="de-DE" sz="2400" dirty="0"/>
              <a:t> </a:t>
            </a:r>
            <a:r>
              <a:rPr lang="de-DE" sz="2400" dirty="0" err="1"/>
              <a:t>for</a:t>
            </a:r>
            <a:r>
              <a:rPr lang="de-DE" sz="2400" dirty="0"/>
              <a:t> </a:t>
            </a:r>
            <a:r>
              <a:rPr lang="de-DE" sz="2400" dirty="0" err="1"/>
              <a:t>the</a:t>
            </a:r>
            <a:r>
              <a:rPr lang="de-DE" sz="2400" dirty="0"/>
              <a:t> </a:t>
            </a:r>
            <a:r>
              <a:rPr lang="de-DE" sz="2400" dirty="0" err="1"/>
              <a:t>students</a:t>
            </a:r>
            <a:r>
              <a:rPr lang="de-DE" sz="2400" dirty="0"/>
              <a:t> outside </a:t>
            </a:r>
            <a:r>
              <a:rPr lang="de-DE" sz="2400" dirty="0" err="1"/>
              <a:t>the</a:t>
            </a:r>
            <a:r>
              <a:rPr lang="de-DE" sz="2400" dirty="0"/>
              <a:t> </a:t>
            </a:r>
            <a:r>
              <a:rPr lang="de-DE" sz="2400" dirty="0" err="1"/>
              <a:t>specified</a:t>
            </a:r>
            <a:r>
              <a:rPr lang="de-DE" sz="2400" dirty="0"/>
              <a:t> </a:t>
            </a:r>
            <a:r>
              <a:rPr lang="de-DE" sz="2400" dirty="0" err="1"/>
              <a:t>office</a:t>
            </a:r>
            <a:r>
              <a:rPr lang="de-DE" sz="2400" dirty="0"/>
              <a:t> </a:t>
            </a:r>
            <a:r>
              <a:rPr lang="de-DE" sz="2400" dirty="0" err="1"/>
              <a:t>hours</a:t>
            </a:r>
            <a:r>
              <a:rPr lang="de-DE" sz="2400" dirty="0"/>
              <a:t> </a:t>
            </a:r>
            <a:r>
              <a:rPr lang="de-DE" sz="2400" dirty="0" err="1"/>
              <a:t>as</a:t>
            </a:r>
            <a:r>
              <a:rPr lang="de-DE" sz="2400" dirty="0"/>
              <a:t> </a:t>
            </a:r>
            <a:r>
              <a:rPr lang="de-DE" sz="2400" dirty="0" err="1"/>
              <a:t>well</a:t>
            </a:r>
            <a:r>
              <a:rPr lang="de-DE" sz="2400" dirty="0"/>
              <a:t>. The </a:t>
            </a:r>
            <a:r>
              <a:rPr lang="de-DE" sz="2400" dirty="0" err="1"/>
              <a:t>students</a:t>
            </a:r>
            <a:r>
              <a:rPr lang="de-DE" sz="2400" dirty="0"/>
              <a:t> </a:t>
            </a:r>
            <a:r>
              <a:rPr lang="de-DE" sz="2400" dirty="0" err="1"/>
              <a:t>are</a:t>
            </a:r>
            <a:r>
              <a:rPr lang="de-DE" sz="2400" dirty="0"/>
              <a:t> “</a:t>
            </a:r>
            <a:r>
              <a:rPr lang="de-DE" sz="2400" dirty="0" err="1"/>
              <a:t>fully</a:t>
            </a:r>
            <a:r>
              <a:rPr lang="de-DE" sz="2400" dirty="0"/>
              <a:t> </a:t>
            </a:r>
            <a:r>
              <a:rPr lang="de-DE" sz="2400" dirty="0" err="1"/>
              <a:t>content</a:t>
            </a:r>
            <a:r>
              <a:rPr lang="de-DE" sz="2400" dirty="0"/>
              <a:t>” </a:t>
            </a:r>
            <a:r>
              <a:rPr lang="de-DE" sz="2400" dirty="0" err="1"/>
              <a:t>with</a:t>
            </a:r>
            <a:r>
              <a:rPr lang="de-DE" sz="2400" dirty="0"/>
              <a:t> </a:t>
            </a:r>
            <a:r>
              <a:rPr lang="de-DE" sz="2400" dirty="0" err="1"/>
              <a:t>the</a:t>
            </a:r>
            <a:r>
              <a:rPr lang="de-DE" sz="2400" dirty="0"/>
              <a:t> </a:t>
            </a:r>
            <a:r>
              <a:rPr lang="de-DE" sz="2400" dirty="0" err="1"/>
              <a:t>support</a:t>
            </a:r>
            <a:r>
              <a:rPr lang="de-DE" sz="2400" dirty="0"/>
              <a:t> </a:t>
            </a:r>
            <a:r>
              <a:rPr lang="de-DE" sz="2400" dirty="0" err="1"/>
              <a:t>they</a:t>
            </a:r>
            <a:r>
              <a:rPr lang="de-DE" sz="2400" dirty="0"/>
              <a:t> </a:t>
            </a:r>
            <a:r>
              <a:rPr lang="de-DE" sz="2400" dirty="0" err="1"/>
              <a:t>receive</a:t>
            </a:r>
            <a:r>
              <a:rPr lang="de-DE" sz="2400" dirty="0"/>
              <a:t>. </a:t>
            </a:r>
          </a:p>
          <a:p>
            <a:pPr marL="0" indent="0">
              <a:buNone/>
            </a:pPr>
            <a:endParaRPr lang="de-DE" dirty="0"/>
          </a:p>
        </p:txBody>
      </p:sp>
      <p:sp>
        <p:nvSpPr>
          <p:cNvPr id="4" name="Datumsplatzhalter 3">
            <a:extLst>
              <a:ext uri="{FF2B5EF4-FFF2-40B4-BE49-F238E27FC236}">
                <a16:creationId xmlns:a16="http://schemas.microsoft.com/office/drawing/2014/main" xmlns="" id="{33EE8C0B-6E0E-634E-90DB-4D91838AE2D3}"/>
              </a:ext>
            </a:extLst>
          </p:cNvPr>
          <p:cNvSpPr>
            <a:spLocks noGrp="1"/>
          </p:cNvSpPr>
          <p:nvPr>
            <p:ph type="dt" sz="half" idx="10"/>
          </p:nvPr>
        </p:nvSpPr>
        <p:spPr/>
        <p:txBody>
          <a:bodyPr/>
          <a:lstStyle/>
          <a:p>
            <a:fld id="{A48928B8-D0DF-2A4B-95D3-4BA35154A592}" type="datetime1">
              <a:rPr lang="de-DE" smtClean="0"/>
              <a:t>17.09.2018</a:t>
            </a:fld>
            <a:endParaRPr lang="de-DE"/>
          </a:p>
        </p:txBody>
      </p:sp>
      <p:sp>
        <p:nvSpPr>
          <p:cNvPr id="5" name="Fußzeilenplatzhalter 4">
            <a:extLst>
              <a:ext uri="{FF2B5EF4-FFF2-40B4-BE49-F238E27FC236}">
                <a16:creationId xmlns:a16="http://schemas.microsoft.com/office/drawing/2014/main" xmlns="" id="{EBAF46CA-1067-AF46-9C7B-A391B91EF84A}"/>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EBBB68E0-7589-E04C-9667-4DD5B0AD7079}"/>
              </a:ext>
            </a:extLst>
          </p:cNvPr>
          <p:cNvSpPr>
            <a:spLocks noGrp="1"/>
          </p:cNvSpPr>
          <p:nvPr>
            <p:ph type="sldNum" sz="quarter" idx="12"/>
          </p:nvPr>
        </p:nvSpPr>
        <p:spPr/>
        <p:txBody>
          <a:bodyPr/>
          <a:lstStyle/>
          <a:p>
            <a:fld id="{93BC7EB4-ADAF-3D45-8E3E-A06BACF5AB1C}" type="slidenum">
              <a:rPr lang="de-DE" smtClean="0"/>
              <a:t>75</a:t>
            </a:fld>
            <a:endParaRPr lang="de-DE"/>
          </a:p>
        </p:txBody>
      </p:sp>
      <p:pic>
        <p:nvPicPr>
          <p:cNvPr id="7" name="Picture 3" descr="page1image560">
            <a:extLst>
              <a:ext uri="{FF2B5EF4-FFF2-40B4-BE49-F238E27FC236}">
                <a16:creationId xmlns:a16="http://schemas.microsoft.com/office/drawing/2014/main" xmlns="" id="{A838BDC7-2A81-E243-8B05-D6F041DF75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8026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E7FF5C0-758D-8C49-83BF-82367F684F0E}"/>
              </a:ext>
            </a:extLst>
          </p:cNvPr>
          <p:cNvSpPr>
            <a:spLocks noGrp="1"/>
          </p:cNvSpPr>
          <p:nvPr>
            <p:ph type="title"/>
          </p:nvPr>
        </p:nvSpPr>
        <p:spPr>
          <a:xfrm>
            <a:off x="838200" y="88491"/>
            <a:ext cx="10515600" cy="1737134"/>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4.1: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ED7D30AB-3561-D44F-A9EE-FA9A503907C4}"/>
              </a:ext>
            </a:extLst>
          </p:cNvPr>
          <p:cNvSpPr>
            <a:spLocks noGrp="1"/>
          </p:cNvSpPr>
          <p:nvPr>
            <p:ph idx="1"/>
          </p:nvPr>
        </p:nvSpPr>
        <p:spPr>
          <a:xfrm>
            <a:off x="838200" y="1956619"/>
            <a:ext cx="10515600" cy="4220344"/>
          </a:xfrm>
        </p:spPr>
        <p:txBody>
          <a:bodyPr>
            <a:normAutofit fontScale="92500" lnSpcReduction="10000"/>
          </a:bodyPr>
          <a:lstStyle/>
          <a:p>
            <a:pPr marL="0" indent="0">
              <a:buNone/>
            </a:pPr>
            <a:r>
              <a:rPr lang="de-DE" sz="2600" dirty="0"/>
              <a:t>4.1.7 Student </a:t>
            </a:r>
            <a:r>
              <a:rPr lang="de-DE" sz="2600" dirty="0" err="1"/>
              <a:t>support</a:t>
            </a:r>
            <a:r>
              <a:rPr lang="de-DE" sz="2600" dirty="0"/>
              <a:t> in </a:t>
            </a:r>
            <a:r>
              <a:rPr lang="de-DE" sz="2600" dirty="0" err="1"/>
              <a:t>distance</a:t>
            </a:r>
            <a:r>
              <a:rPr lang="de-DE" sz="2600" dirty="0"/>
              <a:t> learning (</a:t>
            </a:r>
            <a:r>
              <a:rPr lang="de-DE" sz="2600" dirty="0" err="1"/>
              <a:t>only</a:t>
            </a:r>
            <a:r>
              <a:rPr lang="de-DE" sz="2600" dirty="0"/>
              <a:t> relevant </a:t>
            </a:r>
            <a:r>
              <a:rPr lang="de-DE" sz="2600" dirty="0" err="1"/>
              <a:t>and</a:t>
            </a:r>
            <a:r>
              <a:rPr lang="de-DE" sz="2600" dirty="0"/>
              <a:t> an </a:t>
            </a:r>
            <a:r>
              <a:rPr lang="de-DE" sz="2600" dirty="0" err="1"/>
              <a:t>Asterisk</a:t>
            </a:r>
            <a:r>
              <a:rPr lang="de-DE" sz="2600" dirty="0"/>
              <a:t> </a:t>
            </a:r>
            <a:r>
              <a:rPr lang="de-DE" sz="2600" dirty="0" err="1"/>
              <a:t>Criterion</a:t>
            </a:r>
            <a:r>
              <a:rPr lang="de-DE" sz="2600" dirty="0"/>
              <a:t> </a:t>
            </a:r>
            <a:r>
              <a:rPr lang="de-DE" sz="2600" dirty="0" err="1"/>
              <a:t>for</a:t>
            </a:r>
            <a:r>
              <a:rPr lang="de-DE" sz="2600" dirty="0"/>
              <a:t> </a:t>
            </a:r>
            <a:r>
              <a:rPr lang="de-DE" sz="2600" dirty="0" err="1"/>
              <a:t>blended</a:t>
            </a:r>
            <a:r>
              <a:rPr lang="de-DE" sz="2600" dirty="0"/>
              <a:t>-learning/</a:t>
            </a:r>
            <a:r>
              <a:rPr lang="de-DE" sz="2600" dirty="0" err="1"/>
              <a:t>distance</a:t>
            </a:r>
            <a:r>
              <a:rPr lang="de-DE" sz="2600" dirty="0"/>
              <a:t> learning programmes) </a:t>
            </a:r>
          </a:p>
          <a:p>
            <a:pPr marL="0" indent="0">
              <a:buNone/>
            </a:pPr>
            <a:r>
              <a:rPr lang="de-DE" sz="2600" dirty="0"/>
              <a:t>	HEI: </a:t>
            </a:r>
            <a:r>
              <a:rPr lang="de-DE" sz="2600" dirty="0" err="1"/>
              <a:t>Please</a:t>
            </a:r>
            <a:r>
              <a:rPr lang="de-DE" sz="2600" dirty="0"/>
              <a:t>, </a:t>
            </a:r>
            <a:r>
              <a:rPr lang="de-DE" sz="2600" dirty="0" err="1"/>
              <a:t>describe</a:t>
            </a:r>
            <a:r>
              <a:rPr lang="de-DE" sz="2600" dirty="0"/>
              <a:t> </a:t>
            </a:r>
            <a:r>
              <a:rPr lang="de-DE" sz="2600" dirty="0" err="1"/>
              <a:t>the</a:t>
            </a:r>
            <a:r>
              <a:rPr lang="de-DE" sz="2600" dirty="0"/>
              <a:t> </a:t>
            </a:r>
            <a:r>
              <a:rPr lang="de-DE" sz="2600" dirty="0" err="1"/>
              <a:t>specific</a:t>
            </a:r>
            <a:r>
              <a:rPr lang="de-DE" sz="2600" dirty="0"/>
              <a:t> </a:t>
            </a:r>
            <a:r>
              <a:rPr lang="de-DE" sz="2600" dirty="0" err="1"/>
              <a:t>support</a:t>
            </a:r>
            <a:r>
              <a:rPr lang="de-DE" sz="2600" dirty="0"/>
              <a:t> </a:t>
            </a:r>
            <a:r>
              <a:rPr lang="de-DE" sz="2600" dirty="0" err="1"/>
              <a:t>provided</a:t>
            </a:r>
            <a:r>
              <a:rPr lang="de-DE" sz="2600" dirty="0"/>
              <a:t> </a:t>
            </a:r>
            <a:r>
              <a:rPr lang="de-DE" sz="2600" dirty="0" err="1"/>
              <a:t>for</a:t>
            </a:r>
            <a:r>
              <a:rPr lang="de-DE" sz="2600" dirty="0"/>
              <a:t> </a:t>
            </a:r>
            <a:r>
              <a:rPr lang="de-DE" sz="2600" dirty="0" err="1"/>
              <a:t>students</a:t>
            </a:r>
            <a:r>
              <a:rPr lang="de-DE" sz="2600" dirty="0"/>
              <a:t> in 	</a:t>
            </a:r>
            <a:r>
              <a:rPr lang="de-DE" sz="2600" dirty="0" err="1"/>
              <a:t>distance</a:t>
            </a:r>
            <a:r>
              <a:rPr lang="de-DE" sz="2600" dirty="0"/>
              <a:t> 	learning. </a:t>
            </a:r>
          </a:p>
          <a:p>
            <a:pPr marL="0" indent="0">
              <a:buNone/>
            </a:pPr>
            <a:r>
              <a:rPr lang="de-DE" sz="2600" b="1" dirty="0"/>
              <a:t>Benchmarks</a:t>
            </a:r>
            <a:r>
              <a:rPr lang="de-DE" sz="2600" dirty="0"/>
              <a:t>:</a:t>
            </a:r>
          </a:p>
          <a:p>
            <a:pPr marL="0" indent="0">
              <a:buNone/>
            </a:pPr>
            <a:r>
              <a:rPr lang="de-DE" sz="2600" i="1" dirty="0" err="1"/>
              <a:t>Meets</a:t>
            </a:r>
            <a:r>
              <a:rPr lang="de-DE" sz="2600" i="1" dirty="0"/>
              <a:t> </a:t>
            </a:r>
            <a:r>
              <a:rPr lang="de-DE" sz="2600" i="1" dirty="0" err="1"/>
              <a:t>quality</a:t>
            </a:r>
            <a:r>
              <a:rPr lang="de-DE" sz="2600" i="1" dirty="0"/>
              <a:t> requirements </a:t>
            </a:r>
          </a:p>
          <a:p>
            <a:r>
              <a:rPr lang="de-DE" sz="2600" dirty="0"/>
              <a:t>A flexible </a:t>
            </a:r>
            <a:r>
              <a:rPr lang="de-DE" sz="2600" dirty="0" err="1"/>
              <a:t>methodology</a:t>
            </a:r>
            <a:r>
              <a:rPr lang="de-DE" sz="2600" dirty="0"/>
              <a:t> </a:t>
            </a:r>
            <a:r>
              <a:rPr lang="de-DE" sz="2600" dirty="0" err="1"/>
              <a:t>of</a:t>
            </a:r>
            <a:r>
              <a:rPr lang="de-DE" sz="2600" dirty="0"/>
              <a:t> individual </a:t>
            </a:r>
            <a:r>
              <a:rPr lang="de-DE" sz="2600" dirty="0" err="1"/>
              <a:t>study</a:t>
            </a:r>
            <a:r>
              <a:rPr lang="de-DE" sz="2600" dirty="0"/>
              <a:t> </a:t>
            </a:r>
            <a:r>
              <a:rPr lang="de-DE" sz="2600" dirty="0" err="1"/>
              <a:t>counselling</a:t>
            </a:r>
            <a:r>
              <a:rPr lang="de-DE" sz="2600" dirty="0"/>
              <a:t> </a:t>
            </a:r>
            <a:r>
              <a:rPr lang="de-DE" sz="2600" dirty="0" err="1"/>
              <a:t>is</a:t>
            </a:r>
            <a:r>
              <a:rPr lang="de-DE" sz="2600" dirty="0"/>
              <a:t> </a:t>
            </a:r>
            <a:r>
              <a:rPr lang="de-DE" sz="2600" dirty="0" err="1"/>
              <a:t>used</a:t>
            </a:r>
            <a:r>
              <a:rPr lang="de-DE" sz="2600" dirty="0"/>
              <a:t>. </a:t>
            </a:r>
            <a:r>
              <a:rPr lang="de-DE" sz="2600" dirty="0" err="1"/>
              <a:t>Methods</a:t>
            </a:r>
            <a:r>
              <a:rPr lang="de-DE" sz="2600" dirty="0"/>
              <a:t> </a:t>
            </a:r>
            <a:r>
              <a:rPr lang="de-DE" sz="2600" dirty="0" err="1"/>
              <a:t>for</a:t>
            </a:r>
            <a:r>
              <a:rPr lang="de-DE" sz="2600" dirty="0"/>
              <a:t> </a:t>
            </a:r>
            <a:r>
              <a:rPr lang="de-DE" sz="2600" dirty="0" err="1"/>
              <a:t>enhancing</a:t>
            </a:r>
            <a:r>
              <a:rPr lang="de-DE" sz="2600" dirty="0"/>
              <a:t> </a:t>
            </a:r>
            <a:r>
              <a:rPr lang="de-DE" sz="2600" dirty="0" err="1"/>
              <a:t>the</a:t>
            </a:r>
            <a:r>
              <a:rPr lang="de-DE" sz="2600" dirty="0"/>
              <a:t> individual learning </a:t>
            </a:r>
            <a:r>
              <a:rPr lang="de-DE" sz="2600" dirty="0" err="1"/>
              <a:t>processes</a:t>
            </a:r>
            <a:r>
              <a:rPr lang="de-DE" sz="2600" dirty="0"/>
              <a:t> </a:t>
            </a:r>
            <a:r>
              <a:rPr lang="de-DE" sz="2600" dirty="0" err="1"/>
              <a:t>are</a:t>
            </a:r>
            <a:r>
              <a:rPr lang="de-DE" sz="2600" dirty="0"/>
              <a:t> </a:t>
            </a:r>
            <a:r>
              <a:rPr lang="de-DE" sz="2600" dirty="0" err="1"/>
              <a:t>being</a:t>
            </a:r>
            <a:r>
              <a:rPr lang="de-DE" sz="2600" dirty="0"/>
              <a:t> </a:t>
            </a:r>
            <a:r>
              <a:rPr lang="de-DE" sz="2600" dirty="0" err="1"/>
              <a:t>introduced</a:t>
            </a:r>
            <a:r>
              <a:rPr lang="de-DE" sz="2600" dirty="0"/>
              <a:t> </a:t>
            </a:r>
            <a:r>
              <a:rPr lang="de-DE" sz="2600" dirty="0" err="1"/>
              <a:t>and</a:t>
            </a:r>
            <a:r>
              <a:rPr lang="de-DE" sz="2600" dirty="0"/>
              <a:t> </a:t>
            </a:r>
            <a:r>
              <a:rPr lang="de-DE" sz="2600" dirty="0" err="1"/>
              <a:t>demonstrably</a:t>
            </a:r>
            <a:r>
              <a:rPr lang="de-DE" sz="2600" dirty="0"/>
              <a:t> </a:t>
            </a:r>
            <a:r>
              <a:rPr lang="de-DE" sz="2600" dirty="0" err="1"/>
              <a:t>applied</a:t>
            </a:r>
            <a:r>
              <a:rPr lang="de-DE" sz="2600" dirty="0"/>
              <a:t>. </a:t>
            </a:r>
          </a:p>
          <a:p>
            <a:pPr marL="0" indent="0">
              <a:buNone/>
            </a:pPr>
            <a:r>
              <a:rPr lang="de-DE" sz="2600" i="1" dirty="0" err="1"/>
              <a:t>Exceeds</a:t>
            </a:r>
            <a:r>
              <a:rPr lang="de-DE" sz="2600" i="1" dirty="0"/>
              <a:t> </a:t>
            </a:r>
            <a:r>
              <a:rPr lang="de-DE" sz="2600" i="1" dirty="0" err="1"/>
              <a:t>quality</a:t>
            </a:r>
            <a:r>
              <a:rPr lang="de-DE" sz="2600" i="1" dirty="0"/>
              <a:t> requirements </a:t>
            </a:r>
          </a:p>
          <a:p>
            <a:r>
              <a:rPr lang="de-DE" sz="2600" dirty="0" err="1"/>
              <a:t>Indicators</a:t>
            </a:r>
            <a:r>
              <a:rPr lang="de-DE" sz="2600" dirty="0"/>
              <a:t> </a:t>
            </a:r>
            <a:r>
              <a:rPr lang="de-DE" sz="2600" dirty="0" err="1"/>
              <a:t>are</a:t>
            </a:r>
            <a:r>
              <a:rPr lang="de-DE" sz="2600" dirty="0"/>
              <a:t> </a:t>
            </a:r>
            <a:r>
              <a:rPr lang="de-DE" sz="2600" dirty="0" err="1"/>
              <a:t>used</a:t>
            </a:r>
            <a:r>
              <a:rPr lang="de-DE" sz="2600" dirty="0"/>
              <a:t> </a:t>
            </a:r>
            <a:r>
              <a:rPr lang="de-DE" sz="2600" dirty="0" err="1"/>
              <a:t>to</a:t>
            </a:r>
            <a:r>
              <a:rPr lang="de-DE" sz="2600" dirty="0"/>
              <a:t> </a:t>
            </a:r>
            <a:r>
              <a:rPr lang="de-DE" sz="2600" dirty="0" err="1"/>
              <a:t>identify</a:t>
            </a:r>
            <a:r>
              <a:rPr lang="de-DE" sz="2600" dirty="0"/>
              <a:t> learning </a:t>
            </a:r>
            <a:r>
              <a:rPr lang="de-DE" sz="2600" dirty="0" err="1"/>
              <a:t>success</a:t>
            </a:r>
            <a:r>
              <a:rPr lang="de-DE" sz="2600" dirty="0"/>
              <a:t> </a:t>
            </a:r>
            <a:r>
              <a:rPr lang="de-DE" sz="2600" dirty="0" err="1"/>
              <a:t>and</a:t>
            </a:r>
            <a:r>
              <a:rPr lang="de-DE" sz="2600" dirty="0"/>
              <a:t> </a:t>
            </a:r>
            <a:r>
              <a:rPr lang="de-DE" sz="2600" dirty="0" err="1"/>
              <a:t>difficulties</a:t>
            </a:r>
            <a:r>
              <a:rPr lang="de-DE" sz="2600" dirty="0"/>
              <a:t> at an </a:t>
            </a:r>
            <a:r>
              <a:rPr lang="de-DE" sz="2600" dirty="0" err="1"/>
              <a:t>early</a:t>
            </a:r>
            <a:r>
              <a:rPr lang="de-DE" sz="2600" dirty="0"/>
              <a:t> </a:t>
            </a:r>
            <a:r>
              <a:rPr lang="de-DE" sz="2600" dirty="0" err="1"/>
              <a:t>stage</a:t>
            </a:r>
            <a:r>
              <a:rPr lang="de-DE" sz="2600" dirty="0"/>
              <a:t>. </a:t>
            </a:r>
          </a:p>
          <a:p>
            <a:pPr marL="0" indent="0">
              <a:buNone/>
            </a:pPr>
            <a:endParaRPr lang="de-DE" dirty="0"/>
          </a:p>
          <a:p>
            <a:endParaRPr lang="de-DE" dirty="0"/>
          </a:p>
        </p:txBody>
      </p:sp>
      <p:sp>
        <p:nvSpPr>
          <p:cNvPr id="4" name="Datumsplatzhalter 3">
            <a:extLst>
              <a:ext uri="{FF2B5EF4-FFF2-40B4-BE49-F238E27FC236}">
                <a16:creationId xmlns:a16="http://schemas.microsoft.com/office/drawing/2014/main" xmlns="" id="{4E1F3AE1-069F-6F48-B9D0-5128D96DC7B1}"/>
              </a:ext>
            </a:extLst>
          </p:cNvPr>
          <p:cNvSpPr>
            <a:spLocks noGrp="1"/>
          </p:cNvSpPr>
          <p:nvPr>
            <p:ph type="dt" sz="half" idx="10"/>
          </p:nvPr>
        </p:nvSpPr>
        <p:spPr/>
        <p:txBody>
          <a:bodyPr/>
          <a:lstStyle/>
          <a:p>
            <a:fld id="{A763549F-FEA2-ED42-8218-961090745046}" type="datetime1">
              <a:rPr lang="de-DE" smtClean="0"/>
              <a:t>17.09.2018</a:t>
            </a:fld>
            <a:endParaRPr lang="de-DE"/>
          </a:p>
        </p:txBody>
      </p:sp>
      <p:sp>
        <p:nvSpPr>
          <p:cNvPr id="5" name="Fußzeilenplatzhalter 4">
            <a:extLst>
              <a:ext uri="{FF2B5EF4-FFF2-40B4-BE49-F238E27FC236}">
                <a16:creationId xmlns:a16="http://schemas.microsoft.com/office/drawing/2014/main" xmlns="" id="{440971AD-2748-1645-8AFF-2A9E9770C8E2}"/>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66418271-6B45-3C44-823D-7E4EFDD508FE}"/>
              </a:ext>
            </a:extLst>
          </p:cNvPr>
          <p:cNvSpPr>
            <a:spLocks noGrp="1"/>
          </p:cNvSpPr>
          <p:nvPr>
            <p:ph type="sldNum" sz="quarter" idx="12"/>
          </p:nvPr>
        </p:nvSpPr>
        <p:spPr/>
        <p:txBody>
          <a:bodyPr/>
          <a:lstStyle/>
          <a:p>
            <a:fld id="{93BC7EB4-ADAF-3D45-8E3E-A06BACF5AB1C}" type="slidenum">
              <a:rPr lang="de-DE" smtClean="0"/>
              <a:t>76</a:t>
            </a:fld>
            <a:endParaRPr lang="de-DE"/>
          </a:p>
        </p:txBody>
      </p:sp>
      <p:pic>
        <p:nvPicPr>
          <p:cNvPr id="7" name="Picture 3" descr="page1image560">
            <a:extLst>
              <a:ext uri="{FF2B5EF4-FFF2-40B4-BE49-F238E27FC236}">
                <a16:creationId xmlns:a16="http://schemas.microsoft.com/office/drawing/2014/main" xmlns="" id="{1DC91ED2-7D22-D743-BE54-DA32CC5492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96207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5F6302A-7079-CD4E-8C8F-96171D93A2BB}"/>
              </a:ext>
            </a:extLst>
          </p:cNvPr>
          <p:cNvSpPr>
            <a:spLocks noGrp="1"/>
          </p:cNvSpPr>
          <p:nvPr>
            <p:ph type="title"/>
          </p:nvPr>
        </p:nvSpPr>
        <p:spPr>
          <a:xfrm>
            <a:off x="838200" y="157316"/>
            <a:ext cx="10515600" cy="1740309"/>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4.2: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50F5AA3F-8348-964E-A878-1F87A58D520D}"/>
              </a:ext>
            </a:extLst>
          </p:cNvPr>
          <p:cNvSpPr>
            <a:spLocks noGrp="1"/>
          </p:cNvSpPr>
          <p:nvPr>
            <p:ph idx="1"/>
          </p:nvPr>
        </p:nvSpPr>
        <p:spPr>
          <a:xfrm>
            <a:off x="838200" y="1976283"/>
            <a:ext cx="10515600" cy="4200679"/>
          </a:xfrm>
        </p:spPr>
        <p:txBody>
          <a:bodyPr/>
          <a:lstStyle/>
          <a:p>
            <a:pPr marL="0" indent="0">
              <a:buNone/>
            </a:pPr>
            <a:endParaRPr lang="de-DE" dirty="0"/>
          </a:p>
          <a:p>
            <a:pPr marL="0" indent="0">
              <a:buNone/>
            </a:pPr>
            <a:endParaRPr lang="de-DE" dirty="0"/>
          </a:p>
          <a:p>
            <a:pPr marL="0" indent="0">
              <a:buNone/>
            </a:pPr>
            <a:r>
              <a:rPr lang="de-DE" sz="2400" dirty="0"/>
              <a:t>4.2 Programme </a:t>
            </a:r>
            <a:r>
              <a:rPr lang="de-DE" sz="2400" dirty="0" err="1"/>
              <a:t>management</a:t>
            </a:r>
            <a:endParaRPr lang="de-DE" sz="2400" dirty="0"/>
          </a:p>
          <a:p>
            <a:pPr marL="0" indent="0">
              <a:buNone/>
            </a:pPr>
            <a:r>
              <a:rPr lang="de-DE" sz="2400" dirty="0"/>
              <a:t>4.2.1 Programme </a:t>
            </a:r>
            <a:r>
              <a:rPr lang="de-DE" sz="2400" dirty="0" err="1"/>
              <a:t>Director</a:t>
            </a:r>
            <a:r>
              <a:rPr lang="de-DE" sz="2400" dirty="0"/>
              <a:t> (</a:t>
            </a:r>
            <a:r>
              <a:rPr lang="de-DE" sz="2400" dirty="0" err="1"/>
              <a:t>Asterisk</a:t>
            </a:r>
            <a:r>
              <a:rPr lang="de-DE" sz="2400" dirty="0"/>
              <a:t> </a:t>
            </a:r>
            <a:r>
              <a:rPr lang="de-DE" sz="2400" dirty="0" err="1"/>
              <a:t>Criterion</a:t>
            </a:r>
            <a:r>
              <a:rPr lang="de-DE" sz="2400" dirty="0"/>
              <a:t>)</a:t>
            </a:r>
          </a:p>
          <a:p>
            <a:pPr marL="0" indent="0">
              <a:buNone/>
            </a:pPr>
            <a:r>
              <a:rPr lang="de-DE" sz="2400" dirty="0"/>
              <a:t>4.2.2 </a:t>
            </a:r>
            <a:r>
              <a:rPr lang="de-DE" sz="2400" dirty="0" err="1"/>
              <a:t>Process</a:t>
            </a:r>
            <a:r>
              <a:rPr lang="de-DE" sz="2400" dirty="0"/>
              <a:t> organisation </a:t>
            </a:r>
            <a:r>
              <a:rPr lang="de-DE" sz="2400" dirty="0" err="1"/>
              <a:t>and</a:t>
            </a:r>
            <a:r>
              <a:rPr lang="de-DE" sz="2400" dirty="0"/>
              <a:t> administrative </a:t>
            </a:r>
            <a:r>
              <a:rPr lang="de-DE" sz="2400" dirty="0" err="1"/>
              <a:t>support</a:t>
            </a:r>
            <a:r>
              <a:rPr lang="de-DE" sz="2400" dirty="0"/>
              <a:t> </a:t>
            </a:r>
            <a:r>
              <a:rPr lang="de-DE" sz="2400" dirty="0" err="1"/>
              <a:t>for</a:t>
            </a:r>
            <a:r>
              <a:rPr lang="de-DE" sz="2400" dirty="0"/>
              <a:t> </a:t>
            </a:r>
            <a:r>
              <a:rPr lang="de-DE" sz="2400" dirty="0" err="1"/>
              <a:t>students</a:t>
            </a:r>
            <a:r>
              <a:rPr lang="de-DE" sz="2400" dirty="0"/>
              <a:t> </a:t>
            </a:r>
            <a:r>
              <a:rPr lang="de-DE" sz="2400" dirty="0" err="1"/>
              <a:t>and</a:t>
            </a:r>
            <a:r>
              <a:rPr lang="de-DE" sz="2400" dirty="0"/>
              <a:t> </a:t>
            </a:r>
            <a:r>
              <a:rPr lang="de-DE" sz="2400" dirty="0" err="1"/>
              <a:t>faculty</a:t>
            </a:r>
            <a:r>
              <a:rPr lang="de-DE" sz="2400" dirty="0"/>
              <a:t> </a:t>
            </a:r>
          </a:p>
          <a:p>
            <a:endParaRPr lang="de-DE" dirty="0"/>
          </a:p>
        </p:txBody>
      </p:sp>
      <p:sp>
        <p:nvSpPr>
          <p:cNvPr id="4" name="Datumsplatzhalter 3">
            <a:extLst>
              <a:ext uri="{FF2B5EF4-FFF2-40B4-BE49-F238E27FC236}">
                <a16:creationId xmlns:a16="http://schemas.microsoft.com/office/drawing/2014/main" xmlns="" id="{69A827DD-F5AD-CC40-858C-671881BC4426}"/>
              </a:ext>
            </a:extLst>
          </p:cNvPr>
          <p:cNvSpPr>
            <a:spLocks noGrp="1"/>
          </p:cNvSpPr>
          <p:nvPr>
            <p:ph type="dt" sz="half" idx="10"/>
          </p:nvPr>
        </p:nvSpPr>
        <p:spPr/>
        <p:txBody>
          <a:bodyPr/>
          <a:lstStyle/>
          <a:p>
            <a:fld id="{75614DB3-2B07-094B-982C-3A0B38AA5909}" type="datetime1">
              <a:rPr lang="de-DE" smtClean="0"/>
              <a:t>17.09.2018</a:t>
            </a:fld>
            <a:endParaRPr lang="de-DE"/>
          </a:p>
        </p:txBody>
      </p:sp>
      <p:sp>
        <p:nvSpPr>
          <p:cNvPr id="5" name="Fußzeilenplatzhalter 4">
            <a:extLst>
              <a:ext uri="{FF2B5EF4-FFF2-40B4-BE49-F238E27FC236}">
                <a16:creationId xmlns:a16="http://schemas.microsoft.com/office/drawing/2014/main" xmlns="" id="{518E8667-927A-A24D-903E-78EE6E5D6F5B}"/>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3C543A67-62FD-A844-BE75-6FA0BA38615A}"/>
              </a:ext>
            </a:extLst>
          </p:cNvPr>
          <p:cNvSpPr>
            <a:spLocks noGrp="1"/>
          </p:cNvSpPr>
          <p:nvPr>
            <p:ph type="sldNum" sz="quarter" idx="12"/>
          </p:nvPr>
        </p:nvSpPr>
        <p:spPr/>
        <p:txBody>
          <a:bodyPr/>
          <a:lstStyle/>
          <a:p>
            <a:fld id="{93BC7EB4-ADAF-3D45-8E3E-A06BACF5AB1C}" type="slidenum">
              <a:rPr lang="de-DE" smtClean="0"/>
              <a:t>77</a:t>
            </a:fld>
            <a:endParaRPr lang="de-DE"/>
          </a:p>
        </p:txBody>
      </p:sp>
      <p:pic>
        <p:nvPicPr>
          <p:cNvPr id="7" name="Picture 3" descr="page1image560">
            <a:extLst>
              <a:ext uri="{FF2B5EF4-FFF2-40B4-BE49-F238E27FC236}">
                <a16:creationId xmlns:a16="http://schemas.microsoft.com/office/drawing/2014/main" xmlns="" id="{F2ABAE3E-7D15-F743-A8C6-8601DC102A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62100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1E6CFA5-1599-3440-8AAD-EA2A83055CC0}"/>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4.2: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46A9037D-DAE5-4C47-A7E7-6B1EB6549172}"/>
              </a:ext>
            </a:extLst>
          </p:cNvPr>
          <p:cNvSpPr>
            <a:spLocks noGrp="1"/>
          </p:cNvSpPr>
          <p:nvPr>
            <p:ph idx="1"/>
          </p:nvPr>
        </p:nvSpPr>
        <p:spPr/>
        <p:txBody>
          <a:bodyPr/>
          <a:lstStyle/>
          <a:p>
            <a:pPr marL="0" indent="0">
              <a:buNone/>
            </a:pPr>
            <a:endParaRPr lang="de-DE" sz="2400" dirty="0"/>
          </a:p>
          <a:p>
            <a:pPr marL="0" indent="0">
              <a:buNone/>
            </a:pPr>
            <a:r>
              <a:rPr lang="de-DE" sz="2400" dirty="0"/>
              <a:t>Programme </a:t>
            </a:r>
            <a:r>
              <a:rPr lang="de-DE" sz="2400" dirty="0" err="1"/>
              <a:t>management</a:t>
            </a:r>
            <a:endParaRPr lang="de-DE" sz="2400" dirty="0"/>
          </a:p>
          <a:p>
            <a:r>
              <a:rPr lang="de-DE" sz="2400" dirty="0"/>
              <a:t>4.2.1 Programme </a:t>
            </a:r>
            <a:r>
              <a:rPr lang="de-DE" sz="2400" dirty="0" err="1"/>
              <a:t>Director</a:t>
            </a:r>
            <a:r>
              <a:rPr lang="de-DE" sz="2400" dirty="0"/>
              <a:t> (</a:t>
            </a:r>
            <a:r>
              <a:rPr lang="de-DE" sz="2400" dirty="0" err="1"/>
              <a:t>Asterisk</a:t>
            </a:r>
            <a:r>
              <a:rPr lang="de-DE" sz="2400" dirty="0"/>
              <a:t> </a:t>
            </a:r>
            <a:r>
              <a:rPr lang="de-DE" sz="2400" dirty="0" err="1"/>
              <a:t>Criterion</a:t>
            </a:r>
            <a:r>
              <a:rPr lang="de-DE" sz="2400" dirty="0"/>
              <a:t>)</a:t>
            </a:r>
            <a:br>
              <a:rPr lang="de-DE" sz="2400" dirty="0"/>
            </a:br>
            <a:r>
              <a:rPr lang="de-DE" sz="2400" dirty="0"/>
              <a:t>HEI: </a:t>
            </a:r>
            <a:r>
              <a:rPr lang="de-DE" sz="2400" dirty="0" err="1"/>
              <a:t>Please</a:t>
            </a:r>
            <a:r>
              <a:rPr lang="de-DE" sz="2400" dirty="0"/>
              <a:t>, </a:t>
            </a:r>
            <a:r>
              <a:rPr lang="de-DE" sz="2400" dirty="0" err="1"/>
              <a:t>describe</a:t>
            </a:r>
            <a:r>
              <a:rPr lang="de-DE" sz="2400" dirty="0"/>
              <a:t> </a:t>
            </a:r>
            <a:r>
              <a:rPr lang="de-DE" sz="2400" dirty="0" err="1"/>
              <a:t>the</a:t>
            </a:r>
            <a:r>
              <a:rPr lang="de-DE" sz="2400" dirty="0"/>
              <a:t> programme </a:t>
            </a:r>
            <a:r>
              <a:rPr lang="de-DE" sz="2400" dirty="0" err="1"/>
              <a:t>director’s</a:t>
            </a:r>
            <a:r>
              <a:rPr lang="de-DE" sz="2400" dirty="0"/>
              <a:t> </a:t>
            </a:r>
            <a:r>
              <a:rPr lang="de-DE" sz="2400" dirty="0" err="1"/>
              <a:t>function</a:t>
            </a:r>
            <a:r>
              <a:rPr lang="de-DE" sz="2400" dirty="0"/>
              <a:t> </a:t>
            </a:r>
            <a:r>
              <a:rPr lang="de-DE" sz="2400" dirty="0" err="1"/>
              <a:t>and</a:t>
            </a:r>
            <a:r>
              <a:rPr lang="de-DE" sz="2400" dirty="0"/>
              <a:t> </a:t>
            </a:r>
            <a:r>
              <a:rPr lang="de-DE" sz="2400" dirty="0" err="1"/>
              <a:t>tasks</a:t>
            </a:r>
            <a:r>
              <a:rPr lang="de-DE" sz="2400" dirty="0"/>
              <a:t>.</a:t>
            </a:r>
          </a:p>
          <a:p>
            <a:endParaRPr lang="de-DE" sz="2400" dirty="0"/>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How</a:t>
            </a:r>
            <a:r>
              <a:rPr lang="de-DE" dirty="0"/>
              <a:t> </a:t>
            </a:r>
            <a:r>
              <a:rPr lang="de-DE" dirty="0" err="1"/>
              <a:t>does</a:t>
            </a:r>
            <a:r>
              <a:rPr lang="de-DE" dirty="0"/>
              <a:t> </a:t>
            </a:r>
            <a:r>
              <a:rPr lang="de-DE" dirty="0" err="1"/>
              <a:t>coordination</a:t>
            </a:r>
            <a:r>
              <a:rPr lang="de-DE" dirty="0"/>
              <a:t> </a:t>
            </a:r>
            <a:r>
              <a:rPr lang="de-DE" dirty="0" err="1"/>
              <a:t>function</a:t>
            </a:r>
            <a:r>
              <a:rPr lang="de-DE" dirty="0"/>
              <a:t>, </a:t>
            </a:r>
            <a:r>
              <a:rPr lang="de-DE" dirty="0" err="1"/>
              <a:t>how</a:t>
            </a:r>
            <a:r>
              <a:rPr lang="de-DE" dirty="0"/>
              <a:t> </a:t>
            </a:r>
            <a:r>
              <a:rPr lang="de-DE" dirty="0" err="1"/>
              <a:t>is</a:t>
            </a:r>
            <a:r>
              <a:rPr lang="de-DE" dirty="0"/>
              <a:t> </a:t>
            </a:r>
            <a:r>
              <a:rPr lang="de-DE" dirty="0" err="1"/>
              <a:t>it</a:t>
            </a:r>
            <a:r>
              <a:rPr lang="de-DE" dirty="0"/>
              <a:t> organised?</a:t>
            </a:r>
          </a:p>
          <a:p>
            <a:pPr lvl="1"/>
            <a:r>
              <a:rPr lang="de-DE" dirty="0"/>
              <a:t>Who </a:t>
            </a:r>
            <a:r>
              <a:rPr lang="de-DE" dirty="0" err="1"/>
              <a:t>is</a:t>
            </a:r>
            <a:r>
              <a:rPr lang="de-DE" dirty="0"/>
              <a:t> </a:t>
            </a:r>
            <a:r>
              <a:rPr lang="de-DE" dirty="0" err="1"/>
              <a:t>included</a:t>
            </a:r>
            <a:r>
              <a:rPr lang="de-DE" dirty="0"/>
              <a:t> in </a:t>
            </a:r>
            <a:r>
              <a:rPr lang="de-DE" dirty="0" err="1"/>
              <a:t>coordination</a:t>
            </a:r>
            <a:r>
              <a:rPr lang="de-DE" dirty="0"/>
              <a:t>?</a:t>
            </a:r>
          </a:p>
          <a:p>
            <a:pPr lvl="1"/>
            <a:r>
              <a:rPr lang="de-DE" dirty="0" err="1"/>
              <a:t>What</a:t>
            </a:r>
            <a:r>
              <a:rPr lang="de-DE" dirty="0"/>
              <a:t> </a:t>
            </a:r>
            <a:r>
              <a:rPr lang="de-DE" dirty="0" err="1"/>
              <a:t>kind</a:t>
            </a:r>
            <a:r>
              <a:rPr lang="de-DE" dirty="0"/>
              <a:t> </a:t>
            </a:r>
            <a:r>
              <a:rPr lang="de-DE" dirty="0" err="1"/>
              <a:t>of</a:t>
            </a:r>
            <a:r>
              <a:rPr lang="de-DE" dirty="0"/>
              <a:t> </a:t>
            </a:r>
            <a:r>
              <a:rPr lang="de-DE" dirty="0" err="1"/>
              <a:t>indicators</a:t>
            </a:r>
            <a:r>
              <a:rPr lang="de-DE" dirty="0"/>
              <a:t> </a:t>
            </a:r>
            <a:r>
              <a:rPr lang="de-DE" dirty="0" err="1"/>
              <a:t>that</a:t>
            </a:r>
            <a:r>
              <a:rPr lang="de-DE" dirty="0"/>
              <a:t> </a:t>
            </a:r>
            <a:r>
              <a:rPr lang="de-DE" dirty="0" err="1"/>
              <a:t>the</a:t>
            </a:r>
            <a:r>
              <a:rPr lang="de-DE" dirty="0"/>
              <a:t> programme </a:t>
            </a:r>
            <a:r>
              <a:rPr lang="de-DE" dirty="0" err="1"/>
              <a:t>runs</a:t>
            </a:r>
            <a:r>
              <a:rPr lang="de-DE" dirty="0"/>
              <a:t> </a:t>
            </a:r>
            <a:r>
              <a:rPr lang="de-DE" dirty="0" err="1"/>
              <a:t>smoothly</a:t>
            </a:r>
            <a:r>
              <a:rPr lang="de-DE" dirty="0"/>
              <a:t>? </a:t>
            </a:r>
          </a:p>
          <a:p>
            <a:endParaRPr lang="de-DE" dirty="0"/>
          </a:p>
        </p:txBody>
      </p:sp>
      <p:sp>
        <p:nvSpPr>
          <p:cNvPr id="4" name="Datumsplatzhalter 3">
            <a:extLst>
              <a:ext uri="{FF2B5EF4-FFF2-40B4-BE49-F238E27FC236}">
                <a16:creationId xmlns:a16="http://schemas.microsoft.com/office/drawing/2014/main" xmlns="" id="{FFE89F0F-F84C-D941-AEC9-CE34D8D4F82D}"/>
              </a:ext>
            </a:extLst>
          </p:cNvPr>
          <p:cNvSpPr>
            <a:spLocks noGrp="1"/>
          </p:cNvSpPr>
          <p:nvPr>
            <p:ph type="dt" sz="half" idx="10"/>
          </p:nvPr>
        </p:nvSpPr>
        <p:spPr/>
        <p:txBody>
          <a:bodyPr/>
          <a:lstStyle/>
          <a:p>
            <a:fld id="{AD46A085-FEFA-BF42-AAD8-D93B1F5E18BF}" type="datetime1">
              <a:rPr lang="de-DE" smtClean="0"/>
              <a:t>17.09.2018</a:t>
            </a:fld>
            <a:endParaRPr lang="de-DE"/>
          </a:p>
        </p:txBody>
      </p:sp>
      <p:sp>
        <p:nvSpPr>
          <p:cNvPr id="5" name="Fußzeilenplatzhalter 4">
            <a:extLst>
              <a:ext uri="{FF2B5EF4-FFF2-40B4-BE49-F238E27FC236}">
                <a16:creationId xmlns:a16="http://schemas.microsoft.com/office/drawing/2014/main" xmlns="" id="{0ED76BC7-FEB4-104B-BB0C-5752E277A937}"/>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F456C749-BF50-A044-83B7-468746527495}"/>
              </a:ext>
            </a:extLst>
          </p:cNvPr>
          <p:cNvSpPr>
            <a:spLocks noGrp="1"/>
          </p:cNvSpPr>
          <p:nvPr>
            <p:ph type="sldNum" sz="quarter" idx="12"/>
          </p:nvPr>
        </p:nvSpPr>
        <p:spPr/>
        <p:txBody>
          <a:bodyPr/>
          <a:lstStyle/>
          <a:p>
            <a:fld id="{93BC7EB4-ADAF-3D45-8E3E-A06BACF5AB1C}" type="slidenum">
              <a:rPr lang="de-DE" smtClean="0"/>
              <a:t>78</a:t>
            </a:fld>
            <a:endParaRPr lang="de-DE"/>
          </a:p>
        </p:txBody>
      </p:sp>
      <p:pic>
        <p:nvPicPr>
          <p:cNvPr id="7" name="Picture 3" descr="page1image560">
            <a:extLst>
              <a:ext uri="{FF2B5EF4-FFF2-40B4-BE49-F238E27FC236}">
                <a16:creationId xmlns:a16="http://schemas.microsoft.com/office/drawing/2014/main" xmlns="" id="{2054E668-9F95-DA42-B36B-586D0C7447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55264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CF6042F-BA2D-E345-A040-405CFE2DD0ED}"/>
              </a:ext>
            </a:extLst>
          </p:cNvPr>
          <p:cNvSpPr>
            <a:spLocks noGrp="1"/>
          </p:cNvSpPr>
          <p:nvPr>
            <p:ph type="title"/>
          </p:nvPr>
        </p:nvSpPr>
        <p:spPr>
          <a:xfrm>
            <a:off x="838200" y="127818"/>
            <a:ext cx="10515600" cy="1697807"/>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4.2: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10423D1C-EAB2-0D46-999B-061754A70D89}"/>
              </a:ext>
            </a:extLst>
          </p:cNvPr>
          <p:cNvSpPr>
            <a:spLocks noGrp="1"/>
          </p:cNvSpPr>
          <p:nvPr>
            <p:ph idx="1"/>
          </p:nvPr>
        </p:nvSpPr>
        <p:spPr/>
        <p:txBody>
          <a:bodyPr>
            <a:normAutofit/>
          </a:bodyPr>
          <a:lstStyle/>
          <a:p>
            <a:pPr marL="0" indent="0">
              <a:buNone/>
            </a:pPr>
            <a:endParaRPr lang="de-DE" sz="2400" b="1" dirty="0"/>
          </a:p>
          <a:p>
            <a:pPr marL="0" indent="0">
              <a:buNone/>
            </a:pPr>
            <a:endParaRPr lang="de-DE" sz="2400" b="1" dirty="0"/>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a:t>
            </a:r>
            <a:endParaRPr lang="de-DE" sz="2400" dirty="0"/>
          </a:p>
          <a:p>
            <a:r>
              <a:rPr lang="de-DE" sz="2400" dirty="0"/>
              <a:t>The programme </a:t>
            </a:r>
            <a:r>
              <a:rPr lang="de-DE" sz="2400" dirty="0" err="1"/>
              <a:t>director</a:t>
            </a:r>
            <a:r>
              <a:rPr lang="de-DE" sz="2400" dirty="0"/>
              <a:t> </a:t>
            </a:r>
            <a:r>
              <a:rPr lang="de-DE" sz="2400" dirty="0" err="1"/>
              <a:t>coordinates</a:t>
            </a:r>
            <a:r>
              <a:rPr lang="de-DE" sz="2400" dirty="0"/>
              <a:t> </a:t>
            </a:r>
            <a:r>
              <a:rPr lang="de-DE" sz="2400" dirty="0" err="1"/>
              <a:t>the</a:t>
            </a:r>
            <a:r>
              <a:rPr lang="de-DE" sz="2400" dirty="0"/>
              <a:t> </a:t>
            </a:r>
            <a:r>
              <a:rPr lang="de-DE" sz="2400" dirty="0" err="1"/>
              <a:t>activities</a:t>
            </a:r>
            <a:r>
              <a:rPr lang="de-DE" sz="2400" dirty="0"/>
              <a:t> </a:t>
            </a:r>
            <a:r>
              <a:rPr lang="de-DE" sz="2400" dirty="0" err="1"/>
              <a:t>of</a:t>
            </a:r>
            <a:r>
              <a:rPr lang="de-DE" sz="2400" dirty="0"/>
              <a:t> </a:t>
            </a:r>
            <a:r>
              <a:rPr lang="de-DE" sz="2400" dirty="0" err="1"/>
              <a:t>everyone</a:t>
            </a:r>
            <a:r>
              <a:rPr lang="de-DE" sz="2400" dirty="0"/>
              <a:t> </a:t>
            </a:r>
            <a:r>
              <a:rPr lang="de-DE" sz="2400" dirty="0" err="1"/>
              <a:t>involved</a:t>
            </a:r>
            <a:r>
              <a:rPr lang="de-DE" sz="2400" dirty="0"/>
              <a:t> in </a:t>
            </a:r>
            <a:r>
              <a:rPr lang="de-DE" sz="2400" dirty="0" err="1"/>
              <a:t>the</a:t>
            </a:r>
            <a:r>
              <a:rPr lang="de-DE" sz="2400" dirty="0"/>
              <a:t> programme </a:t>
            </a:r>
            <a:r>
              <a:rPr lang="de-DE" sz="2400" dirty="0" err="1"/>
              <a:t>and</a:t>
            </a:r>
            <a:r>
              <a:rPr lang="de-DE" sz="2400" dirty="0"/>
              <a:t> </a:t>
            </a:r>
            <a:r>
              <a:rPr lang="de-DE" sz="2400" dirty="0" err="1"/>
              <a:t>ensures</a:t>
            </a:r>
            <a:r>
              <a:rPr lang="de-DE" sz="2400" dirty="0"/>
              <a:t> </a:t>
            </a:r>
            <a:r>
              <a:rPr lang="de-DE" sz="2400" dirty="0" err="1"/>
              <a:t>that</a:t>
            </a:r>
            <a:r>
              <a:rPr lang="de-DE" sz="2400" dirty="0"/>
              <a:t> </a:t>
            </a:r>
            <a:r>
              <a:rPr lang="de-DE" sz="2400" dirty="0" err="1"/>
              <a:t>the</a:t>
            </a:r>
            <a:r>
              <a:rPr lang="de-DE" sz="2400" dirty="0"/>
              <a:t> programme </a:t>
            </a:r>
            <a:r>
              <a:rPr lang="de-DE" sz="2400" dirty="0" err="1"/>
              <a:t>runs</a:t>
            </a:r>
            <a:r>
              <a:rPr lang="de-DE" sz="2400" dirty="0"/>
              <a:t> </a:t>
            </a:r>
            <a:r>
              <a:rPr lang="de-DE" sz="2400" dirty="0" err="1"/>
              <a:t>smoothly</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a:t>The programme </a:t>
            </a:r>
            <a:r>
              <a:rPr lang="de-DE" sz="2400" dirty="0" err="1"/>
              <a:t>director</a:t>
            </a:r>
            <a:r>
              <a:rPr lang="de-DE" sz="2400" dirty="0"/>
              <a:t> </a:t>
            </a:r>
            <a:r>
              <a:rPr lang="de-DE" sz="2400" dirty="0" err="1"/>
              <a:t>successfully</a:t>
            </a:r>
            <a:r>
              <a:rPr lang="de-DE" sz="2400" dirty="0"/>
              <a:t> </a:t>
            </a:r>
            <a:r>
              <a:rPr lang="de-DE" sz="2400" dirty="0" err="1"/>
              <a:t>takes</a:t>
            </a:r>
            <a:r>
              <a:rPr lang="de-DE" sz="2400" dirty="0"/>
              <a:t> initiatives </a:t>
            </a:r>
            <a:r>
              <a:rPr lang="de-DE" sz="2400" dirty="0" err="1"/>
              <a:t>to</a:t>
            </a:r>
            <a:r>
              <a:rPr lang="de-DE" sz="2400" dirty="0"/>
              <a:t> promote </a:t>
            </a:r>
            <a:r>
              <a:rPr lang="de-DE" sz="2400" dirty="0" err="1"/>
              <a:t>the</a:t>
            </a:r>
            <a:r>
              <a:rPr lang="de-DE" sz="2400" dirty="0"/>
              <a:t> </a:t>
            </a:r>
            <a:r>
              <a:rPr lang="de-DE" sz="2400" dirty="0" err="1"/>
              <a:t>systematic</a:t>
            </a:r>
            <a:r>
              <a:rPr lang="de-DE" sz="2400" dirty="0"/>
              <a:t> </a:t>
            </a:r>
            <a:r>
              <a:rPr lang="de-DE" sz="2400" dirty="0" err="1"/>
              <a:t>development</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in a </a:t>
            </a:r>
            <a:r>
              <a:rPr lang="de-DE" sz="2400" dirty="0" err="1"/>
              <a:t>manner</a:t>
            </a:r>
            <a:r>
              <a:rPr lang="de-DE" sz="2400" dirty="0"/>
              <a:t> </a:t>
            </a:r>
            <a:r>
              <a:rPr lang="de-DE" sz="2400" dirty="0" err="1"/>
              <a:t>which</a:t>
            </a:r>
            <a:r>
              <a:rPr lang="de-DE" sz="2400" dirty="0"/>
              <a:t> </a:t>
            </a:r>
            <a:r>
              <a:rPr lang="de-DE" sz="2400" dirty="0" err="1"/>
              <a:t>includes</a:t>
            </a:r>
            <a:r>
              <a:rPr lang="de-DE" sz="2400" dirty="0"/>
              <a:t> all relevant </a:t>
            </a:r>
            <a:r>
              <a:rPr lang="de-DE" sz="2400" dirty="0" err="1"/>
              <a:t>groups</a:t>
            </a:r>
            <a:r>
              <a:rPr lang="de-DE" sz="2400" dirty="0"/>
              <a:t>. </a:t>
            </a:r>
          </a:p>
          <a:p>
            <a:endParaRPr lang="de-DE" dirty="0"/>
          </a:p>
        </p:txBody>
      </p:sp>
      <p:sp>
        <p:nvSpPr>
          <p:cNvPr id="4" name="Datumsplatzhalter 3">
            <a:extLst>
              <a:ext uri="{FF2B5EF4-FFF2-40B4-BE49-F238E27FC236}">
                <a16:creationId xmlns:a16="http://schemas.microsoft.com/office/drawing/2014/main" xmlns="" id="{90F020B0-EFD7-2742-8EF9-891ABF0B21C5}"/>
              </a:ext>
            </a:extLst>
          </p:cNvPr>
          <p:cNvSpPr>
            <a:spLocks noGrp="1"/>
          </p:cNvSpPr>
          <p:nvPr>
            <p:ph type="dt" sz="half" idx="10"/>
          </p:nvPr>
        </p:nvSpPr>
        <p:spPr/>
        <p:txBody>
          <a:bodyPr/>
          <a:lstStyle/>
          <a:p>
            <a:fld id="{F201B149-EE8D-F84F-97B8-F8DCD7995A3B}" type="datetime1">
              <a:rPr lang="de-DE" smtClean="0"/>
              <a:t>17.09.2018</a:t>
            </a:fld>
            <a:endParaRPr lang="de-DE"/>
          </a:p>
        </p:txBody>
      </p:sp>
      <p:sp>
        <p:nvSpPr>
          <p:cNvPr id="5" name="Fußzeilenplatzhalter 4">
            <a:extLst>
              <a:ext uri="{FF2B5EF4-FFF2-40B4-BE49-F238E27FC236}">
                <a16:creationId xmlns:a16="http://schemas.microsoft.com/office/drawing/2014/main" xmlns="" id="{37989222-B3D3-9548-9F5D-D178DAF4F20D}"/>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B2505E24-6995-EB45-855D-05C9F572C04D}"/>
              </a:ext>
            </a:extLst>
          </p:cNvPr>
          <p:cNvSpPr>
            <a:spLocks noGrp="1"/>
          </p:cNvSpPr>
          <p:nvPr>
            <p:ph type="sldNum" sz="quarter" idx="12"/>
          </p:nvPr>
        </p:nvSpPr>
        <p:spPr/>
        <p:txBody>
          <a:bodyPr/>
          <a:lstStyle/>
          <a:p>
            <a:fld id="{93BC7EB4-ADAF-3D45-8E3E-A06BACF5AB1C}" type="slidenum">
              <a:rPr lang="de-DE" smtClean="0"/>
              <a:t>79</a:t>
            </a:fld>
            <a:endParaRPr lang="de-DE"/>
          </a:p>
        </p:txBody>
      </p:sp>
      <p:pic>
        <p:nvPicPr>
          <p:cNvPr id="7" name="Picture 3" descr="page1image560">
            <a:extLst>
              <a:ext uri="{FF2B5EF4-FFF2-40B4-BE49-F238E27FC236}">
                <a16:creationId xmlns:a16="http://schemas.microsoft.com/office/drawing/2014/main" xmlns="" id="{8256DC31-F9F2-DF44-A071-3F69C433FB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326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84F5BF6-2C5B-A642-90EC-017BFE905BDE}"/>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 in Manage-</a:t>
            </a:r>
            <a:br>
              <a:rPr lang="de-DE" sz="2800" dirty="0"/>
            </a:br>
            <a:r>
              <a:rPr lang="de-DE" sz="2800" dirty="0" err="1"/>
              <a:t>ment</a:t>
            </a:r>
            <a:r>
              <a:rPr lang="de-DE" sz="2800" dirty="0"/>
              <a: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br>
              <a:rPr lang="de-DE" sz="2800" dirty="0"/>
            </a:br>
            <a:r>
              <a:rPr lang="de-DE" sz="2800" dirty="0"/>
              <a:t>Chapter 1: </a:t>
            </a:r>
            <a:r>
              <a:rPr lang="de-DE" sz="2800" dirty="0" err="1"/>
              <a:t>Objectives</a:t>
            </a:r>
            <a:r>
              <a:rPr lang="de-DE" sz="2800" dirty="0"/>
              <a:t> (</a:t>
            </a:r>
            <a:r>
              <a:rPr lang="de-DE" sz="2800" dirty="0" err="1"/>
              <a:t>Which</a:t>
            </a:r>
            <a:r>
              <a:rPr lang="de-DE" sz="2800" dirty="0"/>
              <a:t> </a:t>
            </a:r>
            <a:r>
              <a:rPr lang="de-DE" sz="2800" dirty="0" err="1"/>
              <a:t>and</a:t>
            </a:r>
            <a:r>
              <a:rPr lang="de-DE" sz="2800" dirty="0"/>
              <a:t> </a:t>
            </a:r>
            <a:r>
              <a:rPr lang="de-DE" sz="2800" dirty="0" err="1"/>
              <a:t>why</a:t>
            </a:r>
            <a:r>
              <a:rPr lang="de-DE" sz="2800" dirty="0"/>
              <a:t>)</a:t>
            </a:r>
          </a:p>
        </p:txBody>
      </p:sp>
      <p:sp>
        <p:nvSpPr>
          <p:cNvPr id="3" name="Inhaltsplatzhalter 2">
            <a:extLst>
              <a:ext uri="{FF2B5EF4-FFF2-40B4-BE49-F238E27FC236}">
                <a16:creationId xmlns:a16="http://schemas.microsoft.com/office/drawing/2014/main" xmlns="" id="{8BA4F6D6-4D37-1F43-A3DA-67C889270291}"/>
              </a:ext>
            </a:extLst>
          </p:cNvPr>
          <p:cNvSpPr>
            <a:spLocks noGrp="1"/>
          </p:cNvSpPr>
          <p:nvPr>
            <p:ph idx="1"/>
          </p:nvPr>
        </p:nvSpPr>
        <p:spPr/>
        <p:txBody>
          <a:bodyPr>
            <a:normAutofit/>
          </a:bodyPr>
          <a:lstStyle/>
          <a:p>
            <a:pPr marL="0" indent="0">
              <a:buNone/>
            </a:pPr>
            <a:r>
              <a:rPr lang="de-DE" sz="2600" b="1" dirty="0"/>
              <a:t>Benchmarks:</a:t>
            </a:r>
          </a:p>
          <a:p>
            <a:pPr marL="0" indent="0">
              <a:buNone/>
            </a:pPr>
            <a:r>
              <a:rPr lang="de-DE" sz="2600" i="1" dirty="0" err="1"/>
              <a:t>Meets</a:t>
            </a:r>
            <a:r>
              <a:rPr lang="de-DE" sz="2600" i="1" dirty="0"/>
              <a:t> </a:t>
            </a:r>
            <a:r>
              <a:rPr lang="de-DE" sz="2600" i="1" dirty="0" err="1"/>
              <a:t>quality</a:t>
            </a:r>
            <a:r>
              <a:rPr lang="de-DE" sz="2600" i="1" dirty="0"/>
              <a:t> requirements </a:t>
            </a:r>
          </a:p>
          <a:p>
            <a:r>
              <a:rPr lang="de-DE" sz="2600" dirty="0"/>
              <a:t>The programme design </a:t>
            </a:r>
            <a:r>
              <a:rPr lang="de-DE" sz="2600" dirty="0" err="1"/>
              <a:t>appropriately</a:t>
            </a:r>
            <a:r>
              <a:rPr lang="de-DE" sz="2600" dirty="0"/>
              <a:t> </a:t>
            </a:r>
            <a:r>
              <a:rPr lang="de-DE" sz="2600" dirty="0" err="1"/>
              <a:t>takes</a:t>
            </a:r>
            <a:r>
              <a:rPr lang="de-DE" sz="2600" dirty="0"/>
              <a:t> </a:t>
            </a:r>
            <a:r>
              <a:rPr lang="de-DE" sz="2600" dirty="0" err="1"/>
              <a:t>into</a:t>
            </a:r>
            <a:r>
              <a:rPr lang="de-DE" sz="2600" dirty="0"/>
              <a:t> </a:t>
            </a:r>
            <a:r>
              <a:rPr lang="de-DE" sz="2600" dirty="0" err="1"/>
              <a:t>account</a:t>
            </a:r>
            <a:r>
              <a:rPr lang="de-DE" sz="2600" dirty="0"/>
              <a:t> </a:t>
            </a:r>
            <a:r>
              <a:rPr lang="de-DE" sz="2600" dirty="0" err="1"/>
              <a:t>the</a:t>
            </a:r>
            <a:r>
              <a:rPr lang="de-DE" sz="2600" dirty="0"/>
              <a:t> </a:t>
            </a:r>
            <a:r>
              <a:rPr lang="de-DE" sz="2600" dirty="0" err="1"/>
              <a:t>required</a:t>
            </a:r>
            <a:r>
              <a:rPr lang="de-DE" sz="2600" dirty="0"/>
              <a:t> international </a:t>
            </a:r>
            <a:r>
              <a:rPr lang="de-DE" sz="2600" dirty="0" err="1"/>
              <a:t>aspects</a:t>
            </a:r>
            <a:r>
              <a:rPr lang="de-DE" sz="2600" dirty="0"/>
              <a:t>, </a:t>
            </a:r>
            <a:r>
              <a:rPr lang="de-DE" sz="2600" dirty="0" err="1"/>
              <a:t>with</a:t>
            </a:r>
            <a:r>
              <a:rPr lang="de-DE" sz="2600" dirty="0"/>
              <a:t> </a:t>
            </a:r>
            <a:r>
              <a:rPr lang="de-DE" sz="2600" dirty="0" err="1"/>
              <a:t>respect</a:t>
            </a:r>
            <a:r>
              <a:rPr lang="de-DE" sz="2600" dirty="0"/>
              <a:t> </a:t>
            </a:r>
            <a:r>
              <a:rPr lang="de-DE" sz="2600" dirty="0" err="1"/>
              <a:t>to</a:t>
            </a:r>
            <a:r>
              <a:rPr lang="de-DE" sz="2600" dirty="0"/>
              <a:t> </a:t>
            </a:r>
            <a:r>
              <a:rPr lang="de-DE" sz="2600" dirty="0" err="1"/>
              <a:t>its</a:t>
            </a:r>
            <a:r>
              <a:rPr lang="de-DE" sz="2600" dirty="0"/>
              <a:t> </a:t>
            </a:r>
            <a:r>
              <a:rPr lang="de-DE" sz="2600" dirty="0" err="1"/>
              <a:t>graduates</a:t>
            </a:r>
            <a:r>
              <a:rPr lang="de-DE" sz="2600" dirty="0"/>
              <a:t>’ </a:t>
            </a:r>
            <a:r>
              <a:rPr lang="de-DE" sz="2600" dirty="0" err="1"/>
              <a:t>employability</a:t>
            </a:r>
            <a:r>
              <a:rPr lang="de-DE" sz="2600" dirty="0"/>
              <a:t>, </a:t>
            </a:r>
            <a:r>
              <a:rPr lang="de-DE" sz="2600" dirty="0" err="1"/>
              <a:t>too</a:t>
            </a:r>
            <a:r>
              <a:rPr lang="de-DE" sz="2600" dirty="0"/>
              <a:t>. </a:t>
            </a:r>
          </a:p>
          <a:p>
            <a:pPr marL="0" indent="0">
              <a:buNone/>
            </a:pPr>
            <a:r>
              <a:rPr lang="de-DE" sz="2600" i="1" dirty="0" err="1"/>
              <a:t>Exceeds</a:t>
            </a:r>
            <a:r>
              <a:rPr lang="de-DE" sz="2600" i="1" dirty="0"/>
              <a:t> </a:t>
            </a:r>
            <a:r>
              <a:rPr lang="de-DE" sz="2600" i="1" dirty="0" err="1"/>
              <a:t>quality</a:t>
            </a:r>
            <a:r>
              <a:rPr lang="de-DE" sz="2600" i="1" dirty="0"/>
              <a:t> requirements </a:t>
            </a:r>
          </a:p>
          <a:p>
            <a:r>
              <a:rPr lang="de-DE" sz="2600" dirty="0" err="1"/>
              <a:t>Owing</a:t>
            </a:r>
            <a:r>
              <a:rPr lang="de-DE" sz="2600" dirty="0"/>
              <a:t> </a:t>
            </a:r>
            <a:r>
              <a:rPr lang="de-DE" sz="2600" dirty="0" err="1"/>
              <a:t>to</a:t>
            </a:r>
            <a:r>
              <a:rPr lang="de-DE" sz="2600" dirty="0"/>
              <a:t> </a:t>
            </a:r>
            <a:r>
              <a:rPr lang="de-DE" sz="2600" dirty="0" err="1"/>
              <a:t>the</a:t>
            </a:r>
            <a:r>
              <a:rPr lang="de-DE" sz="2600" dirty="0"/>
              <a:t> </a:t>
            </a:r>
            <a:r>
              <a:rPr lang="de-DE" sz="2600" dirty="0" err="1"/>
              <a:t>emphasis</a:t>
            </a:r>
            <a:r>
              <a:rPr lang="de-DE" sz="2600" dirty="0"/>
              <a:t> </a:t>
            </a:r>
            <a:r>
              <a:rPr lang="de-DE" sz="2600" dirty="0" err="1"/>
              <a:t>of</a:t>
            </a:r>
            <a:r>
              <a:rPr lang="de-DE" sz="2600" dirty="0"/>
              <a:t> </a:t>
            </a:r>
            <a:r>
              <a:rPr lang="de-DE" sz="2600" dirty="0" err="1"/>
              <a:t>the</a:t>
            </a:r>
            <a:r>
              <a:rPr lang="de-DE" sz="2600" dirty="0"/>
              <a:t> programme design on </a:t>
            </a:r>
            <a:r>
              <a:rPr lang="de-DE" sz="2600" dirty="0" err="1"/>
              <a:t>internationality</a:t>
            </a:r>
            <a:r>
              <a:rPr lang="de-DE" sz="2600" dirty="0"/>
              <a:t> in </a:t>
            </a:r>
            <a:r>
              <a:rPr lang="de-DE" sz="2600" dirty="0" err="1"/>
              <a:t>teaching</a:t>
            </a:r>
            <a:r>
              <a:rPr lang="de-DE" sz="2600" dirty="0"/>
              <a:t> </a:t>
            </a:r>
            <a:r>
              <a:rPr lang="de-DE" sz="2600" dirty="0" err="1"/>
              <a:t>and</a:t>
            </a:r>
            <a:r>
              <a:rPr lang="de-DE" sz="2600" dirty="0"/>
              <a:t> </a:t>
            </a:r>
            <a:r>
              <a:rPr lang="de-DE" sz="2600" dirty="0" err="1"/>
              <a:t>study</a:t>
            </a:r>
            <a:r>
              <a:rPr lang="de-DE" sz="2600" dirty="0"/>
              <a:t> (e.g. in </a:t>
            </a:r>
            <a:r>
              <a:rPr lang="de-DE" sz="2600" dirty="0" err="1"/>
              <a:t>terms</a:t>
            </a:r>
            <a:r>
              <a:rPr lang="de-DE" sz="2600" dirty="0"/>
              <a:t> </a:t>
            </a:r>
            <a:r>
              <a:rPr lang="de-DE" sz="2600" dirty="0" err="1"/>
              <a:t>of</a:t>
            </a:r>
            <a:r>
              <a:rPr lang="de-DE" sz="2600" dirty="0"/>
              <a:t> curricular </a:t>
            </a:r>
            <a:r>
              <a:rPr lang="de-DE" sz="2600" dirty="0" err="1"/>
              <a:t>contents</a:t>
            </a:r>
            <a:r>
              <a:rPr lang="de-DE" sz="2600" dirty="0"/>
              <a:t>, </a:t>
            </a:r>
            <a:r>
              <a:rPr lang="de-DE" sz="2600" dirty="0" err="1"/>
              <a:t>academic</a:t>
            </a:r>
            <a:r>
              <a:rPr lang="de-DE" sz="2600" dirty="0"/>
              <a:t> </a:t>
            </a:r>
            <a:r>
              <a:rPr lang="de-DE" sz="2600" dirty="0" err="1"/>
              <a:t>staff</a:t>
            </a:r>
            <a:r>
              <a:rPr lang="de-DE" sz="2600" dirty="0"/>
              <a:t>, </a:t>
            </a:r>
            <a:r>
              <a:rPr lang="de-DE" sz="2600" dirty="0" err="1"/>
              <a:t>practical</a:t>
            </a:r>
            <a:r>
              <a:rPr lang="de-DE" sz="2600" dirty="0"/>
              <a:t> </a:t>
            </a:r>
            <a:r>
              <a:rPr lang="de-DE" sz="2600" dirty="0" err="1"/>
              <a:t>experience</a:t>
            </a:r>
            <a:r>
              <a:rPr lang="de-DE" sz="2600" dirty="0"/>
              <a:t> </a:t>
            </a:r>
            <a:r>
              <a:rPr lang="de-DE" sz="2600" dirty="0" err="1"/>
              <a:t>abroad</a:t>
            </a:r>
            <a:r>
              <a:rPr lang="de-DE" sz="2600" dirty="0"/>
              <a:t>), </a:t>
            </a:r>
            <a:r>
              <a:rPr lang="de-DE" sz="2600" dirty="0" err="1"/>
              <a:t>the</a:t>
            </a:r>
            <a:r>
              <a:rPr lang="de-DE" sz="2600" dirty="0"/>
              <a:t> programme, </a:t>
            </a:r>
            <a:r>
              <a:rPr lang="de-DE" sz="2600" dirty="0" err="1"/>
              <a:t>by</a:t>
            </a:r>
            <a:r>
              <a:rPr lang="de-DE" sz="2600" dirty="0"/>
              <a:t> </a:t>
            </a:r>
            <a:r>
              <a:rPr lang="de-DE" sz="2600" dirty="0" err="1"/>
              <a:t>imparting</a:t>
            </a:r>
            <a:r>
              <a:rPr lang="de-DE" sz="2600" dirty="0"/>
              <a:t> </a:t>
            </a:r>
            <a:r>
              <a:rPr lang="de-DE" sz="2600" dirty="0" err="1"/>
              <a:t>knowledge</a:t>
            </a:r>
            <a:r>
              <a:rPr lang="de-DE" sz="2600" dirty="0"/>
              <a:t> </a:t>
            </a:r>
            <a:r>
              <a:rPr lang="de-DE" sz="2600" dirty="0" err="1"/>
              <a:t>with</a:t>
            </a:r>
            <a:r>
              <a:rPr lang="de-DE" sz="2600" dirty="0"/>
              <a:t> </a:t>
            </a:r>
            <a:r>
              <a:rPr lang="de-DE" sz="2600" dirty="0" err="1"/>
              <a:t>that</a:t>
            </a:r>
            <a:r>
              <a:rPr lang="de-DE" sz="2600" dirty="0"/>
              <a:t> </a:t>
            </a:r>
            <a:r>
              <a:rPr lang="de-DE" sz="2600" dirty="0" err="1"/>
              <a:t>goal</a:t>
            </a:r>
            <a:r>
              <a:rPr lang="de-DE" sz="2600" dirty="0"/>
              <a:t> in </a:t>
            </a:r>
            <a:r>
              <a:rPr lang="de-DE" sz="2600" dirty="0" err="1"/>
              <a:t>mind</a:t>
            </a:r>
            <a:r>
              <a:rPr lang="de-DE" sz="2600" dirty="0"/>
              <a:t> </a:t>
            </a:r>
            <a:r>
              <a:rPr lang="de-DE" sz="2600" dirty="0" err="1"/>
              <a:t>and</a:t>
            </a:r>
            <a:r>
              <a:rPr lang="de-DE" sz="2600" dirty="0"/>
              <a:t> </a:t>
            </a:r>
            <a:r>
              <a:rPr lang="de-DE" sz="2600" dirty="0" err="1"/>
              <a:t>developing</a:t>
            </a:r>
            <a:r>
              <a:rPr lang="de-DE" sz="2600" dirty="0"/>
              <a:t> </a:t>
            </a:r>
            <a:r>
              <a:rPr lang="de-DE" sz="2600" dirty="0" err="1"/>
              <a:t>the</a:t>
            </a:r>
            <a:r>
              <a:rPr lang="de-DE" sz="2600" dirty="0"/>
              <a:t> </a:t>
            </a:r>
            <a:r>
              <a:rPr lang="de-DE" sz="2600" dirty="0" err="1"/>
              <a:t>concomitant</a:t>
            </a:r>
            <a:r>
              <a:rPr lang="de-DE" sz="2600" dirty="0"/>
              <a:t> </a:t>
            </a:r>
            <a:r>
              <a:rPr lang="de-DE" sz="2600" dirty="0" err="1"/>
              <a:t>skills</a:t>
            </a:r>
            <a:r>
              <a:rPr lang="de-DE" sz="2600" dirty="0"/>
              <a:t>, </a:t>
            </a:r>
            <a:r>
              <a:rPr lang="de-DE" sz="2600" dirty="0" err="1"/>
              <a:t>enables</a:t>
            </a:r>
            <a:r>
              <a:rPr lang="de-DE" sz="2600" dirty="0"/>
              <a:t> </a:t>
            </a:r>
            <a:r>
              <a:rPr lang="de-DE" sz="2600" dirty="0" err="1"/>
              <a:t>graduates</a:t>
            </a:r>
            <a:r>
              <a:rPr lang="de-DE" sz="2600" dirty="0"/>
              <a:t> </a:t>
            </a:r>
            <a:r>
              <a:rPr lang="de-DE" sz="2600" dirty="0" err="1"/>
              <a:t>to</a:t>
            </a:r>
            <a:r>
              <a:rPr lang="de-DE" sz="2600" dirty="0"/>
              <a:t> </a:t>
            </a:r>
            <a:r>
              <a:rPr lang="de-DE" sz="2600" dirty="0" err="1"/>
              <a:t>competently</a:t>
            </a:r>
            <a:r>
              <a:rPr lang="de-DE" sz="2600" dirty="0"/>
              <a:t> handle international </a:t>
            </a:r>
            <a:r>
              <a:rPr lang="de-DE" sz="2600" dirty="0" err="1"/>
              <a:t>tasks</a:t>
            </a:r>
            <a:r>
              <a:rPr lang="de-DE" sz="2600" dirty="0"/>
              <a:t>. </a:t>
            </a:r>
          </a:p>
          <a:p>
            <a:endParaRPr lang="de-DE" dirty="0"/>
          </a:p>
        </p:txBody>
      </p:sp>
      <p:sp>
        <p:nvSpPr>
          <p:cNvPr id="4" name="Datumsplatzhalter 3">
            <a:extLst>
              <a:ext uri="{FF2B5EF4-FFF2-40B4-BE49-F238E27FC236}">
                <a16:creationId xmlns:a16="http://schemas.microsoft.com/office/drawing/2014/main" xmlns="" id="{A623BF1B-8E8F-4C46-91F3-A93825188780}"/>
              </a:ext>
            </a:extLst>
          </p:cNvPr>
          <p:cNvSpPr>
            <a:spLocks noGrp="1"/>
          </p:cNvSpPr>
          <p:nvPr>
            <p:ph type="dt" sz="half" idx="10"/>
          </p:nvPr>
        </p:nvSpPr>
        <p:spPr/>
        <p:txBody>
          <a:bodyPr/>
          <a:lstStyle/>
          <a:p>
            <a:fld id="{CC3EF17A-3C9A-D948-808C-FB85961D14F6}" type="datetime1">
              <a:rPr lang="de-DE" smtClean="0"/>
              <a:t>17.09.2018</a:t>
            </a:fld>
            <a:endParaRPr lang="de-DE"/>
          </a:p>
        </p:txBody>
      </p:sp>
      <p:sp>
        <p:nvSpPr>
          <p:cNvPr id="5" name="Fußzeilenplatzhalter 4">
            <a:extLst>
              <a:ext uri="{FF2B5EF4-FFF2-40B4-BE49-F238E27FC236}">
                <a16:creationId xmlns:a16="http://schemas.microsoft.com/office/drawing/2014/main" xmlns="" id="{A85218FD-4D3F-EA48-9790-AD3B90E596C6}"/>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765EC6B7-C898-DE4E-ABBC-84B7EB575984}"/>
              </a:ext>
            </a:extLst>
          </p:cNvPr>
          <p:cNvSpPr>
            <a:spLocks noGrp="1"/>
          </p:cNvSpPr>
          <p:nvPr>
            <p:ph type="sldNum" sz="quarter" idx="12"/>
          </p:nvPr>
        </p:nvSpPr>
        <p:spPr/>
        <p:txBody>
          <a:bodyPr/>
          <a:lstStyle/>
          <a:p>
            <a:fld id="{93BC7EB4-ADAF-3D45-8E3E-A06BACF5AB1C}" type="slidenum">
              <a:rPr lang="de-DE" smtClean="0"/>
              <a:t>8</a:t>
            </a:fld>
            <a:endParaRPr lang="de-DE"/>
          </a:p>
        </p:txBody>
      </p:sp>
      <p:pic>
        <p:nvPicPr>
          <p:cNvPr id="7" name="Picture 3" descr="page1image560">
            <a:extLst>
              <a:ext uri="{FF2B5EF4-FFF2-40B4-BE49-F238E27FC236}">
                <a16:creationId xmlns:a16="http://schemas.microsoft.com/office/drawing/2014/main" xmlns="" id="{A6CA1045-6990-4049-880D-3C47722428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6597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B4345AE-D2EB-DB4B-9AAC-ED798A9ED94B}"/>
              </a:ext>
            </a:extLst>
          </p:cNvPr>
          <p:cNvSpPr>
            <a:spLocks noGrp="1"/>
          </p:cNvSpPr>
          <p:nvPr>
            <p:ph type="title"/>
          </p:nvPr>
        </p:nvSpPr>
        <p:spPr>
          <a:xfrm>
            <a:off x="409903" y="-630621"/>
            <a:ext cx="10943897" cy="3069021"/>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4.2: Academic Environment </a:t>
            </a:r>
            <a:r>
              <a:rPr lang="de-DE" sz="2800" dirty="0" err="1"/>
              <a:t>and</a:t>
            </a:r>
            <a:r>
              <a:rPr lang="de-DE" sz="2800" dirty="0"/>
              <a:t> Framework </a:t>
            </a:r>
            <a:r>
              <a:rPr lang="de-DE" sz="2800" dirty="0" err="1"/>
              <a:t>Conditions</a:t>
            </a:r>
            <a:r>
              <a:rPr lang="de-DE" sz="2800" dirty="0"/>
              <a:t> (This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D8CD1D6E-9CD5-3C48-A441-A6C796EF93D3}"/>
              </a:ext>
            </a:extLst>
          </p:cNvPr>
          <p:cNvSpPr>
            <a:spLocks noGrp="1"/>
          </p:cNvSpPr>
          <p:nvPr>
            <p:ph idx="1"/>
          </p:nvPr>
        </p:nvSpPr>
        <p:spPr>
          <a:xfrm>
            <a:off x="22122" y="1946787"/>
            <a:ext cx="11727425" cy="4774688"/>
          </a:xfrm>
        </p:spPr>
        <p:txBody>
          <a:bodyPr>
            <a:normAutofit fontScale="70000" lnSpcReduction="20000"/>
          </a:bodyPr>
          <a:lstStyle/>
          <a:p>
            <a:r>
              <a:rPr lang="de-DE" sz="3400" dirty="0"/>
              <a:t>4.2.2 </a:t>
            </a:r>
            <a:r>
              <a:rPr lang="de-DE" sz="3400" dirty="0" err="1"/>
              <a:t>Process</a:t>
            </a:r>
            <a:r>
              <a:rPr lang="de-DE" sz="3400" dirty="0"/>
              <a:t> organisation </a:t>
            </a:r>
            <a:r>
              <a:rPr lang="de-DE" sz="3400" dirty="0" err="1"/>
              <a:t>and</a:t>
            </a:r>
            <a:r>
              <a:rPr lang="de-DE" sz="3400" dirty="0"/>
              <a:t> administrative </a:t>
            </a:r>
            <a:r>
              <a:rPr lang="de-DE" sz="3400" dirty="0" err="1"/>
              <a:t>support</a:t>
            </a:r>
            <a:r>
              <a:rPr lang="de-DE" sz="3400" dirty="0"/>
              <a:t> </a:t>
            </a:r>
            <a:r>
              <a:rPr lang="de-DE" sz="3400" dirty="0" err="1"/>
              <a:t>for</a:t>
            </a:r>
            <a:r>
              <a:rPr lang="de-DE" sz="3400" dirty="0"/>
              <a:t> </a:t>
            </a:r>
            <a:r>
              <a:rPr lang="de-DE" sz="3400" dirty="0" err="1"/>
              <a:t>students</a:t>
            </a:r>
            <a:r>
              <a:rPr lang="de-DE" sz="3400" dirty="0"/>
              <a:t> </a:t>
            </a:r>
            <a:r>
              <a:rPr lang="de-DE" sz="3400" dirty="0" err="1"/>
              <a:t>and</a:t>
            </a:r>
            <a:r>
              <a:rPr lang="de-DE" sz="3400" dirty="0"/>
              <a:t> </a:t>
            </a:r>
            <a:r>
              <a:rPr lang="de-DE" sz="3400" dirty="0" err="1"/>
              <a:t>faculty</a:t>
            </a:r>
            <a:r>
              <a:rPr lang="de-DE" sz="3400" dirty="0"/>
              <a:t> </a:t>
            </a:r>
          </a:p>
          <a:p>
            <a:pPr marL="0" indent="0">
              <a:buNone/>
            </a:pPr>
            <a:r>
              <a:rPr lang="de-DE" sz="3400" dirty="0"/>
              <a:t>	HEI: </a:t>
            </a:r>
            <a:r>
              <a:rPr lang="de-DE" sz="3400" dirty="0" err="1"/>
              <a:t>Please</a:t>
            </a:r>
            <a:r>
              <a:rPr lang="de-DE" sz="3400" dirty="0"/>
              <a:t>, </a:t>
            </a:r>
            <a:r>
              <a:rPr lang="de-DE" sz="3400" dirty="0" err="1"/>
              <a:t>describe</a:t>
            </a:r>
            <a:r>
              <a:rPr lang="de-DE" sz="3400" dirty="0"/>
              <a:t> </a:t>
            </a:r>
            <a:r>
              <a:rPr lang="de-DE" sz="3400" dirty="0" err="1"/>
              <a:t>the</a:t>
            </a:r>
            <a:r>
              <a:rPr lang="de-DE" sz="3400" dirty="0"/>
              <a:t> administrative </a:t>
            </a:r>
            <a:r>
              <a:rPr lang="de-DE" sz="3400" dirty="0" err="1"/>
              <a:t>support</a:t>
            </a:r>
            <a:r>
              <a:rPr lang="de-DE" sz="3400" dirty="0"/>
              <a:t> </a:t>
            </a:r>
            <a:r>
              <a:rPr lang="de-DE" sz="3400" dirty="0" err="1"/>
              <a:t>offered</a:t>
            </a:r>
            <a:r>
              <a:rPr lang="de-DE" sz="3400" dirty="0"/>
              <a:t> </a:t>
            </a:r>
            <a:r>
              <a:rPr lang="de-DE" sz="3400" dirty="0" err="1"/>
              <a:t>to</a:t>
            </a:r>
            <a:r>
              <a:rPr lang="de-DE" sz="3400" dirty="0"/>
              <a:t> </a:t>
            </a:r>
            <a:r>
              <a:rPr lang="de-DE" sz="3400" dirty="0" err="1"/>
              <a:t>students</a:t>
            </a:r>
            <a:r>
              <a:rPr lang="de-DE" sz="3400" dirty="0"/>
              <a:t> </a:t>
            </a:r>
            <a:r>
              <a:rPr lang="de-DE" sz="3400" dirty="0" err="1"/>
              <a:t>and</a:t>
            </a:r>
            <a:r>
              <a:rPr lang="de-DE" sz="3400" dirty="0"/>
              <a:t> </a:t>
            </a:r>
            <a:r>
              <a:rPr lang="de-DE" sz="3400" dirty="0" err="1"/>
              <a:t>faculty</a:t>
            </a:r>
            <a:r>
              <a:rPr lang="de-DE" sz="3400" dirty="0"/>
              <a:t> 	</a:t>
            </a:r>
            <a:r>
              <a:rPr lang="de-DE" sz="3400" dirty="0" err="1"/>
              <a:t>members</a:t>
            </a:r>
            <a:r>
              <a:rPr lang="de-DE" sz="3400" dirty="0"/>
              <a:t>. </a:t>
            </a:r>
          </a:p>
          <a:p>
            <a:pPr marL="0" indent="0">
              <a:buNone/>
            </a:pPr>
            <a:r>
              <a:rPr lang="de-DE" sz="3400" b="1" dirty="0"/>
              <a:t>Benchmarks:</a:t>
            </a:r>
          </a:p>
          <a:p>
            <a:pPr marL="0" indent="0">
              <a:buNone/>
            </a:pPr>
            <a:r>
              <a:rPr lang="de-DE" sz="3400" i="1" dirty="0" err="1"/>
              <a:t>Meets</a:t>
            </a:r>
            <a:r>
              <a:rPr lang="de-DE" sz="3400" i="1" dirty="0"/>
              <a:t> </a:t>
            </a:r>
            <a:r>
              <a:rPr lang="de-DE" sz="3400" i="1" dirty="0" err="1"/>
              <a:t>quality</a:t>
            </a:r>
            <a:r>
              <a:rPr lang="de-DE" sz="3400" i="1" dirty="0"/>
              <a:t> requirements </a:t>
            </a:r>
          </a:p>
          <a:p>
            <a:r>
              <a:rPr lang="de-DE" sz="3400" dirty="0" err="1"/>
              <a:t>Faculty</a:t>
            </a:r>
            <a:r>
              <a:rPr lang="de-DE" sz="3400" dirty="0"/>
              <a:t> </a:t>
            </a:r>
            <a:r>
              <a:rPr lang="de-DE" sz="3400" dirty="0" err="1"/>
              <a:t>members</a:t>
            </a:r>
            <a:r>
              <a:rPr lang="de-DE" sz="3400" dirty="0"/>
              <a:t> </a:t>
            </a:r>
            <a:r>
              <a:rPr lang="de-DE" sz="3400" dirty="0" err="1"/>
              <a:t>and</a:t>
            </a:r>
            <a:r>
              <a:rPr lang="de-DE" sz="3400" dirty="0"/>
              <a:t> </a:t>
            </a:r>
            <a:r>
              <a:rPr lang="de-DE" sz="3400" dirty="0" err="1"/>
              <a:t>students</a:t>
            </a:r>
            <a:r>
              <a:rPr lang="de-DE" sz="3400" dirty="0"/>
              <a:t> </a:t>
            </a:r>
            <a:r>
              <a:rPr lang="de-DE" sz="3400" dirty="0" err="1"/>
              <a:t>are</a:t>
            </a:r>
            <a:r>
              <a:rPr lang="de-DE" sz="3400" dirty="0"/>
              <a:t> </a:t>
            </a:r>
            <a:r>
              <a:rPr lang="de-DE" sz="3400" dirty="0" err="1"/>
              <a:t>supported</a:t>
            </a:r>
            <a:r>
              <a:rPr lang="de-DE" sz="3400" dirty="0"/>
              <a:t> </a:t>
            </a:r>
            <a:r>
              <a:rPr lang="de-DE" sz="3400" dirty="0" err="1"/>
              <a:t>by</a:t>
            </a:r>
            <a:r>
              <a:rPr lang="de-DE" sz="3400" dirty="0"/>
              <a:t> </a:t>
            </a:r>
            <a:r>
              <a:rPr lang="de-DE" sz="3400" dirty="0" err="1"/>
              <a:t>the</a:t>
            </a:r>
            <a:r>
              <a:rPr lang="de-DE" sz="3400" dirty="0"/>
              <a:t> </a:t>
            </a:r>
            <a:r>
              <a:rPr lang="de-DE" sz="3400" dirty="0" err="1"/>
              <a:t>administration</a:t>
            </a:r>
            <a:r>
              <a:rPr lang="de-DE" sz="3400" dirty="0"/>
              <a:t> in </a:t>
            </a:r>
            <a:r>
              <a:rPr lang="de-DE" sz="3400" dirty="0" err="1"/>
              <a:t>the</a:t>
            </a:r>
            <a:r>
              <a:rPr lang="de-DE" sz="3400" dirty="0"/>
              <a:t> organisation </a:t>
            </a:r>
            <a:r>
              <a:rPr lang="de-DE" sz="3400" dirty="0" err="1"/>
              <a:t>of</a:t>
            </a:r>
            <a:r>
              <a:rPr lang="de-DE" sz="3400" dirty="0"/>
              <a:t> </a:t>
            </a:r>
            <a:r>
              <a:rPr lang="de-DE" sz="3400" dirty="0" err="1"/>
              <a:t>the</a:t>
            </a:r>
            <a:r>
              <a:rPr lang="de-DE" sz="3400" dirty="0"/>
              <a:t> </a:t>
            </a:r>
            <a:r>
              <a:rPr lang="de-DE" sz="3400" dirty="0" err="1"/>
              <a:t>study</a:t>
            </a:r>
            <a:r>
              <a:rPr lang="de-DE" sz="3400" dirty="0"/>
              <a:t> programme. </a:t>
            </a:r>
            <a:r>
              <a:rPr lang="de-DE" sz="3400" dirty="0" err="1"/>
              <a:t>Sufficient</a:t>
            </a:r>
            <a:r>
              <a:rPr lang="de-DE" sz="3400" dirty="0"/>
              <a:t> administrative </a:t>
            </a:r>
            <a:r>
              <a:rPr lang="de-DE" sz="3400" dirty="0" err="1"/>
              <a:t>staff</a:t>
            </a:r>
            <a:r>
              <a:rPr lang="de-DE" sz="3400" dirty="0"/>
              <a:t> </a:t>
            </a:r>
            <a:r>
              <a:rPr lang="de-DE" sz="3400" dirty="0" err="1"/>
              <a:t>is</a:t>
            </a:r>
            <a:r>
              <a:rPr lang="de-DE" sz="3400" dirty="0"/>
              <a:t> </a:t>
            </a:r>
            <a:r>
              <a:rPr lang="de-DE" sz="3400" dirty="0" err="1"/>
              <a:t>available</a:t>
            </a:r>
            <a:r>
              <a:rPr lang="de-DE" sz="3400" dirty="0"/>
              <a:t>. </a:t>
            </a:r>
            <a:r>
              <a:rPr lang="de-DE" sz="3400" dirty="0" err="1"/>
              <a:t>Decision-making</a:t>
            </a:r>
            <a:r>
              <a:rPr lang="de-DE" sz="3400" dirty="0"/>
              <a:t> </a:t>
            </a:r>
            <a:r>
              <a:rPr lang="de-DE" sz="3400" dirty="0" err="1"/>
              <a:t>processes</a:t>
            </a:r>
            <a:r>
              <a:rPr lang="de-DE" sz="3400" dirty="0"/>
              <a:t>, au- </a:t>
            </a:r>
            <a:r>
              <a:rPr lang="de-DE" sz="3400" dirty="0" err="1"/>
              <a:t>thority</a:t>
            </a:r>
            <a:r>
              <a:rPr lang="de-DE" sz="3400" dirty="0"/>
              <a:t>, </a:t>
            </a:r>
            <a:r>
              <a:rPr lang="de-DE" sz="3400" dirty="0" err="1"/>
              <a:t>and</a:t>
            </a:r>
            <a:r>
              <a:rPr lang="de-DE" sz="3400" dirty="0"/>
              <a:t> </a:t>
            </a:r>
            <a:r>
              <a:rPr lang="de-DE" sz="3400" dirty="0" err="1"/>
              <a:t>responsibilities</a:t>
            </a:r>
            <a:r>
              <a:rPr lang="de-DE" sz="3400" dirty="0"/>
              <a:t> </a:t>
            </a:r>
            <a:r>
              <a:rPr lang="de-DE" sz="3400" dirty="0" err="1"/>
              <a:t>are</a:t>
            </a:r>
            <a:r>
              <a:rPr lang="de-DE" sz="3400" dirty="0"/>
              <a:t> </a:t>
            </a:r>
            <a:r>
              <a:rPr lang="de-DE" sz="3400" dirty="0" err="1"/>
              <a:t>clearly</a:t>
            </a:r>
            <a:r>
              <a:rPr lang="de-DE" sz="3400" dirty="0"/>
              <a:t> </a:t>
            </a:r>
            <a:r>
              <a:rPr lang="de-DE" sz="3400" dirty="0" err="1"/>
              <a:t>defined</a:t>
            </a:r>
            <a:r>
              <a:rPr lang="de-DE" sz="3400" dirty="0"/>
              <a:t>. </a:t>
            </a:r>
            <a:r>
              <a:rPr lang="de-DE" sz="3400" dirty="0" err="1"/>
              <a:t>Teachers</a:t>
            </a:r>
            <a:r>
              <a:rPr lang="de-DE" sz="3400" dirty="0"/>
              <a:t> </a:t>
            </a:r>
            <a:r>
              <a:rPr lang="de-DE" sz="3400" dirty="0" err="1"/>
              <a:t>and</a:t>
            </a:r>
            <a:r>
              <a:rPr lang="de-DE" sz="3400" dirty="0"/>
              <a:t> </a:t>
            </a:r>
            <a:r>
              <a:rPr lang="de-DE" sz="3400" dirty="0" err="1"/>
              <a:t>students</a:t>
            </a:r>
            <a:r>
              <a:rPr lang="de-DE" sz="3400" dirty="0"/>
              <a:t> </a:t>
            </a:r>
            <a:r>
              <a:rPr lang="de-DE" sz="3400" dirty="0" err="1"/>
              <a:t>are</a:t>
            </a:r>
            <a:r>
              <a:rPr lang="de-DE" sz="3400" dirty="0"/>
              <a:t> </a:t>
            </a:r>
            <a:r>
              <a:rPr lang="de-DE" sz="3400" dirty="0" err="1"/>
              <a:t>included</a:t>
            </a:r>
            <a:r>
              <a:rPr lang="de-DE" sz="3400" dirty="0"/>
              <a:t> in </a:t>
            </a:r>
            <a:r>
              <a:rPr lang="de-DE" sz="3400" dirty="0" err="1"/>
              <a:t>the</a:t>
            </a:r>
            <a:r>
              <a:rPr lang="de-DE" sz="3400" dirty="0"/>
              <a:t> </a:t>
            </a:r>
            <a:r>
              <a:rPr lang="de-DE" sz="3400" dirty="0" err="1"/>
              <a:t>decision-making</a:t>
            </a:r>
            <a:r>
              <a:rPr lang="de-DE" sz="3400" dirty="0"/>
              <a:t> </a:t>
            </a:r>
            <a:r>
              <a:rPr lang="de-DE" sz="3400" dirty="0" err="1"/>
              <a:t>processes</a:t>
            </a:r>
            <a:r>
              <a:rPr lang="de-DE" sz="3400" dirty="0"/>
              <a:t> </a:t>
            </a:r>
            <a:r>
              <a:rPr lang="de-DE" sz="3400" dirty="0" err="1"/>
              <a:t>where</a:t>
            </a:r>
            <a:r>
              <a:rPr lang="de-DE" sz="3400" dirty="0"/>
              <a:t> </a:t>
            </a:r>
            <a:r>
              <a:rPr lang="de-DE" sz="3400" dirty="0" err="1"/>
              <a:t>their</a:t>
            </a:r>
            <a:r>
              <a:rPr lang="de-DE" sz="3400" dirty="0"/>
              <a:t> </a:t>
            </a:r>
            <a:r>
              <a:rPr lang="de-DE" sz="3400" dirty="0" err="1"/>
              <a:t>areas</a:t>
            </a:r>
            <a:r>
              <a:rPr lang="de-DE" sz="3400" dirty="0"/>
              <a:t> </a:t>
            </a:r>
            <a:r>
              <a:rPr lang="de-DE" sz="3400" dirty="0" err="1"/>
              <a:t>of</a:t>
            </a:r>
            <a:r>
              <a:rPr lang="de-DE" sz="3400" dirty="0"/>
              <a:t> </a:t>
            </a:r>
            <a:r>
              <a:rPr lang="de-DE" sz="3400" dirty="0" err="1"/>
              <a:t>work</a:t>
            </a:r>
            <a:r>
              <a:rPr lang="de-DE" sz="3400" dirty="0"/>
              <a:t> </a:t>
            </a:r>
            <a:r>
              <a:rPr lang="de-DE" sz="3400" dirty="0" err="1"/>
              <a:t>are</a:t>
            </a:r>
            <a:r>
              <a:rPr lang="de-DE" sz="3400" dirty="0"/>
              <a:t> </a:t>
            </a:r>
            <a:r>
              <a:rPr lang="de-DE" sz="3400" dirty="0" err="1"/>
              <a:t>involved</a:t>
            </a:r>
            <a:r>
              <a:rPr lang="de-DE" sz="3400" dirty="0"/>
              <a:t>. </a:t>
            </a:r>
          </a:p>
          <a:p>
            <a:r>
              <a:rPr lang="de-DE" sz="3400" dirty="0"/>
              <a:t>The </a:t>
            </a:r>
            <a:r>
              <a:rPr lang="de-DE" sz="3400" dirty="0" err="1"/>
              <a:t>opportunities</a:t>
            </a:r>
            <a:r>
              <a:rPr lang="de-DE" sz="3400" dirty="0"/>
              <a:t> </a:t>
            </a:r>
            <a:r>
              <a:rPr lang="de-DE" sz="3400" dirty="0" err="1"/>
              <a:t>of</a:t>
            </a:r>
            <a:r>
              <a:rPr lang="de-DE" sz="3400" dirty="0"/>
              <a:t> electronic service-support </a:t>
            </a:r>
            <a:r>
              <a:rPr lang="de-DE" sz="3400" dirty="0" err="1"/>
              <a:t>are</a:t>
            </a:r>
            <a:r>
              <a:rPr lang="de-DE" sz="3400" dirty="0"/>
              <a:t> </a:t>
            </a:r>
            <a:r>
              <a:rPr lang="de-DE" sz="3400" dirty="0" err="1"/>
              <a:t>used</a:t>
            </a:r>
            <a:r>
              <a:rPr lang="de-DE" sz="3400" dirty="0"/>
              <a:t> </a:t>
            </a:r>
            <a:r>
              <a:rPr lang="de-DE" sz="3400" dirty="0" err="1"/>
              <a:t>and</a:t>
            </a:r>
            <a:r>
              <a:rPr lang="de-DE" sz="3400" dirty="0"/>
              <a:t> </a:t>
            </a:r>
            <a:r>
              <a:rPr lang="de-DE" sz="3400" dirty="0" err="1"/>
              <a:t>supplement</a:t>
            </a:r>
            <a:r>
              <a:rPr lang="de-DE" sz="3400" dirty="0"/>
              <a:t> personal </a:t>
            </a:r>
            <a:r>
              <a:rPr lang="de-DE" sz="3400" dirty="0" err="1"/>
              <a:t>one-to-one</a:t>
            </a:r>
            <a:r>
              <a:rPr lang="de-DE" sz="3400" dirty="0"/>
              <a:t> </a:t>
            </a:r>
            <a:r>
              <a:rPr lang="de-DE" sz="3400" dirty="0" err="1"/>
              <a:t>counselling</a:t>
            </a:r>
            <a:r>
              <a:rPr lang="de-DE" sz="3400" dirty="0"/>
              <a:t>. The HEI </a:t>
            </a:r>
            <a:r>
              <a:rPr lang="de-DE" sz="3400" dirty="0" err="1"/>
              <a:t>offers</a:t>
            </a:r>
            <a:r>
              <a:rPr lang="de-DE" sz="3400" dirty="0"/>
              <a:t> </a:t>
            </a:r>
            <a:r>
              <a:rPr lang="de-DE" sz="3400" dirty="0" err="1"/>
              <a:t>the</a:t>
            </a:r>
            <a:r>
              <a:rPr lang="de-DE" sz="3400" dirty="0"/>
              <a:t> administrative </a:t>
            </a:r>
            <a:r>
              <a:rPr lang="de-DE" sz="3400" dirty="0" err="1"/>
              <a:t>staff</a:t>
            </a:r>
            <a:r>
              <a:rPr lang="de-DE" sz="3400" dirty="0"/>
              <a:t> </a:t>
            </a:r>
            <a:r>
              <a:rPr lang="de-DE" sz="3400" dirty="0" err="1"/>
              <a:t>opportunities</a:t>
            </a:r>
            <a:r>
              <a:rPr lang="de-DE" sz="3400" dirty="0"/>
              <a:t> </a:t>
            </a:r>
            <a:r>
              <a:rPr lang="de-DE" sz="3400" dirty="0" err="1"/>
              <a:t>for</a:t>
            </a:r>
            <a:r>
              <a:rPr lang="de-DE" sz="3400" dirty="0"/>
              <a:t> </a:t>
            </a:r>
            <a:r>
              <a:rPr lang="de-DE" sz="3400" dirty="0" err="1"/>
              <a:t>continuous</a:t>
            </a:r>
            <a:r>
              <a:rPr lang="de-DE" sz="3400" dirty="0"/>
              <a:t> professional </a:t>
            </a:r>
            <a:r>
              <a:rPr lang="de-DE" sz="3400" dirty="0" err="1"/>
              <a:t>development</a:t>
            </a:r>
            <a:r>
              <a:rPr lang="de-DE" sz="3400" dirty="0"/>
              <a:t>. </a:t>
            </a:r>
          </a:p>
          <a:p>
            <a:pPr marL="0" indent="0">
              <a:buNone/>
            </a:pPr>
            <a:r>
              <a:rPr lang="de-DE" sz="3400" i="1" dirty="0" err="1"/>
              <a:t>Exceeds</a:t>
            </a:r>
            <a:r>
              <a:rPr lang="de-DE" sz="3400" i="1" dirty="0"/>
              <a:t> </a:t>
            </a:r>
            <a:r>
              <a:rPr lang="de-DE" sz="3400" i="1" dirty="0" err="1"/>
              <a:t>quality</a:t>
            </a:r>
            <a:r>
              <a:rPr lang="de-DE" sz="3400" i="1" dirty="0"/>
              <a:t> requirements</a:t>
            </a:r>
            <a:endParaRPr lang="de-DE" sz="3400" dirty="0"/>
          </a:p>
          <a:p>
            <a:r>
              <a:rPr lang="de-DE" sz="3400" dirty="0"/>
              <a:t>The administrative </a:t>
            </a:r>
            <a:r>
              <a:rPr lang="de-DE" sz="3400" dirty="0" err="1"/>
              <a:t>staff</a:t>
            </a:r>
            <a:r>
              <a:rPr lang="de-DE" sz="3400" dirty="0"/>
              <a:t> </a:t>
            </a:r>
            <a:r>
              <a:rPr lang="de-DE" sz="3400" dirty="0" err="1"/>
              <a:t>acts</a:t>
            </a:r>
            <a:r>
              <a:rPr lang="de-DE" sz="3400" dirty="0"/>
              <a:t> </a:t>
            </a:r>
            <a:r>
              <a:rPr lang="de-DE" sz="3400" dirty="0" err="1"/>
              <a:t>as</a:t>
            </a:r>
            <a:r>
              <a:rPr lang="de-DE" sz="3400" dirty="0"/>
              <a:t> a </a:t>
            </a:r>
            <a:r>
              <a:rPr lang="de-DE" sz="3400" dirty="0" err="1"/>
              <a:t>service</a:t>
            </a:r>
            <a:r>
              <a:rPr lang="de-DE" sz="3400" dirty="0"/>
              <a:t> </a:t>
            </a:r>
            <a:r>
              <a:rPr lang="de-DE" sz="3400" dirty="0" err="1"/>
              <a:t>provider</a:t>
            </a:r>
            <a:r>
              <a:rPr lang="de-DE" sz="3400" dirty="0"/>
              <a:t> </a:t>
            </a:r>
            <a:r>
              <a:rPr lang="de-DE" sz="3400" dirty="0" err="1"/>
              <a:t>for</a:t>
            </a:r>
            <a:r>
              <a:rPr lang="de-DE" sz="3400" dirty="0"/>
              <a:t> </a:t>
            </a:r>
            <a:r>
              <a:rPr lang="de-DE" sz="3400" dirty="0" err="1"/>
              <a:t>students</a:t>
            </a:r>
            <a:r>
              <a:rPr lang="de-DE" sz="3400" dirty="0"/>
              <a:t> </a:t>
            </a:r>
            <a:r>
              <a:rPr lang="de-DE" sz="3400" dirty="0" err="1"/>
              <a:t>and</a:t>
            </a:r>
            <a:r>
              <a:rPr lang="de-DE" sz="3400" dirty="0"/>
              <a:t> </a:t>
            </a:r>
            <a:r>
              <a:rPr lang="de-DE" sz="3400" dirty="0" err="1"/>
              <a:t>faculty</a:t>
            </a:r>
            <a:r>
              <a:rPr lang="de-DE" sz="3400" dirty="0"/>
              <a:t>. </a:t>
            </a:r>
          </a:p>
          <a:p>
            <a:endParaRPr lang="de-DE" dirty="0"/>
          </a:p>
        </p:txBody>
      </p:sp>
      <p:sp>
        <p:nvSpPr>
          <p:cNvPr id="4" name="Datumsplatzhalter 3">
            <a:extLst>
              <a:ext uri="{FF2B5EF4-FFF2-40B4-BE49-F238E27FC236}">
                <a16:creationId xmlns:a16="http://schemas.microsoft.com/office/drawing/2014/main" xmlns="" id="{95302250-5F58-8249-966B-621CC8C197BE}"/>
              </a:ext>
            </a:extLst>
          </p:cNvPr>
          <p:cNvSpPr>
            <a:spLocks noGrp="1"/>
          </p:cNvSpPr>
          <p:nvPr>
            <p:ph type="dt" sz="half" idx="10"/>
          </p:nvPr>
        </p:nvSpPr>
        <p:spPr/>
        <p:txBody>
          <a:bodyPr/>
          <a:lstStyle/>
          <a:p>
            <a:fld id="{E2830B1B-90F0-F147-A785-0959D38858CF}" type="datetime1">
              <a:rPr lang="de-DE" smtClean="0"/>
              <a:t>17.09.2018</a:t>
            </a:fld>
            <a:endParaRPr lang="de-DE"/>
          </a:p>
        </p:txBody>
      </p:sp>
      <p:sp>
        <p:nvSpPr>
          <p:cNvPr id="5" name="Fußzeilenplatzhalter 4">
            <a:extLst>
              <a:ext uri="{FF2B5EF4-FFF2-40B4-BE49-F238E27FC236}">
                <a16:creationId xmlns:a16="http://schemas.microsoft.com/office/drawing/2014/main" xmlns="" id="{7BE59CF2-9FE8-E149-842C-B4CAE1E23438}"/>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0509389C-1C4F-4C40-B1D3-AB826848EACC}"/>
              </a:ext>
            </a:extLst>
          </p:cNvPr>
          <p:cNvSpPr>
            <a:spLocks noGrp="1"/>
          </p:cNvSpPr>
          <p:nvPr>
            <p:ph type="sldNum" sz="quarter" idx="12"/>
          </p:nvPr>
        </p:nvSpPr>
        <p:spPr/>
        <p:txBody>
          <a:bodyPr/>
          <a:lstStyle/>
          <a:p>
            <a:fld id="{93BC7EB4-ADAF-3D45-8E3E-A06BACF5AB1C}" type="slidenum">
              <a:rPr lang="de-DE" smtClean="0"/>
              <a:t>80</a:t>
            </a:fld>
            <a:endParaRPr lang="de-DE"/>
          </a:p>
        </p:txBody>
      </p:sp>
      <p:pic>
        <p:nvPicPr>
          <p:cNvPr id="7" name="Picture 3" descr="page1image560">
            <a:extLst>
              <a:ext uri="{FF2B5EF4-FFF2-40B4-BE49-F238E27FC236}">
                <a16:creationId xmlns:a16="http://schemas.microsoft.com/office/drawing/2014/main" xmlns="" id="{41F68A3E-1211-CF4F-89BD-7C31EF0C5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6284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B78979B-469C-EE4A-AA7B-3A23A4656D07}"/>
              </a:ext>
            </a:extLst>
          </p:cNvPr>
          <p:cNvSpPr>
            <a:spLocks noGrp="1"/>
          </p:cNvSpPr>
          <p:nvPr>
            <p:ph type="title"/>
          </p:nvPr>
        </p:nvSpPr>
        <p:spPr>
          <a:xfrm>
            <a:off x="838200" y="1"/>
            <a:ext cx="10515600" cy="195661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4.3: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087E21D0-73AE-E04E-A7BE-BFB4107E7E3D}"/>
              </a:ext>
            </a:extLst>
          </p:cNvPr>
          <p:cNvSpPr>
            <a:spLocks noGrp="1"/>
          </p:cNvSpPr>
          <p:nvPr>
            <p:ph idx="1"/>
          </p:nvPr>
        </p:nvSpPr>
        <p:spPr/>
        <p:txBody>
          <a:bodyPr/>
          <a:lstStyle/>
          <a:p>
            <a:pPr marL="0" indent="0">
              <a:buNone/>
            </a:pPr>
            <a:endParaRPr lang="de-DE" dirty="0"/>
          </a:p>
          <a:p>
            <a:pPr marL="0" indent="0">
              <a:buNone/>
            </a:pPr>
            <a:endParaRPr lang="de-DE" dirty="0"/>
          </a:p>
          <a:p>
            <a:pPr marL="0" indent="0">
              <a:buNone/>
            </a:pPr>
            <a:r>
              <a:rPr lang="de-DE" sz="2400" dirty="0"/>
              <a:t>4.3 </a:t>
            </a:r>
            <a:r>
              <a:rPr lang="de-DE" sz="2400" dirty="0" err="1"/>
              <a:t>Cooperation</a:t>
            </a:r>
            <a:r>
              <a:rPr lang="de-DE" sz="2400" dirty="0"/>
              <a:t> </a:t>
            </a:r>
            <a:r>
              <a:rPr lang="de-DE" sz="2400" dirty="0" err="1"/>
              <a:t>and</a:t>
            </a:r>
            <a:r>
              <a:rPr lang="de-DE" sz="2400" dirty="0"/>
              <a:t> </a:t>
            </a:r>
            <a:r>
              <a:rPr lang="de-DE" sz="2400" dirty="0" err="1"/>
              <a:t>partnerships</a:t>
            </a:r>
            <a:r>
              <a:rPr lang="de-DE" sz="2400" dirty="0"/>
              <a:t> </a:t>
            </a:r>
          </a:p>
          <a:p>
            <a:pPr marL="0" indent="0">
              <a:buNone/>
            </a:pPr>
            <a:r>
              <a:rPr lang="de-DE" sz="2400" dirty="0"/>
              <a:t>4.3.1 </a:t>
            </a:r>
            <a:r>
              <a:rPr lang="de-DE" sz="2400" dirty="0" err="1"/>
              <a:t>Cooperation</a:t>
            </a:r>
            <a:r>
              <a:rPr lang="de-DE" sz="2400" dirty="0"/>
              <a:t> </a:t>
            </a:r>
            <a:r>
              <a:rPr lang="de-DE" sz="2400" dirty="0" err="1"/>
              <a:t>with</a:t>
            </a:r>
            <a:r>
              <a:rPr lang="de-DE" sz="2400" dirty="0"/>
              <a:t> HEIs </a:t>
            </a:r>
            <a:r>
              <a:rPr lang="de-DE" sz="2400" dirty="0" err="1"/>
              <a:t>and</a:t>
            </a:r>
            <a:r>
              <a:rPr lang="de-DE" sz="2400" dirty="0"/>
              <a:t> </a:t>
            </a:r>
            <a:r>
              <a:rPr lang="de-DE" sz="2400" dirty="0" err="1"/>
              <a:t>other</a:t>
            </a:r>
            <a:r>
              <a:rPr lang="de-DE" sz="2400" dirty="0"/>
              <a:t> </a:t>
            </a:r>
            <a:r>
              <a:rPr lang="de-DE" sz="2400" dirty="0" err="1"/>
              <a:t>academic</a:t>
            </a:r>
            <a:r>
              <a:rPr lang="de-DE" sz="2400" dirty="0"/>
              <a:t> </a:t>
            </a:r>
            <a:r>
              <a:rPr lang="de-DE" sz="2400" dirty="0" err="1"/>
              <a:t>institutions</a:t>
            </a:r>
            <a:r>
              <a:rPr lang="de-DE" sz="2400" dirty="0"/>
              <a:t> </a:t>
            </a:r>
            <a:r>
              <a:rPr lang="de-DE" sz="2400" dirty="0" err="1"/>
              <a:t>or</a:t>
            </a:r>
            <a:r>
              <a:rPr lang="de-DE" sz="2400" dirty="0"/>
              <a:t> </a:t>
            </a:r>
            <a:r>
              <a:rPr lang="de-DE" sz="2400" dirty="0" err="1"/>
              <a:t>networks</a:t>
            </a:r>
            <a:r>
              <a:rPr lang="de-DE" sz="2400" dirty="0"/>
              <a:t> (</a:t>
            </a:r>
            <a:r>
              <a:rPr lang="de-DE" sz="2400" dirty="0" err="1"/>
              <a:t>Asterisk</a:t>
            </a:r>
            <a:r>
              <a:rPr lang="de-DE" sz="2400" dirty="0"/>
              <a:t> </a:t>
            </a:r>
            <a:r>
              <a:rPr lang="de-DE" sz="2400" dirty="0" err="1"/>
              <a:t>Criterion</a:t>
            </a:r>
            <a:r>
              <a:rPr lang="de-DE" sz="2400" dirty="0"/>
              <a:t> </a:t>
            </a:r>
            <a:r>
              <a:rPr lang="de-DE" sz="2400" dirty="0" err="1"/>
              <a:t>for</a:t>
            </a:r>
            <a:r>
              <a:rPr lang="de-DE" sz="2400" dirty="0"/>
              <a:t> </a:t>
            </a:r>
            <a:r>
              <a:rPr lang="de-DE" sz="2400" dirty="0" err="1"/>
              <a:t>cooperation</a:t>
            </a:r>
            <a:r>
              <a:rPr lang="de-DE" sz="2400" dirty="0"/>
              <a:t> programmes)</a:t>
            </a:r>
          </a:p>
          <a:p>
            <a:pPr marL="0" indent="0">
              <a:buNone/>
            </a:pPr>
            <a:r>
              <a:rPr lang="de-DE" sz="2400" dirty="0"/>
              <a:t>4.3.2 </a:t>
            </a:r>
            <a:r>
              <a:rPr lang="de-DE" sz="2400" dirty="0" err="1"/>
              <a:t>Cooperation</a:t>
            </a:r>
            <a:r>
              <a:rPr lang="de-DE" sz="2400" dirty="0"/>
              <a:t> </a:t>
            </a:r>
            <a:r>
              <a:rPr lang="de-DE" sz="2400" dirty="0" err="1"/>
              <a:t>with</a:t>
            </a:r>
            <a:r>
              <a:rPr lang="de-DE" sz="2400" dirty="0"/>
              <a:t> </a:t>
            </a:r>
            <a:r>
              <a:rPr lang="de-DE" sz="2400" dirty="0" err="1"/>
              <a:t>business</a:t>
            </a:r>
            <a:r>
              <a:rPr lang="de-DE" sz="2400" dirty="0"/>
              <a:t> </a:t>
            </a:r>
            <a:r>
              <a:rPr lang="de-DE" sz="2400" dirty="0" err="1"/>
              <a:t>enterprises</a:t>
            </a:r>
            <a:r>
              <a:rPr lang="de-DE" sz="2400" dirty="0"/>
              <a:t> </a:t>
            </a:r>
            <a:r>
              <a:rPr lang="de-DE" sz="2400" dirty="0" err="1"/>
              <a:t>and</a:t>
            </a:r>
            <a:r>
              <a:rPr lang="de-DE" sz="2400" dirty="0"/>
              <a:t> </a:t>
            </a:r>
            <a:r>
              <a:rPr lang="de-DE" sz="2400" dirty="0" err="1"/>
              <a:t>other</a:t>
            </a:r>
            <a:r>
              <a:rPr lang="de-DE" sz="2400" dirty="0"/>
              <a:t> organisations (</a:t>
            </a:r>
            <a:r>
              <a:rPr lang="de-DE" sz="2400" dirty="0" err="1"/>
              <a:t>Asterisk</a:t>
            </a:r>
            <a:r>
              <a:rPr lang="de-DE" sz="2400" dirty="0"/>
              <a:t> </a:t>
            </a:r>
            <a:r>
              <a:rPr lang="de-DE" sz="2400" dirty="0" err="1"/>
              <a:t>Criterion</a:t>
            </a:r>
            <a:r>
              <a:rPr lang="de-DE" sz="2400" dirty="0"/>
              <a:t> </a:t>
            </a:r>
            <a:r>
              <a:rPr lang="de-DE" sz="2400" dirty="0" err="1"/>
              <a:t>for</a:t>
            </a:r>
            <a:r>
              <a:rPr lang="de-DE" sz="2400" dirty="0"/>
              <a:t> </a:t>
            </a:r>
            <a:r>
              <a:rPr lang="de-DE" sz="2400" dirty="0" err="1"/>
              <a:t>educational</a:t>
            </a:r>
            <a:r>
              <a:rPr lang="de-DE" sz="2400" dirty="0"/>
              <a:t> </a:t>
            </a:r>
            <a:r>
              <a:rPr lang="de-DE" sz="2400" dirty="0" err="1"/>
              <a:t>and</a:t>
            </a:r>
            <a:r>
              <a:rPr lang="de-DE" sz="2400" dirty="0"/>
              <a:t> </a:t>
            </a:r>
            <a:r>
              <a:rPr lang="de-DE" sz="2400" dirty="0" err="1"/>
              <a:t>vocational</a:t>
            </a:r>
            <a:r>
              <a:rPr lang="de-DE" sz="2400" dirty="0"/>
              <a:t> programmes, </a:t>
            </a:r>
            <a:r>
              <a:rPr lang="de-DE" sz="2400" dirty="0" err="1"/>
              <a:t>franchise</a:t>
            </a:r>
            <a:r>
              <a:rPr lang="de-DE" sz="2400" dirty="0"/>
              <a:t> programmes)</a:t>
            </a:r>
          </a:p>
          <a:p>
            <a:endParaRPr lang="de-DE" dirty="0"/>
          </a:p>
        </p:txBody>
      </p:sp>
      <p:sp>
        <p:nvSpPr>
          <p:cNvPr id="4" name="Datumsplatzhalter 3">
            <a:extLst>
              <a:ext uri="{FF2B5EF4-FFF2-40B4-BE49-F238E27FC236}">
                <a16:creationId xmlns:a16="http://schemas.microsoft.com/office/drawing/2014/main" xmlns="" id="{66860237-EBEC-F44A-B368-41F5BBABE7AF}"/>
              </a:ext>
            </a:extLst>
          </p:cNvPr>
          <p:cNvSpPr>
            <a:spLocks noGrp="1"/>
          </p:cNvSpPr>
          <p:nvPr>
            <p:ph type="dt" sz="half" idx="10"/>
          </p:nvPr>
        </p:nvSpPr>
        <p:spPr/>
        <p:txBody>
          <a:bodyPr/>
          <a:lstStyle/>
          <a:p>
            <a:fld id="{16C0D6F1-FF89-8D4B-A7EA-AC12C3EB045A}" type="datetime1">
              <a:rPr lang="de-DE" smtClean="0"/>
              <a:t>17.09.2018</a:t>
            </a:fld>
            <a:endParaRPr lang="de-DE"/>
          </a:p>
        </p:txBody>
      </p:sp>
      <p:sp>
        <p:nvSpPr>
          <p:cNvPr id="5" name="Fußzeilenplatzhalter 4">
            <a:extLst>
              <a:ext uri="{FF2B5EF4-FFF2-40B4-BE49-F238E27FC236}">
                <a16:creationId xmlns:a16="http://schemas.microsoft.com/office/drawing/2014/main" xmlns="" id="{FA264590-C071-CE44-A1AA-D986EC7681AA}"/>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D94DAA81-27B7-A24A-A7AA-551B4762727D}"/>
              </a:ext>
            </a:extLst>
          </p:cNvPr>
          <p:cNvSpPr>
            <a:spLocks noGrp="1"/>
          </p:cNvSpPr>
          <p:nvPr>
            <p:ph type="sldNum" sz="quarter" idx="12"/>
          </p:nvPr>
        </p:nvSpPr>
        <p:spPr/>
        <p:txBody>
          <a:bodyPr/>
          <a:lstStyle/>
          <a:p>
            <a:fld id="{93BC7EB4-ADAF-3D45-8E3E-A06BACF5AB1C}" type="slidenum">
              <a:rPr lang="de-DE" smtClean="0"/>
              <a:t>81</a:t>
            </a:fld>
            <a:endParaRPr lang="de-DE"/>
          </a:p>
        </p:txBody>
      </p:sp>
      <p:pic>
        <p:nvPicPr>
          <p:cNvPr id="7" name="Picture 3" descr="page1image560">
            <a:extLst>
              <a:ext uri="{FF2B5EF4-FFF2-40B4-BE49-F238E27FC236}">
                <a16:creationId xmlns:a16="http://schemas.microsoft.com/office/drawing/2014/main" xmlns="" id="{AF1F63DE-E866-FD41-8C8F-67A97F0B18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82449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A512C7D-123C-0048-8B2E-3E5DF9BCF0CD}"/>
              </a:ext>
            </a:extLst>
          </p:cNvPr>
          <p:cNvSpPr>
            <a:spLocks noGrp="1"/>
          </p:cNvSpPr>
          <p:nvPr>
            <p:ph type="title"/>
          </p:nvPr>
        </p:nvSpPr>
        <p:spPr>
          <a:xfrm>
            <a:off x="838200" y="1"/>
            <a:ext cx="10515600" cy="1936954"/>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4.3: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81D7179C-D933-3349-85D2-4670E3A3D4E3}"/>
              </a:ext>
            </a:extLst>
          </p:cNvPr>
          <p:cNvSpPr>
            <a:spLocks noGrp="1"/>
          </p:cNvSpPr>
          <p:nvPr>
            <p:ph idx="1"/>
          </p:nvPr>
        </p:nvSpPr>
        <p:spPr>
          <a:xfrm>
            <a:off x="838200" y="1936955"/>
            <a:ext cx="10515600" cy="4240008"/>
          </a:xfrm>
        </p:spPr>
        <p:txBody>
          <a:bodyPr>
            <a:normAutofit lnSpcReduction="10000"/>
          </a:bodyPr>
          <a:lstStyle/>
          <a:p>
            <a:pPr marL="0" indent="0">
              <a:buNone/>
            </a:pPr>
            <a:r>
              <a:rPr lang="de-DE" sz="2400" dirty="0"/>
              <a:t>4.3 </a:t>
            </a:r>
            <a:r>
              <a:rPr lang="de-DE" sz="2400" dirty="0" err="1"/>
              <a:t>Cooperation</a:t>
            </a:r>
            <a:r>
              <a:rPr lang="de-DE" sz="2400" dirty="0"/>
              <a:t> </a:t>
            </a:r>
            <a:r>
              <a:rPr lang="de-DE" sz="2400" dirty="0" err="1"/>
              <a:t>and</a:t>
            </a:r>
            <a:r>
              <a:rPr lang="de-DE" sz="2400" dirty="0"/>
              <a:t> </a:t>
            </a:r>
            <a:r>
              <a:rPr lang="de-DE" sz="2400" dirty="0" err="1"/>
              <a:t>partnerships</a:t>
            </a:r>
            <a:r>
              <a:rPr lang="de-DE" sz="2400" dirty="0"/>
              <a:t> </a:t>
            </a:r>
          </a:p>
          <a:p>
            <a:r>
              <a:rPr lang="de-DE" sz="2400" dirty="0"/>
              <a:t>4.3.1 </a:t>
            </a:r>
            <a:r>
              <a:rPr lang="de-DE" sz="2400" dirty="0" err="1"/>
              <a:t>Cooperation</a:t>
            </a:r>
            <a:r>
              <a:rPr lang="de-DE" sz="2400" dirty="0"/>
              <a:t> </a:t>
            </a:r>
            <a:r>
              <a:rPr lang="de-DE" sz="2400" dirty="0" err="1"/>
              <a:t>with</a:t>
            </a:r>
            <a:r>
              <a:rPr lang="de-DE" sz="2400" dirty="0"/>
              <a:t> HEIs </a:t>
            </a:r>
            <a:r>
              <a:rPr lang="de-DE" sz="2400" dirty="0" err="1"/>
              <a:t>and</a:t>
            </a:r>
            <a:r>
              <a:rPr lang="de-DE" sz="2400" dirty="0"/>
              <a:t> </a:t>
            </a:r>
            <a:r>
              <a:rPr lang="de-DE" sz="2400" dirty="0" err="1"/>
              <a:t>other</a:t>
            </a:r>
            <a:r>
              <a:rPr lang="de-DE" sz="2400" dirty="0"/>
              <a:t> </a:t>
            </a:r>
            <a:r>
              <a:rPr lang="de-DE" sz="2400" dirty="0" err="1"/>
              <a:t>academic</a:t>
            </a:r>
            <a:r>
              <a:rPr lang="de-DE" sz="2400" dirty="0"/>
              <a:t> </a:t>
            </a:r>
            <a:r>
              <a:rPr lang="de-DE" sz="2400" dirty="0" err="1"/>
              <a:t>institutions</a:t>
            </a:r>
            <a:r>
              <a:rPr lang="de-DE" sz="2400" dirty="0"/>
              <a:t> </a:t>
            </a:r>
            <a:r>
              <a:rPr lang="de-DE" sz="2400" dirty="0" err="1"/>
              <a:t>or</a:t>
            </a:r>
            <a:r>
              <a:rPr lang="de-DE" sz="2400" dirty="0"/>
              <a:t> </a:t>
            </a:r>
            <a:r>
              <a:rPr lang="de-DE" sz="2400" dirty="0" err="1"/>
              <a:t>networks</a:t>
            </a:r>
            <a:r>
              <a:rPr lang="de-DE" sz="2400" dirty="0"/>
              <a:t> (</a:t>
            </a:r>
            <a:r>
              <a:rPr lang="de-DE" sz="2400" dirty="0" err="1"/>
              <a:t>Asterisk</a:t>
            </a:r>
            <a:r>
              <a:rPr lang="de-DE" sz="2400" dirty="0"/>
              <a:t> </a:t>
            </a:r>
            <a:r>
              <a:rPr lang="de-DE" sz="2400" dirty="0" err="1"/>
              <a:t>Criterion</a:t>
            </a:r>
            <a:r>
              <a:rPr lang="de-DE" sz="2400" dirty="0"/>
              <a:t> </a:t>
            </a:r>
            <a:r>
              <a:rPr lang="de-DE" sz="2400" dirty="0" err="1"/>
              <a:t>for</a:t>
            </a:r>
            <a:r>
              <a:rPr lang="de-DE" sz="2400" dirty="0"/>
              <a:t> </a:t>
            </a:r>
            <a:r>
              <a:rPr lang="de-DE" sz="2400" dirty="0" err="1"/>
              <a:t>cooperation</a:t>
            </a:r>
            <a:r>
              <a:rPr lang="de-DE" sz="2400" dirty="0"/>
              <a:t> programmes) </a:t>
            </a:r>
          </a:p>
          <a:p>
            <a:pPr marL="0" indent="0">
              <a:buNone/>
            </a:pPr>
            <a:r>
              <a:rPr lang="de-DE" sz="2400" dirty="0"/>
              <a:t>	HEI: </a:t>
            </a:r>
            <a:r>
              <a:rPr lang="de-DE" sz="2400" dirty="0" err="1"/>
              <a:t>Please</a:t>
            </a:r>
            <a:r>
              <a:rPr lang="de-DE" sz="2400" dirty="0"/>
              <a:t>, </a:t>
            </a:r>
            <a:r>
              <a:rPr lang="de-DE" sz="2400" dirty="0" err="1"/>
              <a:t>list</a:t>
            </a:r>
            <a:r>
              <a:rPr lang="de-DE" sz="2400" dirty="0"/>
              <a:t> </a:t>
            </a:r>
            <a:r>
              <a:rPr lang="de-DE" sz="2400" dirty="0" err="1"/>
              <a:t>the</a:t>
            </a:r>
            <a:r>
              <a:rPr lang="de-DE" sz="2400" dirty="0"/>
              <a:t> </a:t>
            </a:r>
            <a:r>
              <a:rPr lang="de-DE" sz="2400" dirty="0" err="1"/>
              <a:t>cooperation</a:t>
            </a:r>
            <a:r>
              <a:rPr lang="de-DE" sz="2400" dirty="0"/>
              <a:t> </a:t>
            </a:r>
            <a:r>
              <a:rPr lang="de-DE" sz="2400" dirty="0" err="1"/>
              <a:t>agreements</a:t>
            </a:r>
            <a:r>
              <a:rPr lang="de-DE" sz="2400" dirty="0"/>
              <a:t> </a:t>
            </a:r>
            <a:r>
              <a:rPr lang="de-DE" sz="2400" dirty="0" err="1"/>
              <a:t>with</a:t>
            </a:r>
            <a:r>
              <a:rPr lang="de-DE" sz="2400" dirty="0"/>
              <a:t> HEIs </a:t>
            </a:r>
            <a:r>
              <a:rPr lang="de-DE" sz="2400" dirty="0" err="1"/>
              <a:t>and</a:t>
            </a:r>
            <a:r>
              <a:rPr lang="de-DE" sz="2400" dirty="0"/>
              <a:t> </a:t>
            </a:r>
            <a:r>
              <a:rPr lang="de-DE" sz="2400" dirty="0" err="1"/>
              <a:t>other</a:t>
            </a:r>
            <a:r>
              <a:rPr lang="de-DE" sz="2400" dirty="0"/>
              <a:t> 	</a:t>
            </a:r>
            <a:r>
              <a:rPr lang="de-DE" sz="2400" dirty="0" err="1"/>
              <a:t>academic</a:t>
            </a:r>
            <a:r>
              <a:rPr lang="de-DE" sz="2400" dirty="0"/>
              <a:t> 	</a:t>
            </a:r>
            <a:r>
              <a:rPr lang="de-DE" sz="2400" dirty="0" err="1"/>
              <a:t>institutions</a:t>
            </a:r>
            <a:r>
              <a:rPr lang="de-DE" sz="2400" dirty="0"/>
              <a:t> </a:t>
            </a:r>
            <a:r>
              <a:rPr lang="de-DE" sz="2400" dirty="0" err="1"/>
              <a:t>and</a:t>
            </a:r>
            <a:r>
              <a:rPr lang="de-DE" sz="2400" dirty="0"/>
              <a:t> </a:t>
            </a:r>
            <a:r>
              <a:rPr lang="de-DE" sz="2400" dirty="0" err="1"/>
              <a:t>elaborate</a:t>
            </a:r>
            <a:r>
              <a:rPr lang="de-DE" sz="2400" dirty="0"/>
              <a:t> </a:t>
            </a:r>
            <a:r>
              <a:rPr lang="de-DE" sz="2400" dirty="0" err="1"/>
              <a:t>their</a:t>
            </a:r>
            <a:r>
              <a:rPr lang="de-DE" sz="2400" dirty="0"/>
              <a:t> </a:t>
            </a:r>
            <a:r>
              <a:rPr lang="de-DE" sz="2400" dirty="0" err="1"/>
              <a:t>significance</a:t>
            </a:r>
            <a:r>
              <a:rPr lang="de-DE" sz="2400" dirty="0"/>
              <a:t> </a:t>
            </a:r>
            <a:r>
              <a:rPr lang="de-DE" sz="2400" dirty="0" err="1"/>
              <a:t>for</a:t>
            </a:r>
            <a:r>
              <a:rPr lang="de-DE" sz="2400" dirty="0"/>
              <a:t> </a:t>
            </a:r>
            <a:r>
              <a:rPr lang="de-DE" sz="2400" dirty="0" err="1"/>
              <a:t>the</a:t>
            </a:r>
            <a:r>
              <a:rPr lang="de-DE" sz="2400" dirty="0"/>
              <a:t> 	</a:t>
            </a:r>
            <a:r>
              <a:rPr lang="de-DE" sz="2400" dirty="0" err="1"/>
              <a:t>conception</a:t>
            </a:r>
            <a:r>
              <a:rPr lang="de-DE" sz="2400" dirty="0"/>
              <a:t> </a:t>
            </a:r>
            <a:r>
              <a:rPr lang="de-DE" sz="2400" dirty="0" err="1"/>
              <a:t>and</a:t>
            </a:r>
            <a:r>
              <a:rPr lang="de-DE" sz="2400" dirty="0"/>
              <a:t> 	</a:t>
            </a:r>
            <a:r>
              <a:rPr lang="de-DE" sz="2400" dirty="0" err="1"/>
              <a:t>implementation</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What</a:t>
            </a:r>
            <a:r>
              <a:rPr lang="de-DE" dirty="0"/>
              <a:t> </a:t>
            </a:r>
            <a:r>
              <a:rPr lang="de-DE" dirty="0" err="1"/>
              <a:t>are</a:t>
            </a:r>
            <a:r>
              <a:rPr lang="de-DE" dirty="0"/>
              <a:t> </a:t>
            </a:r>
            <a:r>
              <a:rPr lang="de-DE" dirty="0" err="1"/>
              <a:t>the</a:t>
            </a:r>
            <a:r>
              <a:rPr lang="de-DE" dirty="0"/>
              <a:t> </a:t>
            </a:r>
            <a:r>
              <a:rPr lang="de-DE" dirty="0" err="1"/>
              <a:t>specific</a:t>
            </a:r>
            <a:r>
              <a:rPr lang="de-DE" dirty="0"/>
              <a:t> </a:t>
            </a:r>
            <a:r>
              <a:rPr lang="de-DE" dirty="0" err="1"/>
              <a:t>benefits</a:t>
            </a:r>
            <a:r>
              <a:rPr lang="de-DE" dirty="0"/>
              <a:t> </a:t>
            </a:r>
            <a:r>
              <a:rPr lang="de-DE" dirty="0" err="1"/>
              <a:t>to</a:t>
            </a:r>
            <a:r>
              <a:rPr lang="de-DE" dirty="0"/>
              <a:t> </a:t>
            </a:r>
            <a:r>
              <a:rPr lang="de-DE" dirty="0" err="1"/>
              <a:t>the</a:t>
            </a:r>
            <a:r>
              <a:rPr lang="de-DE" dirty="0"/>
              <a:t> programme?</a:t>
            </a:r>
          </a:p>
          <a:p>
            <a:pPr lvl="1"/>
            <a:r>
              <a:rPr lang="de-DE" dirty="0" err="1"/>
              <a:t>What</a:t>
            </a:r>
            <a:r>
              <a:rPr lang="de-DE" dirty="0"/>
              <a:t> </a:t>
            </a:r>
            <a:r>
              <a:rPr lang="de-DE" dirty="0" err="1"/>
              <a:t>is</a:t>
            </a:r>
            <a:r>
              <a:rPr lang="de-DE" dirty="0"/>
              <a:t> </a:t>
            </a:r>
            <a:r>
              <a:rPr lang="de-DE" dirty="0" err="1"/>
              <a:t>the</a:t>
            </a:r>
            <a:r>
              <a:rPr lang="de-DE" dirty="0"/>
              <a:t> </a:t>
            </a:r>
            <a:r>
              <a:rPr lang="de-DE" dirty="0" err="1"/>
              <a:t>reason</a:t>
            </a:r>
            <a:r>
              <a:rPr lang="de-DE" dirty="0"/>
              <a:t> </a:t>
            </a:r>
            <a:r>
              <a:rPr lang="de-DE" dirty="0" err="1"/>
              <a:t>behind</a:t>
            </a:r>
            <a:r>
              <a:rPr lang="de-DE" dirty="0"/>
              <a:t> </a:t>
            </a:r>
            <a:r>
              <a:rPr lang="de-DE" dirty="0" err="1"/>
              <a:t>the</a:t>
            </a:r>
            <a:r>
              <a:rPr lang="de-DE" dirty="0"/>
              <a:t> </a:t>
            </a:r>
            <a:r>
              <a:rPr lang="de-DE" dirty="0" err="1"/>
              <a:t>agreements</a:t>
            </a:r>
            <a:r>
              <a:rPr lang="de-DE" dirty="0"/>
              <a:t>?</a:t>
            </a:r>
          </a:p>
          <a:p>
            <a:pPr lvl="1"/>
            <a:r>
              <a:rPr lang="de-DE" dirty="0" err="1"/>
              <a:t>Please</a:t>
            </a:r>
            <a:r>
              <a:rPr lang="de-DE" dirty="0"/>
              <a:t>, </a:t>
            </a:r>
            <a:r>
              <a:rPr lang="de-DE" dirty="0" err="1"/>
              <a:t>evidence</a:t>
            </a:r>
            <a:r>
              <a:rPr lang="de-DE" dirty="0"/>
              <a:t> </a:t>
            </a:r>
            <a:r>
              <a:rPr lang="de-DE" dirty="0" err="1"/>
              <a:t>the</a:t>
            </a:r>
            <a:r>
              <a:rPr lang="de-DE" dirty="0"/>
              <a:t> </a:t>
            </a:r>
            <a:r>
              <a:rPr lang="de-DE" dirty="0" err="1"/>
              <a:t>impact</a:t>
            </a:r>
            <a:r>
              <a:rPr lang="de-DE" dirty="0"/>
              <a:t> on </a:t>
            </a:r>
            <a:r>
              <a:rPr lang="de-DE" dirty="0" err="1"/>
              <a:t>the</a:t>
            </a:r>
            <a:r>
              <a:rPr lang="de-DE" dirty="0"/>
              <a:t> programme.</a:t>
            </a:r>
          </a:p>
          <a:p>
            <a:pPr lvl="1"/>
            <a:r>
              <a:rPr lang="de-DE" dirty="0"/>
              <a:t>In </a:t>
            </a:r>
            <a:r>
              <a:rPr lang="de-DE" dirty="0" err="1"/>
              <a:t>case</a:t>
            </a:r>
            <a:r>
              <a:rPr lang="de-DE" dirty="0"/>
              <a:t> </a:t>
            </a:r>
            <a:r>
              <a:rPr lang="de-DE" dirty="0" err="1"/>
              <a:t>of</a:t>
            </a:r>
            <a:r>
              <a:rPr lang="de-DE" dirty="0"/>
              <a:t> </a:t>
            </a:r>
            <a:r>
              <a:rPr lang="de-DE" dirty="0" err="1"/>
              <a:t>franchise</a:t>
            </a:r>
            <a:r>
              <a:rPr lang="de-DE" dirty="0"/>
              <a:t> programmes: </a:t>
            </a:r>
            <a:r>
              <a:rPr lang="de-DE" dirty="0" err="1"/>
              <a:t>How</a:t>
            </a:r>
            <a:r>
              <a:rPr lang="de-DE" dirty="0"/>
              <a:t> </a:t>
            </a:r>
            <a:r>
              <a:rPr lang="de-DE" dirty="0" err="1"/>
              <a:t>and</a:t>
            </a:r>
            <a:r>
              <a:rPr lang="de-DE" dirty="0"/>
              <a:t> </a:t>
            </a:r>
            <a:r>
              <a:rPr lang="de-DE" dirty="0" err="1"/>
              <a:t>to</a:t>
            </a:r>
            <a:r>
              <a:rPr lang="de-DE" dirty="0"/>
              <a:t> </a:t>
            </a:r>
            <a:r>
              <a:rPr lang="de-DE" dirty="0" err="1"/>
              <a:t>what</a:t>
            </a:r>
            <a:r>
              <a:rPr lang="de-DE" dirty="0"/>
              <a:t> </a:t>
            </a:r>
            <a:r>
              <a:rPr lang="de-DE" dirty="0" err="1"/>
              <a:t>extent</a:t>
            </a:r>
            <a:r>
              <a:rPr lang="de-DE" dirty="0"/>
              <a:t> </a:t>
            </a:r>
            <a:r>
              <a:rPr lang="de-DE" dirty="0" err="1"/>
              <a:t>is</a:t>
            </a:r>
            <a:r>
              <a:rPr lang="de-DE" dirty="0"/>
              <a:t> </a:t>
            </a:r>
            <a:r>
              <a:rPr lang="de-DE" dirty="0" err="1"/>
              <a:t>the</a:t>
            </a:r>
            <a:r>
              <a:rPr lang="de-DE" dirty="0"/>
              <a:t> </a:t>
            </a:r>
            <a:r>
              <a:rPr lang="de-DE" dirty="0" err="1"/>
              <a:t>quality</a:t>
            </a:r>
            <a:r>
              <a:rPr lang="de-DE" dirty="0"/>
              <a:t> </a:t>
            </a:r>
            <a:r>
              <a:rPr lang="de-DE" dirty="0" err="1"/>
              <a:t>ensured</a:t>
            </a:r>
            <a:r>
              <a:rPr lang="de-DE" dirty="0"/>
              <a:t>? </a:t>
            </a:r>
          </a:p>
          <a:p>
            <a:endParaRPr lang="de-DE" dirty="0"/>
          </a:p>
        </p:txBody>
      </p:sp>
      <p:sp>
        <p:nvSpPr>
          <p:cNvPr id="4" name="Datumsplatzhalter 3">
            <a:extLst>
              <a:ext uri="{FF2B5EF4-FFF2-40B4-BE49-F238E27FC236}">
                <a16:creationId xmlns:a16="http://schemas.microsoft.com/office/drawing/2014/main" xmlns="" id="{3776C55E-6B44-6B4C-8210-E970CDA8FC12}"/>
              </a:ext>
            </a:extLst>
          </p:cNvPr>
          <p:cNvSpPr>
            <a:spLocks noGrp="1"/>
          </p:cNvSpPr>
          <p:nvPr>
            <p:ph type="dt" sz="half" idx="10"/>
          </p:nvPr>
        </p:nvSpPr>
        <p:spPr/>
        <p:txBody>
          <a:bodyPr/>
          <a:lstStyle/>
          <a:p>
            <a:fld id="{7E25AD34-94E9-DD40-B82C-65392EA8BF26}" type="datetime1">
              <a:rPr lang="de-DE" smtClean="0"/>
              <a:t>17.09.2018</a:t>
            </a:fld>
            <a:endParaRPr lang="de-DE"/>
          </a:p>
        </p:txBody>
      </p:sp>
      <p:sp>
        <p:nvSpPr>
          <p:cNvPr id="5" name="Fußzeilenplatzhalter 4">
            <a:extLst>
              <a:ext uri="{FF2B5EF4-FFF2-40B4-BE49-F238E27FC236}">
                <a16:creationId xmlns:a16="http://schemas.microsoft.com/office/drawing/2014/main" xmlns="" id="{AE7BCC84-0B6F-8844-A77B-492D6EF5E71D}"/>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65E46C55-116C-C749-B663-05F78EB64B97}"/>
              </a:ext>
            </a:extLst>
          </p:cNvPr>
          <p:cNvSpPr>
            <a:spLocks noGrp="1"/>
          </p:cNvSpPr>
          <p:nvPr>
            <p:ph type="sldNum" sz="quarter" idx="12"/>
          </p:nvPr>
        </p:nvSpPr>
        <p:spPr/>
        <p:txBody>
          <a:bodyPr/>
          <a:lstStyle/>
          <a:p>
            <a:fld id="{93BC7EB4-ADAF-3D45-8E3E-A06BACF5AB1C}" type="slidenum">
              <a:rPr lang="de-DE" smtClean="0"/>
              <a:t>82</a:t>
            </a:fld>
            <a:endParaRPr lang="de-DE"/>
          </a:p>
        </p:txBody>
      </p:sp>
      <p:pic>
        <p:nvPicPr>
          <p:cNvPr id="7" name="Picture 3" descr="page1image560">
            <a:extLst>
              <a:ext uri="{FF2B5EF4-FFF2-40B4-BE49-F238E27FC236}">
                <a16:creationId xmlns:a16="http://schemas.microsoft.com/office/drawing/2014/main" xmlns="" id="{30B0BFA7-0CC7-7E4B-B9B9-13033C8958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6897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E1033EC-0DBE-0C45-9ED4-E160141F7275}"/>
              </a:ext>
            </a:extLst>
          </p:cNvPr>
          <p:cNvSpPr>
            <a:spLocks noGrp="1"/>
          </p:cNvSpPr>
          <p:nvPr>
            <p:ph type="title"/>
          </p:nvPr>
        </p:nvSpPr>
        <p:spPr>
          <a:xfrm>
            <a:off x="838200" y="98323"/>
            <a:ext cx="10515600" cy="1799303"/>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4.3: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B8533EB7-B01A-924B-B453-7FC0AC6D0B69}"/>
              </a:ext>
            </a:extLst>
          </p:cNvPr>
          <p:cNvSpPr>
            <a:spLocks noGrp="1"/>
          </p:cNvSpPr>
          <p:nvPr>
            <p:ph idx="1"/>
          </p:nvPr>
        </p:nvSpPr>
        <p:spPr>
          <a:xfrm>
            <a:off x="98323" y="1825624"/>
            <a:ext cx="11985522" cy="5032375"/>
          </a:xfrm>
        </p:spPr>
        <p:txBody>
          <a:bodyPr>
            <a:normAutofit fontScale="70000" lnSpcReduction="20000"/>
          </a:bodyPr>
          <a:lstStyle/>
          <a:p>
            <a:pPr marL="0" indent="0">
              <a:buNone/>
            </a:pPr>
            <a:r>
              <a:rPr lang="de-DE" sz="3100" b="1" dirty="0"/>
              <a:t>Benchmarks:</a:t>
            </a:r>
          </a:p>
          <a:p>
            <a:pPr marL="0" indent="0">
              <a:buNone/>
            </a:pPr>
            <a:r>
              <a:rPr lang="de-DE" sz="3100" i="1" dirty="0" err="1"/>
              <a:t>Meets</a:t>
            </a:r>
            <a:r>
              <a:rPr lang="de-DE" sz="3100" i="1" dirty="0"/>
              <a:t> </a:t>
            </a:r>
            <a:r>
              <a:rPr lang="de-DE" sz="3100" i="1" dirty="0" err="1"/>
              <a:t>quality</a:t>
            </a:r>
            <a:r>
              <a:rPr lang="de-DE" sz="3100" i="1" dirty="0"/>
              <a:t> requirements </a:t>
            </a:r>
          </a:p>
          <a:p>
            <a:r>
              <a:rPr lang="de-DE" sz="3100" dirty="0"/>
              <a:t>The </a:t>
            </a:r>
            <a:r>
              <a:rPr lang="de-DE" sz="3100" dirty="0" err="1"/>
              <a:t>scope</a:t>
            </a:r>
            <a:r>
              <a:rPr lang="de-DE" sz="3100" dirty="0"/>
              <a:t> </a:t>
            </a:r>
            <a:r>
              <a:rPr lang="de-DE" sz="3100" dirty="0" err="1"/>
              <a:t>and</a:t>
            </a:r>
            <a:r>
              <a:rPr lang="de-DE" sz="3100" dirty="0"/>
              <a:t> </a:t>
            </a:r>
            <a:r>
              <a:rPr lang="de-DE" sz="3100" dirty="0" err="1"/>
              <a:t>nature</a:t>
            </a:r>
            <a:r>
              <a:rPr lang="de-DE" sz="3100" dirty="0"/>
              <a:t> </a:t>
            </a:r>
            <a:r>
              <a:rPr lang="de-DE" sz="3100" dirty="0" err="1"/>
              <a:t>of</a:t>
            </a:r>
            <a:r>
              <a:rPr lang="de-DE" sz="3100" dirty="0"/>
              <a:t> </a:t>
            </a:r>
            <a:r>
              <a:rPr lang="de-DE" sz="3100" dirty="0" err="1"/>
              <a:t>cooperation</a:t>
            </a:r>
            <a:r>
              <a:rPr lang="de-DE" sz="3100" dirty="0"/>
              <a:t> </a:t>
            </a:r>
            <a:r>
              <a:rPr lang="de-DE" sz="3100" dirty="0" err="1"/>
              <a:t>with</a:t>
            </a:r>
            <a:r>
              <a:rPr lang="de-DE" sz="3100" dirty="0"/>
              <a:t> HEI, </a:t>
            </a:r>
            <a:r>
              <a:rPr lang="de-DE" sz="3100" dirty="0" err="1"/>
              <a:t>other</a:t>
            </a:r>
            <a:r>
              <a:rPr lang="de-DE" sz="3100" dirty="0"/>
              <a:t> </a:t>
            </a:r>
            <a:r>
              <a:rPr lang="de-DE" sz="3100" dirty="0" err="1"/>
              <a:t>academic</a:t>
            </a:r>
            <a:r>
              <a:rPr lang="de-DE" sz="3100" dirty="0"/>
              <a:t> </a:t>
            </a:r>
            <a:r>
              <a:rPr lang="de-DE" sz="3100" dirty="0" err="1"/>
              <a:t>institutions</a:t>
            </a:r>
            <a:r>
              <a:rPr lang="de-DE" sz="3100" dirty="0"/>
              <a:t> </a:t>
            </a:r>
            <a:r>
              <a:rPr lang="de-DE" sz="3100" dirty="0" err="1"/>
              <a:t>and</a:t>
            </a:r>
            <a:r>
              <a:rPr lang="de-DE" sz="3100" dirty="0"/>
              <a:t> </a:t>
            </a:r>
            <a:r>
              <a:rPr lang="de-DE" sz="3100" dirty="0" err="1"/>
              <a:t>networks</a:t>
            </a:r>
            <a:r>
              <a:rPr lang="de-DE" sz="3100" dirty="0"/>
              <a:t> relevant </a:t>
            </a:r>
            <a:r>
              <a:rPr lang="de-DE" sz="3100" dirty="0" err="1"/>
              <a:t>for</a:t>
            </a:r>
            <a:r>
              <a:rPr lang="de-DE" sz="3100" dirty="0"/>
              <a:t> </a:t>
            </a:r>
            <a:r>
              <a:rPr lang="de-DE" sz="3100" dirty="0" err="1"/>
              <a:t>the</a:t>
            </a:r>
            <a:r>
              <a:rPr lang="de-DE" sz="3100" dirty="0"/>
              <a:t> programme </a:t>
            </a:r>
            <a:r>
              <a:rPr lang="de-DE" sz="3100" dirty="0" err="1"/>
              <a:t>are</a:t>
            </a:r>
            <a:r>
              <a:rPr lang="de-DE" sz="3100" dirty="0"/>
              <a:t> </a:t>
            </a:r>
            <a:r>
              <a:rPr lang="de-DE" sz="3100" dirty="0" err="1"/>
              <a:t>plausibly</a:t>
            </a:r>
            <a:r>
              <a:rPr lang="de-DE" sz="3100" dirty="0"/>
              <a:t> </a:t>
            </a:r>
            <a:r>
              <a:rPr lang="de-DE" sz="3100" dirty="0" err="1"/>
              <a:t>presented</a:t>
            </a:r>
            <a:r>
              <a:rPr lang="de-DE" sz="3100" dirty="0"/>
              <a:t>. The </a:t>
            </a:r>
            <a:r>
              <a:rPr lang="de-DE" sz="3100" dirty="0" err="1"/>
              <a:t>agreements</a:t>
            </a:r>
            <a:r>
              <a:rPr lang="de-DE" sz="3100" dirty="0"/>
              <a:t> </a:t>
            </a:r>
            <a:r>
              <a:rPr lang="de-DE" sz="3100" dirty="0" err="1"/>
              <a:t>forming</a:t>
            </a:r>
            <a:r>
              <a:rPr lang="de-DE" sz="3100" dirty="0"/>
              <a:t> </a:t>
            </a:r>
            <a:r>
              <a:rPr lang="de-DE" sz="3100" dirty="0" err="1"/>
              <a:t>the</a:t>
            </a:r>
            <a:r>
              <a:rPr lang="de-DE" sz="3100" dirty="0"/>
              <a:t> </a:t>
            </a:r>
            <a:r>
              <a:rPr lang="de-DE" sz="3100" dirty="0" err="1"/>
              <a:t>basis</a:t>
            </a:r>
            <a:r>
              <a:rPr lang="de-DE" sz="3100" dirty="0"/>
              <a:t> </a:t>
            </a:r>
            <a:r>
              <a:rPr lang="de-DE" sz="3100" dirty="0" err="1"/>
              <a:t>of</a:t>
            </a:r>
            <a:r>
              <a:rPr lang="de-DE" sz="3100" dirty="0"/>
              <a:t> </a:t>
            </a:r>
            <a:r>
              <a:rPr lang="de-DE" sz="3100" dirty="0" err="1"/>
              <a:t>the</a:t>
            </a:r>
            <a:r>
              <a:rPr lang="de-DE" sz="3100" dirty="0"/>
              <a:t> </a:t>
            </a:r>
            <a:r>
              <a:rPr lang="de-DE" sz="3100" dirty="0" err="1"/>
              <a:t>cooperation</a:t>
            </a:r>
            <a:r>
              <a:rPr lang="de-DE" sz="3100" dirty="0"/>
              <a:t> </a:t>
            </a:r>
            <a:r>
              <a:rPr lang="de-DE" sz="3100" dirty="0" err="1"/>
              <a:t>are</a:t>
            </a:r>
            <a:r>
              <a:rPr lang="de-DE" sz="3100" dirty="0"/>
              <a:t> </a:t>
            </a:r>
            <a:r>
              <a:rPr lang="de-DE" sz="3100" dirty="0" err="1"/>
              <a:t>documented</a:t>
            </a:r>
            <a:r>
              <a:rPr lang="de-DE" sz="3100" dirty="0"/>
              <a:t>. The </a:t>
            </a:r>
            <a:r>
              <a:rPr lang="de-DE" sz="3100" dirty="0" err="1"/>
              <a:t>cooperation</a:t>
            </a:r>
            <a:r>
              <a:rPr lang="de-DE" sz="3100" dirty="0"/>
              <a:t> </a:t>
            </a:r>
            <a:r>
              <a:rPr lang="de-DE" sz="3100" dirty="0" err="1"/>
              <a:t>is</a:t>
            </a:r>
            <a:r>
              <a:rPr lang="de-DE" sz="3100" dirty="0"/>
              <a:t> </a:t>
            </a:r>
            <a:r>
              <a:rPr lang="de-DE" sz="3100" dirty="0" err="1"/>
              <a:t>actively</a:t>
            </a:r>
            <a:r>
              <a:rPr lang="de-DE" sz="3100" dirty="0"/>
              <a:t> </a:t>
            </a:r>
            <a:r>
              <a:rPr lang="de-DE" sz="3100" dirty="0" err="1"/>
              <a:t>pursued</a:t>
            </a:r>
            <a:r>
              <a:rPr lang="de-DE" sz="3100" dirty="0"/>
              <a:t> </a:t>
            </a:r>
            <a:r>
              <a:rPr lang="de-DE" sz="3100" dirty="0" err="1"/>
              <a:t>and</a:t>
            </a:r>
            <a:r>
              <a:rPr lang="de-DE" sz="3100" dirty="0"/>
              <a:t> </a:t>
            </a:r>
            <a:r>
              <a:rPr lang="de-DE" sz="3100" dirty="0" err="1"/>
              <a:t>has</a:t>
            </a:r>
            <a:r>
              <a:rPr lang="de-DE" sz="3100" dirty="0"/>
              <a:t> a </a:t>
            </a:r>
            <a:r>
              <a:rPr lang="de-DE" sz="3100" dirty="0" err="1"/>
              <a:t>clear</a:t>
            </a:r>
            <a:r>
              <a:rPr lang="de-DE" sz="3100" dirty="0"/>
              <a:t> </a:t>
            </a:r>
            <a:r>
              <a:rPr lang="de-DE" sz="3100" dirty="0" err="1"/>
              <a:t>impact</a:t>
            </a:r>
            <a:r>
              <a:rPr lang="de-DE" sz="3100" dirty="0"/>
              <a:t> on </a:t>
            </a:r>
            <a:r>
              <a:rPr lang="de-DE" sz="3100" dirty="0" err="1"/>
              <a:t>the</a:t>
            </a:r>
            <a:r>
              <a:rPr lang="de-DE" sz="3100" dirty="0"/>
              <a:t> </a:t>
            </a:r>
            <a:r>
              <a:rPr lang="de-DE" sz="3100" dirty="0" err="1"/>
              <a:t>conception</a:t>
            </a:r>
            <a:r>
              <a:rPr lang="de-DE" sz="3100" dirty="0"/>
              <a:t> </a:t>
            </a:r>
            <a:r>
              <a:rPr lang="de-DE" sz="3100" dirty="0" err="1"/>
              <a:t>and</a:t>
            </a:r>
            <a:r>
              <a:rPr lang="de-DE" sz="3100" dirty="0"/>
              <a:t> </a:t>
            </a:r>
            <a:r>
              <a:rPr lang="de-DE" sz="3100" dirty="0" err="1"/>
              <a:t>implementation</a:t>
            </a:r>
            <a:r>
              <a:rPr lang="de-DE" sz="3100" dirty="0"/>
              <a:t> </a:t>
            </a:r>
            <a:r>
              <a:rPr lang="de-DE" sz="3100" dirty="0" err="1"/>
              <a:t>of</a:t>
            </a:r>
            <a:r>
              <a:rPr lang="de-DE" sz="3100" dirty="0"/>
              <a:t> </a:t>
            </a:r>
            <a:r>
              <a:rPr lang="de-DE" sz="3100" dirty="0" err="1"/>
              <a:t>the</a:t>
            </a:r>
            <a:r>
              <a:rPr lang="de-DE" sz="3100" dirty="0"/>
              <a:t> </a:t>
            </a:r>
            <a:r>
              <a:rPr lang="de-DE" sz="3100" dirty="0" err="1"/>
              <a:t>study</a:t>
            </a:r>
            <a:r>
              <a:rPr lang="de-DE" sz="3100" dirty="0"/>
              <a:t> programme. All such </a:t>
            </a:r>
            <a:r>
              <a:rPr lang="de-DE" sz="3100" dirty="0" err="1"/>
              <a:t>activities</a:t>
            </a:r>
            <a:r>
              <a:rPr lang="de-DE" sz="3100" dirty="0"/>
              <a:t> </a:t>
            </a:r>
            <a:r>
              <a:rPr lang="de-DE" sz="3100" dirty="0" err="1"/>
              <a:t>contribute</a:t>
            </a:r>
            <a:r>
              <a:rPr lang="de-DE" sz="3100" dirty="0"/>
              <a:t> </a:t>
            </a:r>
            <a:r>
              <a:rPr lang="de-DE" sz="3100" dirty="0" err="1"/>
              <a:t>to</a:t>
            </a:r>
            <a:r>
              <a:rPr lang="de-DE" sz="3100" dirty="0"/>
              <a:t> </a:t>
            </a:r>
            <a:r>
              <a:rPr lang="de-DE" sz="3100" dirty="0" err="1"/>
              <a:t>the</a:t>
            </a:r>
            <a:r>
              <a:rPr lang="de-DE" sz="3100" dirty="0"/>
              <a:t> </a:t>
            </a:r>
            <a:r>
              <a:rPr lang="de-DE" sz="3100" dirty="0" err="1"/>
              <a:t>development</a:t>
            </a:r>
            <a:r>
              <a:rPr lang="de-DE" sz="3100" dirty="0"/>
              <a:t> </a:t>
            </a:r>
            <a:r>
              <a:rPr lang="de-DE" sz="3100" dirty="0" err="1"/>
              <a:t>of</a:t>
            </a:r>
            <a:r>
              <a:rPr lang="de-DE" sz="3100" dirty="0"/>
              <a:t> </a:t>
            </a:r>
            <a:r>
              <a:rPr lang="de-DE" sz="3100" dirty="0" err="1"/>
              <a:t>the</a:t>
            </a:r>
            <a:r>
              <a:rPr lang="de-DE" sz="3100" dirty="0"/>
              <a:t> </a:t>
            </a:r>
            <a:r>
              <a:rPr lang="de-DE" sz="3100" dirty="0" err="1"/>
              <a:t>students</a:t>
            </a:r>
            <a:r>
              <a:rPr lang="de-DE" sz="3100" dirty="0"/>
              <a:t>’ </a:t>
            </a:r>
            <a:r>
              <a:rPr lang="de-DE" sz="3100" dirty="0" err="1"/>
              <a:t>qualification</a:t>
            </a:r>
            <a:r>
              <a:rPr lang="de-DE" sz="3100" dirty="0"/>
              <a:t> </a:t>
            </a:r>
            <a:r>
              <a:rPr lang="de-DE" sz="3100" dirty="0" err="1"/>
              <a:t>and</a:t>
            </a:r>
            <a:r>
              <a:rPr lang="de-DE" sz="3100" dirty="0"/>
              <a:t> </a:t>
            </a:r>
            <a:r>
              <a:rPr lang="de-DE" sz="3100" dirty="0" err="1"/>
              <a:t>skills</a:t>
            </a:r>
            <a:r>
              <a:rPr lang="de-DE" sz="3100" dirty="0"/>
              <a:t>. </a:t>
            </a:r>
          </a:p>
          <a:p>
            <a:r>
              <a:rPr lang="de-DE" sz="3100" dirty="0"/>
              <a:t>In </a:t>
            </a:r>
            <a:r>
              <a:rPr lang="de-DE" sz="3100" dirty="0" err="1"/>
              <a:t>case</a:t>
            </a:r>
            <a:r>
              <a:rPr lang="de-DE" sz="3100" dirty="0"/>
              <a:t> </a:t>
            </a:r>
            <a:r>
              <a:rPr lang="de-DE" sz="3100" dirty="0" err="1"/>
              <a:t>that</a:t>
            </a:r>
            <a:r>
              <a:rPr lang="de-DE" sz="3100" dirty="0"/>
              <a:t> </a:t>
            </a:r>
            <a:r>
              <a:rPr lang="de-DE" sz="3100" dirty="0" err="1"/>
              <a:t>other</a:t>
            </a:r>
            <a:r>
              <a:rPr lang="de-DE" sz="3100" dirty="0"/>
              <a:t> </a:t>
            </a:r>
            <a:r>
              <a:rPr lang="de-DE" sz="3100" dirty="0" err="1"/>
              <a:t>academic</a:t>
            </a:r>
            <a:r>
              <a:rPr lang="de-DE" sz="3100" dirty="0"/>
              <a:t> </a:t>
            </a:r>
            <a:r>
              <a:rPr lang="de-DE" sz="3100" dirty="0" err="1"/>
              <a:t>institutions</a:t>
            </a:r>
            <a:r>
              <a:rPr lang="de-DE" sz="3100" dirty="0"/>
              <a:t> </a:t>
            </a:r>
            <a:r>
              <a:rPr lang="de-DE" sz="3100" dirty="0" err="1"/>
              <a:t>or</a:t>
            </a:r>
            <a:r>
              <a:rPr lang="de-DE" sz="3100" dirty="0"/>
              <a:t> organisations </a:t>
            </a:r>
            <a:r>
              <a:rPr lang="de-DE" sz="3100" dirty="0" err="1"/>
              <a:t>conduct</a:t>
            </a:r>
            <a:r>
              <a:rPr lang="de-DE" sz="3100" dirty="0"/>
              <a:t> </a:t>
            </a:r>
            <a:r>
              <a:rPr lang="de-DE" sz="3100" dirty="0" err="1"/>
              <a:t>parts</a:t>
            </a:r>
            <a:r>
              <a:rPr lang="de-DE" sz="3100" dirty="0"/>
              <a:t> </a:t>
            </a:r>
            <a:r>
              <a:rPr lang="de-DE" sz="3100" dirty="0" err="1"/>
              <a:t>of</a:t>
            </a:r>
            <a:r>
              <a:rPr lang="de-DE" sz="3100" dirty="0"/>
              <a:t> </a:t>
            </a:r>
            <a:r>
              <a:rPr lang="de-DE" sz="3100" dirty="0" err="1"/>
              <a:t>the</a:t>
            </a:r>
            <a:r>
              <a:rPr lang="de-DE" sz="3100" dirty="0"/>
              <a:t> </a:t>
            </a:r>
            <a:r>
              <a:rPr lang="de-DE" sz="3100" dirty="0" err="1"/>
              <a:t>study</a:t>
            </a:r>
            <a:r>
              <a:rPr lang="de-DE" sz="3100" dirty="0"/>
              <a:t> programme, </a:t>
            </a:r>
            <a:r>
              <a:rPr lang="de-DE" sz="3100" dirty="0" err="1"/>
              <a:t>the</a:t>
            </a:r>
            <a:r>
              <a:rPr lang="de-DE" sz="3100" dirty="0"/>
              <a:t> HEI </a:t>
            </a:r>
            <a:r>
              <a:rPr lang="de-DE" sz="3100" dirty="0" err="1"/>
              <a:t>ensures</a:t>
            </a:r>
            <a:r>
              <a:rPr lang="de-DE" sz="3100" dirty="0"/>
              <a:t> </a:t>
            </a:r>
            <a:r>
              <a:rPr lang="de-DE" sz="3100" dirty="0" err="1"/>
              <a:t>that</a:t>
            </a:r>
            <a:r>
              <a:rPr lang="de-DE" sz="3100" dirty="0"/>
              <a:t> </a:t>
            </a:r>
            <a:r>
              <a:rPr lang="de-DE" sz="3100" dirty="0" err="1"/>
              <a:t>the</a:t>
            </a:r>
            <a:r>
              <a:rPr lang="de-DE" sz="3100" dirty="0"/>
              <a:t> </a:t>
            </a:r>
            <a:r>
              <a:rPr lang="de-DE" sz="3100" dirty="0" err="1"/>
              <a:t>quality</a:t>
            </a:r>
            <a:r>
              <a:rPr lang="de-DE" sz="3100" dirty="0"/>
              <a:t> </a:t>
            </a:r>
            <a:r>
              <a:rPr lang="de-DE" sz="3100" dirty="0" err="1"/>
              <a:t>standards</a:t>
            </a:r>
            <a:r>
              <a:rPr lang="de-DE" sz="3100" dirty="0"/>
              <a:t> </a:t>
            </a:r>
            <a:r>
              <a:rPr lang="de-DE" sz="3100" dirty="0" err="1"/>
              <a:t>are</a:t>
            </a:r>
            <a:r>
              <a:rPr lang="de-DE" sz="3100" dirty="0"/>
              <a:t> </a:t>
            </a:r>
            <a:r>
              <a:rPr lang="de-DE" sz="3100" dirty="0" err="1"/>
              <a:t>met</a:t>
            </a:r>
            <a:r>
              <a:rPr lang="de-DE" sz="3100" dirty="0"/>
              <a:t>. </a:t>
            </a:r>
          </a:p>
          <a:p>
            <a:pPr marL="0" indent="0">
              <a:buNone/>
            </a:pPr>
            <a:r>
              <a:rPr lang="de-DE" sz="3100" i="1" dirty="0" err="1"/>
              <a:t>Exceeds</a:t>
            </a:r>
            <a:r>
              <a:rPr lang="de-DE" sz="3100" i="1" dirty="0"/>
              <a:t> </a:t>
            </a:r>
            <a:r>
              <a:rPr lang="de-DE" sz="3100" i="1" dirty="0" err="1"/>
              <a:t>quality</a:t>
            </a:r>
            <a:r>
              <a:rPr lang="de-DE" sz="3100" i="1" dirty="0"/>
              <a:t> requirements </a:t>
            </a:r>
          </a:p>
          <a:p>
            <a:r>
              <a:rPr lang="de-DE" sz="3100" dirty="0" err="1"/>
              <a:t>Cooperation</a:t>
            </a:r>
            <a:r>
              <a:rPr lang="de-DE" sz="3100" dirty="0"/>
              <a:t> </a:t>
            </a:r>
            <a:r>
              <a:rPr lang="de-DE" sz="3100" dirty="0" err="1"/>
              <a:t>with</a:t>
            </a:r>
            <a:r>
              <a:rPr lang="de-DE" sz="3100" dirty="0"/>
              <a:t> HEI, </a:t>
            </a:r>
            <a:r>
              <a:rPr lang="de-DE" sz="3100" dirty="0" err="1"/>
              <a:t>other</a:t>
            </a:r>
            <a:r>
              <a:rPr lang="de-DE" sz="3100" dirty="0"/>
              <a:t> </a:t>
            </a:r>
            <a:r>
              <a:rPr lang="de-DE" sz="3100" dirty="0" err="1"/>
              <a:t>academic</a:t>
            </a:r>
            <a:r>
              <a:rPr lang="de-DE" sz="3100" dirty="0"/>
              <a:t> </a:t>
            </a:r>
            <a:r>
              <a:rPr lang="de-DE" sz="3100" dirty="0" err="1"/>
              <a:t>institutions</a:t>
            </a:r>
            <a:r>
              <a:rPr lang="de-DE" sz="3100" dirty="0"/>
              <a:t> </a:t>
            </a:r>
            <a:r>
              <a:rPr lang="de-DE" sz="3100" dirty="0" err="1"/>
              <a:t>and</a:t>
            </a:r>
            <a:r>
              <a:rPr lang="de-DE" sz="3100" dirty="0"/>
              <a:t> </a:t>
            </a:r>
            <a:r>
              <a:rPr lang="de-DE" sz="3100" dirty="0" err="1"/>
              <a:t>networks</a:t>
            </a:r>
            <a:r>
              <a:rPr lang="de-DE" sz="3100" dirty="0"/>
              <a:t> </a:t>
            </a:r>
            <a:r>
              <a:rPr lang="de-DE" sz="3100" dirty="0" err="1"/>
              <a:t>are</a:t>
            </a:r>
            <a:r>
              <a:rPr lang="de-DE" sz="3100" dirty="0"/>
              <a:t> </a:t>
            </a:r>
            <a:r>
              <a:rPr lang="de-DE" sz="3100" dirty="0" err="1"/>
              <a:t>aligned</a:t>
            </a:r>
            <a:r>
              <a:rPr lang="de-DE" sz="3100" dirty="0"/>
              <a:t> </a:t>
            </a:r>
            <a:r>
              <a:rPr lang="de-DE" sz="3100" dirty="0" err="1"/>
              <a:t>with</a:t>
            </a:r>
            <a:r>
              <a:rPr lang="de-DE" sz="3100" dirty="0"/>
              <a:t> </a:t>
            </a:r>
            <a:r>
              <a:rPr lang="de-DE" sz="3100" dirty="0" err="1"/>
              <a:t>the</a:t>
            </a:r>
            <a:r>
              <a:rPr lang="de-DE" sz="3100" dirty="0"/>
              <a:t> </a:t>
            </a:r>
            <a:r>
              <a:rPr lang="de-DE" sz="3100" dirty="0" err="1"/>
              <a:t>strategy</a:t>
            </a:r>
            <a:r>
              <a:rPr lang="de-DE" sz="3100" dirty="0"/>
              <a:t> </a:t>
            </a:r>
            <a:r>
              <a:rPr lang="de-DE" sz="3100" dirty="0" err="1"/>
              <a:t>of</a:t>
            </a:r>
            <a:r>
              <a:rPr lang="de-DE" sz="3100" dirty="0"/>
              <a:t> </a:t>
            </a:r>
            <a:r>
              <a:rPr lang="de-DE" sz="3100" dirty="0" err="1"/>
              <a:t>the</a:t>
            </a:r>
            <a:r>
              <a:rPr lang="de-DE" sz="3100" dirty="0"/>
              <a:t> </a:t>
            </a:r>
            <a:r>
              <a:rPr lang="de-DE" sz="3100" dirty="0" err="1"/>
              <a:t>study</a:t>
            </a:r>
            <a:r>
              <a:rPr lang="de-DE" sz="3100" dirty="0"/>
              <a:t> programmes </a:t>
            </a:r>
            <a:r>
              <a:rPr lang="de-DE" sz="3100" dirty="0" err="1"/>
              <a:t>and</a:t>
            </a:r>
            <a:r>
              <a:rPr lang="de-DE" sz="3100" dirty="0"/>
              <a:t> </a:t>
            </a:r>
            <a:r>
              <a:rPr lang="de-DE" sz="3100" dirty="0" err="1"/>
              <a:t>actively</a:t>
            </a:r>
            <a:r>
              <a:rPr lang="de-DE" sz="3100" dirty="0"/>
              <a:t> </a:t>
            </a:r>
            <a:r>
              <a:rPr lang="de-DE" sz="3100" dirty="0" err="1"/>
              <a:t>promoted</a:t>
            </a:r>
            <a:r>
              <a:rPr lang="de-DE" sz="3100" dirty="0"/>
              <a:t> (</a:t>
            </a:r>
            <a:r>
              <a:rPr lang="de-DE" sz="3100" dirty="0" err="1"/>
              <a:t>for</a:t>
            </a:r>
            <a:r>
              <a:rPr lang="de-DE" sz="3100" dirty="0"/>
              <a:t> </a:t>
            </a:r>
            <a:r>
              <a:rPr lang="de-DE" sz="3100" dirty="0" err="1"/>
              <a:t>example</a:t>
            </a:r>
            <a:r>
              <a:rPr lang="de-DE" sz="3100" dirty="0"/>
              <a:t>, </a:t>
            </a:r>
            <a:r>
              <a:rPr lang="de-DE" sz="3100" dirty="0" err="1"/>
              <a:t>by</a:t>
            </a:r>
            <a:r>
              <a:rPr lang="de-DE" sz="3100" dirty="0"/>
              <a:t> </a:t>
            </a:r>
            <a:r>
              <a:rPr lang="de-DE" sz="3100" dirty="0" err="1"/>
              <a:t>means</a:t>
            </a:r>
            <a:r>
              <a:rPr lang="de-DE" sz="3100" dirty="0"/>
              <a:t> </a:t>
            </a:r>
            <a:r>
              <a:rPr lang="de-DE" sz="3100" dirty="0" err="1"/>
              <a:t>of</a:t>
            </a:r>
            <a:r>
              <a:rPr lang="de-DE" sz="3100" dirty="0"/>
              <a:t> </a:t>
            </a:r>
            <a:r>
              <a:rPr lang="de-DE" sz="3100" dirty="0" err="1"/>
              <a:t>regular</a:t>
            </a:r>
            <a:r>
              <a:rPr lang="de-DE" sz="3100" dirty="0"/>
              <a:t> </a:t>
            </a:r>
            <a:r>
              <a:rPr lang="de-DE" sz="3100" dirty="0" err="1"/>
              <a:t>joint</a:t>
            </a:r>
            <a:r>
              <a:rPr lang="de-DE" sz="3100" dirty="0"/>
              <a:t> </a:t>
            </a:r>
            <a:r>
              <a:rPr lang="de-DE" sz="3100" dirty="0" err="1"/>
              <a:t>conferences</a:t>
            </a:r>
            <a:r>
              <a:rPr lang="de-DE" sz="3100" dirty="0"/>
              <a:t>/</a:t>
            </a:r>
            <a:r>
              <a:rPr lang="de-DE" sz="3100" dirty="0" err="1"/>
              <a:t>meetings</a:t>
            </a:r>
            <a:r>
              <a:rPr lang="de-DE" sz="3100" dirty="0"/>
              <a:t> </a:t>
            </a:r>
            <a:r>
              <a:rPr lang="de-DE" sz="3100" dirty="0" err="1"/>
              <a:t>of</a:t>
            </a:r>
            <a:r>
              <a:rPr lang="de-DE" sz="3100" dirty="0"/>
              <a:t> </a:t>
            </a:r>
            <a:r>
              <a:rPr lang="de-DE" sz="3100" dirty="0" err="1"/>
              <a:t>those</a:t>
            </a:r>
            <a:r>
              <a:rPr lang="de-DE" sz="3100" dirty="0"/>
              <a:t> </a:t>
            </a:r>
            <a:r>
              <a:rPr lang="de-DE" sz="3100" dirty="0" err="1"/>
              <a:t>who</a:t>
            </a:r>
            <a:r>
              <a:rPr lang="de-DE" sz="3100" dirty="0"/>
              <a:t> </a:t>
            </a:r>
            <a:r>
              <a:rPr lang="de-DE" sz="3100" dirty="0" err="1"/>
              <a:t>are</a:t>
            </a:r>
            <a:r>
              <a:rPr lang="de-DE" sz="3100" dirty="0"/>
              <a:t> </a:t>
            </a:r>
            <a:r>
              <a:rPr lang="de-DE" sz="3100" dirty="0" err="1"/>
              <a:t>involved</a:t>
            </a:r>
            <a:r>
              <a:rPr lang="de-DE" sz="3100" dirty="0"/>
              <a:t> in </a:t>
            </a:r>
            <a:r>
              <a:rPr lang="de-DE" sz="3100" dirty="0" err="1"/>
              <a:t>the</a:t>
            </a:r>
            <a:r>
              <a:rPr lang="de-DE" sz="3100" dirty="0"/>
              <a:t> </a:t>
            </a:r>
            <a:r>
              <a:rPr lang="de-DE" sz="3100" dirty="0" err="1"/>
              <a:t>study</a:t>
            </a:r>
            <a:r>
              <a:rPr lang="de-DE" sz="3100" dirty="0"/>
              <a:t> programme in </a:t>
            </a:r>
            <a:r>
              <a:rPr lang="de-DE" sz="3100" dirty="0" err="1"/>
              <a:t>responsible</a:t>
            </a:r>
            <a:r>
              <a:rPr lang="de-DE" sz="3100" dirty="0"/>
              <a:t> </a:t>
            </a:r>
            <a:r>
              <a:rPr lang="de-DE" sz="3100" dirty="0" err="1"/>
              <a:t>positions</a:t>
            </a:r>
            <a:r>
              <a:rPr lang="de-DE" sz="3100" dirty="0"/>
              <a:t>, </a:t>
            </a:r>
            <a:r>
              <a:rPr lang="de-DE" sz="3100" dirty="0" err="1"/>
              <a:t>to</a:t>
            </a:r>
            <a:r>
              <a:rPr lang="de-DE" sz="3100" dirty="0"/>
              <a:t> </a:t>
            </a:r>
            <a:r>
              <a:rPr lang="de-DE" sz="3100" dirty="0" err="1"/>
              <a:t>discuss</a:t>
            </a:r>
            <a:r>
              <a:rPr lang="de-DE" sz="3100" dirty="0"/>
              <a:t> </a:t>
            </a:r>
            <a:r>
              <a:rPr lang="de-DE" sz="3100" dirty="0" err="1"/>
              <a:t>the</a:t>
            </a:r>
            <a:r>
              <a:rPr lang="de-DE" sz="3100" dirty="0"/>
              <a:t> </a:t>
            </a:r>
            <a:r>
              <a:rPr lang="de-DE" sz="3100" dirty="0" err="1"/>
              <a:t>further</a:t>
            </a:r>
            <a:r>
              <a:rPr lang="de-DE" sz="3100" dirty="0"/>
              <a:t> </a:t>
            </a:r>
            <a:r>
              <a:rPr lang="de-DE" sz="3100" dirty="0" err="1"/>
              <a:t>development</a:t>
            </a:r>
            <a:r>
              <a:rPr lang="de-DE" sz="3100" dirty="0"/>
              <a:t> </a:t>
            </a:r>
            <a:r>
              <a:rPr lang="de-DE" sz="3100" dirty="0" err="1"/>
              <a:t>of</a:t>
            </a:r>
            <a:r>
              <a:rPr lang="de-DE" sz="3100" dirty="0"/>
              <a:t> </a:t>
            </a:r>
            <a:r>
              <a:rPr lang="de-DE" sz="3100" dirty="0" err="1"/>
              <a:t>the</a:t>
            </a:r>
            <a:r>
              <a:rPr lang="de-DE" sz="3100" dirty="0"/>
              <a:t> programme). Such </a:t>
            </a:r>
            <a:r>
              <a:rPr lang="de-DE" sz="3100" dirty="0" err="1"/>
              <a:t>cooperation</a:t>
            </a:r>
            <a:r>
              <a:rPr lang="de-DE" sz="3100" dirty="0"/>
              <a:t> </a:t>
            </a:r>
            <a:r>
              <a:rPr lang="de-DE" sz="3100" dirty="0" err="1"/>
              <a:t>has</a:t>
            </a:r>
            <a:r>
              <a:rPr lang="de-DE" sz="3100" dirty="0"/>
              <a:t> a formative </a:t>
            </a:r>
            <a:r>
              <a:rPr lang="de-DE" sz="3100" dirty="0" err="1"/>
              <a:t>impact</a:t>
            </a:r>
            <a:r>
              <a:rPr lang="de-DE" sz="3100" dirty="0"/>
              <a:t> on </a:t>
            </a:r>
            <a:r>
              <a:rPr lang="de-DE" sz="3100" dirty="0" err="1"/>
              <a:t>the</a:t>
            </a:r>
            <a:r>
              <a:rPr lang="de-DE" sz="3100" dirty="0"/>
              <a:t> curricular </a:t>
            </a:r>
            <a:r>
              <a:rPr lang="de-DE" sz="3100" dirty="0" err="1"/>
              <a:t>contents</a:t>
            </a:r>
            <a:r>
              <a:rPr lang="de-DE" sz="3100" dirty="0"/>
              <a:t> </a:t>
            </a:r>
            <a:r>
              <a:rPr lang="de-DE" sz="3100" dirty="0" err="1"/>
              <a:t>and</a:t>
            </a:r>
            <a:r>
              <a:rPr lang="de-DE" sz="3100" dirty="0"/>
              <a:t> on </a:t>
            </a:r>
            <a:r>
              <a:rPr lang="de-DE" sz="3100" dirty="0" err="1"/>
              <a:t>the</a:t>
            </a:r>
            <a:r>
              <a:rPr lang="de-DE" sz="3100" dirty="0"/>
              <a:t> </a:t>
            </a:r>
            <a:r>
              <a:rPr lang="de-DE" sz="3100" dirty="0" err="1"/>
              <a:t>profile</a:t>
            </a:r>
            <a:r>
              <a:rPr lang="de-DE" sz="3100" dirty="0"/>
              <a:t> </a:t>
            </a:r>
            <a:r>
              <a:rPr lang="de-DE" sz="3100" dirty="0" err="1"/>
              <a:t>of</a:t>
            </a:r>
            <a:r>
              <a:rPr lang="de-DE" sz="3100" dirty="0"/>
              <a:t> </a:t>
            </a:r>
            <a:r>
              <a:rPr lang="de-DE" sz="3100" dirty="0" err="1"/>
              <a:t>the</a:t>
            </a:r>
            <a:r>
              <a:rPr lang="de-DE" sz="3100" dirty="0"/>
              <a:t> </a:t>
            </a:r>
            <a:r>
              <a:rPr lang="de-DE" sz="3100" dirty="0" err="1"/>
              <a:t>graduates</a:t>
            </a:r>
            <a:r>
              <a:rPr lang="de-DE" sz="3100" dirty="0"/>
              <a:t>. </a:t>
            </a:r>
            <a:r>
              <a:rPr lang="de-DE" sz="3100" dirty="0" err="1"/>
              <a:t>By</a:t>
            </a:r>
            <a:r>
              <a:rPr lang="de-DE" sz="3100" dirty="0"/>
              <a:t> </a:t>
            </a:r>
            <a:r>
              <a:rPr lang="de-DE" sz="3100" dirty="0" err="1"/>
              <a:t>means</a:t>
            </a:r>
            <a:r>
              <a:rPr lang="de-DE" sz="3100" dirty="0"/>
              <a:t> </a:t>
            </a:r>
            <a:r>
              <a:rPr lang="de-DE" sz="3100" dirty="0" err="1"/>
              <a:t>of</a:t>
            </a:r>
            <a:r>
              <a:rPr lang="de-DE" sz="3100" dirty="0"/>
              <a:t> </a:t>
            </a:r>
            <a:r>
              <a:rPr lang="de-DE" sz="3100" dirty="0" err="1"/>
              <a:t>specific</a:t>
            </a:r>
            <a:r>
              <a:rPr lang="de-DE" sz="3100" dirty="0"/>
              <a:t> </a:t>
            </a:r>
            <a:r>
              <a:rPr lang="de-DE" sz="3100" dirty="0" err="1"/>
              <a:t>measures</a:t>
            </a:r>
            <a:r>
              <a:rPr lang="de-DE" sz="3100" dirty="0"/>
              <a:t> (e.g. </a:t>
            </a:r>
            <a:r>
              <a:rPr lang="de-DE" sz="3100" dirty="0" err="1"/>
              <a:t>student</a:t>
            </a:r>
            <a:r>
              <a:rPr lang="de-DE" sz="3100" dirty="0"/>
              <a:t> </a:t>
            </a:r>
            <a:r>
              <a:rPr lang="de-DE" sz="3100" dirty="0" err="1"/>
              <a:t>and</a:t>
            </a:r>
            <a:r>
              <a:rPr lang="de-DE" sz="3100" dirty="0"/>
              <a:t> </a:t>
            </a:r>
            <a:r>
              <a:rPr lang="de-DE" sz="3100" dirty="0" err="1"/>
              <a:t>staff</a:t>
            </a:r>
            <a:r>
              <a:rPr lang="de-DE" sz="3100" dirty="0"/>
              <a:t> </a:t>
            </a:r>
            <a:r>
              <a:rPr lang="de-DE" sz="3100" dirty="0" err="1"/>
              <a:t>exchange</a:t>
            </a:r>
            <a:r>
              <a:rPr lang="de-DE" sz="3100" dirty="0"/>
              <a:t>, mutual </a:t>
            </a:r>
            <a:r>
              <a:rPr lang="de-DE" sz="3100" dirty="0" err="1"/>
              <a:t>sharing</a:t>
            </a:r>
            <a:r>
              <a:rPr lang="de-DE" sz="3100" dirty="0"/>
              <a:t> </a:t>
            </a:r>
            <a:r>
              <a:rPr lang="de-DE" sz="3100" dirty="0" err="1"/>
              <a:t>of</a:t>
            </a:r>
            <a:r>
              <a:rPr lang="de-DE" sz="3100" dirty="0"/>
              <a:t> </a:t>
            </a:r>
            <a:r>
              <a:rPr lang="de-DE" sz="3100" dirty="0" err="1"/>
              <a:t>course</a:t>
            </a:r>
            <a:r>
              <a:rPr lang="de-DE" sz="3100" dirty="0"/>
              <a:t> </a:t>
            </a:r>
            <a:r>
              <a:rPr lang="de-DE" sz="3100" dirty="0" err="1"/>
              <a:t>materials</a:t>
            </a:r>
            <a:r>
              <a:rPr lang="de-DE" sz="3100" dirty="0"/>
              <a:t>, </a:t>
            </a:r>
            <a:r>
              <a:rPr lang="de-DE" sz="3100" dirty="0" err="1"/>
              <a:t>and</a:t>
            </a:r>
            <a:r>
              <a:rPr lang="de-DE" sz="3100" dirty="0"/>
              <a:t> </a:t>
            </a:r>
            <a:r>
              <a:rPr lang="de-DE" sz="3100" dirty="0" err="1"/>
              <a:t>the</a:t>
            </a:r>
            <a:r>
              <a:rPr lang="de-DE" sz="3100" dirty="0"/>
              <a:t> </a:t>
            </a:r>
            <a:r>
              <a:rPr lang="de-DE" sz="3100" dirty="0" err="1"/>
              <a:t>joint</a:t>
            </a:r>
            <a:r>
              <a:rPr lang="de-DE" sz="3100" dirty="0"/>
              <a:t> </a:t>
            </a:r>
            <a:r>
              <a:rPr lang="de-DE" sz="3100" dirty="0" err="1"/>
              <a:t>offer</a:t>
            </a:r>
            <a:r>
              <a:rPr lang="de-DE" sz="3100" dirty="0"/>
              <a:t> </a:t>
            </a:r>
            <a:r>
              <a:rPr lang="de-DE" sz="3100" dirty="0" err="1"/>
              <a:t>of</a:t>
            </a:r>
            <a:r>
              <a:rPr lang="de-DE" sz="3100" dirty="0"/>
              <a:t> additional </a:t>
            </a:r>
            <a:r>
              <a:rPr lang="de-DE" sz="3100" dirty="0" err="1"/>
              <a:t>electives</a:t>
            </a:r>
            <a:r>
              <a:rPr lang="de-DE" sz="3100" dirty="0"/>
              <a:t>), </a:t>
            </a:r>
            <a:r>
              <a:rPr lang="de-DE" sz="3100" dirty="0" err="1"/>
              <a:t>they</a:t>
            </a:r>
            <a:r>
              <a:rPr lang="de-DE" sz="3100" dirty="0"/>
              <a:t> </a:t>
            </a:r>
            <a:r>
              <a:rPr lang="de-DE" sz="3100" dirty="0" err="1"/>
              <a:t>significantly</a:t>
            </a:r>
            <a:r>
              <a:rPr lang="de-DE" sz="3100" dirty="0"/>
              <a:t> </a:t>
            </a:r>
            <a:r>
              <a:rPr lang="de-DE" sz="3100" dirty="0" err="1"/>
              <a:t>contribute</a:t>
            </a:r>
            <a:r>
              <a:rPr lang="de-DE" sz="3100" dirty="0"/>
              <a:t> </a:t>
            </a:r>
            <a:r>
              <a:rPr lang="de-DE" sz="3100" dirty="0" err="1"/>
              <a:t>to</a:t>
            </a:r>
            <a:r>
              <a:rPr lang="de-DE" sz="3100" dirty="0"/>
              <a:t> </a:t>
            </a:r>
            <a:r>
              <a:rPr lang="de-DE" sz="3100" dirty="0" err="1"/>
              <a:t>the</a:t>
            </a:r>
            <a:r>
              <a:rPr lang="de-DE" sz="3100" dirty="0"/>
              <a:t> </a:t>
            </a:r>
            <a:r>
              <a:rPr lang="de-DE" sz="3100" dirty="0" err="1"/>
              <a:t>development</a:t>
            </a:r>
            <a:r>
              <a:rPr lang="de-DE" sz="3100" dirty="0"/>
              <a:t> </a:t>
            </a:r>
            <a:r>
              <a:rPr lang="de-DE" sz="3100" dirty="0" err="1"/>
              <a:t>of</a:t>
            </a:r>
            <a:r>
              <a:rPr lang="de-DE" sz="3100" dirty="0"/>
              <a:t> </a:t>
            </a:r>
            <a:r>
              <a:rPr lang="de-DE" sz="3100" dirty="0" err="1"/>
              <a:t>qualifications</a:t>
            </a:r>
            <a:r>
              <a:rPr lang="de-DE" sz="3100" dirty="0"/>
              <a:t> </a:t>
            </a:r>
            <a:r>
              <a:rPr lang="de-DE" sz="3100" dirty="0" err="1"/>
              <a:t>and</a:t>
            </a:r>
            <a:r>
              <a:rPr lang="de-DE" sz="3100" dirty="0"/>
              <a:t> </a:t>
            </a:r>
            <a:r>
              <a:rPr lang="de-DE" sz="3100" dirty="0" err="1"/>
              <a:t>skills</a:t>
            </a:r>
            <a:r>
              <a:rPr lang="de-DE" sz="3100" dirty="0"/>
              <a:t>. </a:t>
            </a:r>
          </a:p>
          <a:p>
            <a:endParaRPr lang="de-DE" dirty="0"/>
          </a:p>
        </p:txBody>
      </p:sp>
      <p:sp>
        <p:nvSpPr>
          <p:cNvPr id="4" name="Datumsplatzhalter 3">
            <a:extLst>
              <a:ext uri="{FF2B5EF4-FFF2-40B4-BE49-F238E27FC236}">
                <a16:creationId xmlns:a16="http://schemas.microsoft.com/office/drawing/2014/main" xmlns="" id="{166A1687-05F5-6D4B-84A0-13373595B0EE}"/>
              </a:ext>
            </a:extLst>
          </p:cNvPr>
          <p:cNvSpPr>
            <a:spLocks noGrp="1"/>
          </p:cNvSpPr>
          <p:nvPr>
            <p:ph type="dt" sz="half" idx="10"/>
          </p:nvPr>
        </p:nvSpPr>
        <p:spPr/>
        <p:txBody>
          <a:bodyPr/>
          <a:lstStyle/>
          <a:p>
            <a:fld id="{1D90FF45-0A80-9945-819B-173C59E6F574}" type="datetime1">
              <a:rPr lang="de-DE" smtClean="0"/>
              <a:t>17.09.2018</a:t>
            </a:fld>
            <a:endParaRPr lang="de-DE"/>
          </a:p>
        </p:txBody>
      </p:sp>
      <p:sp>
        <p:nvSpPr>
          <p:cNvPr id="5" name="Fußzeilenplatzhalter 4">
            <a:extLst>
              <a:ext uri="{FF2B5EF4-FFF2-40B4-BE49-F238E27FC236}">
                <a16:creationId xmlns:a16="http://schemas.microsoft.com/office/drawing/2014/main" xmlns="" id="{1A5DC4E8-F71B-6C44-B261-EB1A08407ED5}"/>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14C27341-62E0-914D-932F-44EE573B1280}"/>
              </a:ext>
            </a:extLst>
          </p:cNvPr>
          <p:cNvSpPr>
            <a:spLocks noGrp="1"/>
          </p:cNvSpPr>
          <p:nvPr>
            <p:ph type="sldNum" sz="quarter" idx="12"/>
          </p:nvPr>
        </p:nvSpPr>
        <p:spPr/>
        <p:txBody>
          <a:bodyPr/>
          <a:lstStyle/>
          <a:p>
            <a:fld id="{93BC7EB4-ADAF-3D45-8E3E-A06BACF5AB1C}" type="slidenum">
              <a:rPr lang="de-DE" smtClean="0"/>
              <a:t>83</a:t>
            </a:fld>
            <a:endParaRPr lang="de-DE"/>
          </a:p>
        </p:txBody>
      </p:sp>
      <p:pic>
        <p:nvPicPr>
          <p:cNvPr id="7" name="Picture 3" descr="page1image560">
            <a:extLst>
              <a:ext uri="{FF2B5EF4-FFF2-40B4-BE49-F238E27FC236}">
                <a16:creationId xmlns:a16="http://schemas.microsoft.com/office/drawing/2014/main" xmlns="" id="{06DE0599-9E9E-4D48-B36F-F864AE46E6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5991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401CAFC-3A72-E346-ADF3-4423564607DF}"/>
              </a:ext>
            </a:extLst>
          </p:cNvPr>
          <p:cNvSpPr>
            <a:spLocks noGrp="1"/>
          </p:cNvSpPr>
          <p:nvPr>
            <p:ph type="title"/>
          </p:nvPr>
        </p:nvSpPr>
        <p:spPr>
          <a:xfrm>
            <a:off x="838200" y="1"/>
            <a:ext cx="10515600" cy="1936954"/>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4.3: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CEE72382-9A3A-634A-BE66-1221DFB8BD38}"/>
              </a:ext>
            </a:extLst>
          </p:cNvPr>
          <p:cNvSpPr>
            <a:spLocks noGrp="1"/>
          </p:cNvSpPr>
          <p:nvPr>
            <p:ph idx="1"/>
          </p:nvPr>
        </p:nvSpPr>
        <p:spPr>
          <a:xfrm>
            <a:off x="838200" y="2039007"/>
            <a:ext cx="10515600" cy="4403834"/>
          </a:xfrm>
        </p:spPr>
        <p:txBody>
          <a:bodyPr>
            <a:normAutofit lnSpcReduction="10000"/>
          </a:bodyPr>
          <a:lstStyle/>
          <a:p>
            <a:pPr marL="0" indent="0">
              <a:buNone/>
            </a:pPr>
            <a:r>
              <a:rPr lang="de-DE" sz="2400" dirty="0"/>
              <a:t>4.3.2 </a:t>
            </a:r>
            <a:r>
              <a:rPr lang="de-DE" sz="2400" dirty="0" err="1"/>
              <a:t>Cooperation</a:t>
            </a:r>
            <a:r>
              <a:rPr lang="de-DE" sz="2400" dirty="0"/>
              <a:t> </a:t>
            </a:r>
            <a:r>
              <a:rPr lang="de-DE" sz="2400" dirty="0" err="1"/>
              <a:t>with</a:t>
            </a:r>
            <a:r>
              <a:rPr lang="de-DE" sz="2400" dirty="0"/>
              <a:t> </a:t>
            </a:r>
            <a:r>
              <a:rPr lang="de-DE" sz="2400" dirty="0" err="1"/>
              <a:t>business</a:t>
            </a:r>
            <a:r>
              <a:rPr lang="de-DE" sz="2400" dirty="0"/>
              <a:t> </a:t>
            </a:r>
            <a:r>
              <a:rPr lang="de-DE" sz="2400" dirty="0" err="1"/>
              <a:t>enterprises</a:t>
            </a:r>
            <a:r>
              <a:rPr lang="de-DE" sz="2400" dirty="0"/>
              <a:t> </a:t>
            </a:r>
            <a:r>
              <a:rPr lang="de-DE" sz="2400" dirty="0" err="1"/>
              <a:t>and</a:t>
            </a:r>
            <a:r>
              <a:rPr lang="de-DE" sz="2400" dirty="0"/>
              <a:t> </a:t>
            </a:r>
            <a:r>
              <a:rPr lang="de-DE" sz="2400" dirty="0" err="1"/>
              <a:t>other</a:t>
            </a:r>
            <a:r>
              <a:rPr lang="de-DE" sz="2400" dirty="0"/>
              <a:t> organisations (</a:t>
            </a:r>
            <a:r>
              <a:rPr lang="de-DE" sz="2400" dirty="0" err="1"/>
              <a:t>Asterisk</a:t>
            </a:r>
            <a:r>
              <a:rPr lang="de-DE" sz="2400" dirty="0"/>
              <a:t> </a:t>
            </a:r>
            <a:r>
              <a:rPr lang="de-DE" sz="2400" dirty="0" err="1"/>
              <a:t>Criterion</a:t>
            </a:r>
            <a:r>
              <a:rPr lang="de-DE" sz="2400" dirty="0"/>
              <a:t> </a:t>
            </a:r>
            <a:r>
              <a:rPr lang="de-DE" sz="2400" dirty="0" err="1"/>
              <a:t>for</a:t>
            </a:r>
            <a:r>
              <a:rPr lang="de-DE" sz="2400" dirty="0"/>
              <a:t> </a:t>
            </a:r>
            <a:r>
              <a:rPr lang="de-DE" sz="2400" dirty="0" err="1"/>
              <a:t>educational</a:t>
            </a:r>
            <a:r>
              <a:rPr lang="de-DE" sz="2400" dirty="0"/>
              <a:t> </a:t>
            </a:r>
            <a:r>
              <a:rPr lang="de-DE" sz="2400" dirty="0" err="1"/>
              <a:t>and</a:t>
            </a:r>
            <a:r>
              <a:rPr lang="de-DE" sz="2400" dirty="0"/>
              <a:t> </a:t>
            </a:r>
            <a:r>
              <a:rPr lang="de-DE" sz="2400" dirty="0" err="1"/>
              <a:t>vocational</a:t>
            </a:r>
            <a:r>
              <a:rPr lang="de-DE" sz="2400" dirty="0"/>
              <a:t> programmes, </a:t>
            </a:r>
            <a:r>
              <a:rPr lang="de-DE" sz="2400" dirty="0" err="1"/>
              <a:t>franchise</a:t>
            </a:r>
            <a:r>
              <a:rPr lang="de-DE" sz="2400" dirty="0"/>
              <a:t> programmes) </a:t>
            </a:r>
          </a:p>
          <a:p>
            <a:pPr marL="0" indent="0">
              <a:buNone/>
            </a:pPr>
            <a:r>
              <a:rPr lang="de-DE" sz="2400" dirty="0"/>
              <a:t>HEI: </a:t>
            </a:r>
            <a:r>
              <a:rPr lang="de-DE" sz="2400" dirty="0" err="1"/>
              <a:t>Please</a:t>
            </a:r>
            <a:r>
              <a:rPr lang="de-DE" sz="2400" dirty="0"/>
              <a:t>, </a:t>
            </a:r>
            <a:r>
              <a:rPr lang="de-DE" sz="2400" dirty="0" err="1"/>
              <a:t>list</a:t>
            </a:r>
            <a:r>
              <a:rPr lang="de-DE" sz="2400" dirty="0"/>
              <a:t> </a:t>
            </a:r>
            <a:r>
              <a:rPr lang="de-DE" sz="2400" dirty="0" err="1"/>
              <a:t>the</a:t>
            </a:r>
            <a:r>
              <a:rPr lang="de-DE" sz="2400" dirty="0"/>
              <a:t> </a:t>
            </a:r>
            <a:r>
              <a:rPr lang="de-DE" sz="2400" dirty="0" err="1"/>
              <a:t>cooperation</a:t>
            </a:r>
            <a:r>
              <a:rPr lang="de-DE" sz="2400" dirty="0"/>
              <a:t> </a:t>
            </a:r>
            <a:r>
              <a:rPr lang="de-DE" sz="2400" dirty="0" err="1"/>
              <a:t>agreements</a:t>
            </a:r>
            <a:r>
              <a:rPr lang="de-DE" sz="2400" dirty="0"/>
              <a:t> </a:t>
            </a:r>
            <a:r>
              <a:rPr lang="de-DE" sz="2400" dirty="0" err="1"/>
              <a:t>with</a:t>
            </a:r>
            <a:r>
              <a:rPr lang="de-DE" sz="2400" dirty="0"/>
              <a:t> </a:t>
            </a:r>
            <a:r>
              <a:rPr lang="de-DE" sz="2400" dirty="0" err="1"/>
              <a:t>business</a:t>
            </a:r>
            <a:r>
              <a:rPr lang="de-DE" sz="2400" dirty="0"/>
              <a:t> </a:t>
            </a:r>
            <a:r>
              <a:rPr lang="de-DE" sz="2400" dirty="0" err="1"/>
              <a:t>enterprises</a:t>
            </a:r>
            <a:r>
              <a:rPr lang="de-DE" sz="2400" dirty="0"/>
              <a:t> </a:t>
            </a:r>
            <a:r>
              <a:rPr lang="de-DE" sz="2400" dirty="0" err="1"/>
              <a:t>and</a:t>
            </a:r>
            <a:r>
              <a:rPr lang="de-DE" sz="2400" dirty="0"/>
              <a:t> </a:t>
            </a:r>
            <a:r>
              <a:rPr lang="de-DE" sz="2400" dirty="0" err="1"/>
              <a:t>other</a:t>
            </a:r>
            <a:r>
              <a:rPr lang="de-DE" sz="2400" dirty="0"/>
              <a:t> organisations </a:t>
            </a:r>
            <a:r>
              <a:rPr lang="de-DE" sz="2400" dirty="0" err="1"/>
              <a:t>and</a:t>
            </a:r>
            <a:r>
              <a:rPr lang="de-DE" sz="2400" dirty="0"/>
              <a:t> </a:t>
            </a:r>
            <a:r>
              <a:rPr lang="de-DE" sz="2400" dirty="0" err="1"/>
              <a:t>explain</a:t>
            </a:r>
            <a:r>
              <a:rPr lang="de-DE" sz="2400" dirty="0"/>
              <a:t> </a:t>
            </a:r>
            <a:r>
              <a:rPr lang="de-DE" sz="2400" dirty="0" err="1"/>
              <a:t>their</a:t>
            </a:r>
            <a:r>
              <a:rPr lang="de-DE" sz="2400" dirty="0"/>
              <a:t> </a:t>
            </a:r>
            <a:r>
              <a:rPr lang="de-DE" sz="2400" dirty="0" err="1"/>
              <a:t>significance</a:t>
            </a:r>
            <a:r>
              <a:rPr lang="de-DE" sz="2400" dirty="0"/>
              <a:t> </a:t>
            </a:r>
            <a:r>
              <a:rPr lang="de-DE" sz="2400" dirty="0" err="1"/>
              <a:t>for</a:t>
            </a:r>
            <a:r>
              <a:rPr lang="de-DE" sz="2400" dirty="0"/>
              <a:t> </a:t>
            </a:r>
            <a:r>
              <a:rPr lang="de-DE" sz="2400" dirty="0" err="1"/>
              <a:t>the</a:t>
            </a:r>
            <a:r>
              <a:rPr lang="de-DE" sz="2400" dirty="0"/>
              <a:t> </a:t>
            </a:r>
            <a:r>
              <a:rPr lang="de-DE" sz="2400" dirty="0" err="1"/>
              <a:t>conception</a:t>
            </a:r>
            <a:r>
              <a:rPr lang="de-DE" sz="2400" dirty="0"/>
              <a:t> </a:t>
            </a:r>
            <a:r>
              <a:rPr lang="de-DE" sz="2400" dirty="0" err="1"/>
              <a:t>and</a:t>
            </a:r>
            <a:r>
              <a:rPr lang="de-DE" sz="2400" dirty="0"/>
              <a:t> </a:t>
            </a:r>
            <a:r>
              <a:rPr lang="de-DE" sz="2400" dirty="0" err="1"/>
              <a:t>implementation</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p>
          <a:p>
            <a:pPr marL="0" indent="0">
              <a:buNone/>
            </a:pPr>
            <a:endParaRPr lang="de-DE" sz="2400" dirty="0"/>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What</a:t>
            </a:r>
            <a:r>
              <a:rPr lang="de-DE" dirty="0"/>
              <a:t> </a:t>
            </a:r>
            <a:r>
              <a:rPr lang="de-DE" dirty="0" err="1"/>
              <a:t>are</a:t>
            </a:r>
            <a:r>
              <a:rPr lang="de-DE" dirty="0"/>
              <a:t> </a:t>
            </a:r>
            <a:r>
              <a:rPr lang="de-DE" dirty="0" err="1"/>
              <a:t>the</a:t>
            </a:r>
            <a:r>
              <a:rPr lang="de-DE" dirty="0"/>
              <a:t> </a:t>
            </a:r>
            <a:r>
              <a:rPr lang="de-DE" dirty="0" err="1"/>
              <a:t>specific</a:t>
            </a:r>
            <a:r>
              <a:rPr lang="de-DE" dirty="0"/>
              <a:t> </a:t>
            </a:r>
            <a:r>
              <a:rPr lang="de-DE" dirty="0" err="1"/>
              <a:t>benefits</a:t>
            </a:r>
            <a:r>
              <a:rPr lang="de-DE" dirty="0"/>
              <a:t> </a:t>
            </a:r>
            <a:r>
              <a:rPr lang="de-DE" dirty="0" err="1"/>
              <a:t>for</a:t>
            </a:r>
            <a:r>
              <a:rPr lang="de-DE" dirty="0"/>
              <a:t> </a:t>
            </a:r>
            <a:r>
              <a:rPr lang="de-DE" dirty="0" err="1"/>
              <a:t>the</a:t>
            </a:r>
            <a:r>
              <a:rPr lang="de-DE" dirty="0"/>
              <a:t> programme?</a:t>
            </a:r>
          </a:p>
          <a:p>
            <a:pPr lvl="1"/>
            <a:r>
              <a:rPr lang="de-DE" dirty="0" err="1"/>
              <a:t>What</a:t>
            </a:r>
            <a:r>
              <a:rPr lang="de-DE" dirty="0"/>
              <a:t> </a:t>
            </a:r>
            <a:r>
              <a:rPr lang="de-DE" dirty="0" err="1"/>
              <a:t>is</a:t>
            </a:r>
            <a:r>
              <a:rPr lang="de-DE" dirty="0"/>
              <a:t> </a:t>
            </a:r>
            <a:r>
              <a:rPr lang="de-DE" dirty="0" err="1"/>
              <a:t>the</a:t>
            </a:r>
            <a:r>
              <a:rPr lang="de-DE" dirty="0"/>
              <a:t> </a:t>
            </a:r>
            <a:r>
              <a:rPr lang="de-DE" dirty="0" err="1"/>
              <a:t>reason</a:t>
            </a:r>
            <a:r>
              <a:rPr lang="de-DE" dirty="0"/>
              <a:t> </a:t>
            </a:r>
            <a:r>
              <a:rPr lang="de-DE" dirty="0" err="1"/>
              <a:t>behind</a:t>
            </a:r>
            <a:r>
              <a:rPr lang="de-DE" dirty="0"/>
              <a:t> </a:t>
            </a:r>
            <a:r>
              <a:rPr lang="de-DE" dirty="0" err="1"/>
              <a:t>the</a:t>
            </a:r>
            <a:r>
              <a:rPr lang="de-DE" dirty="0"/>
              <a:t> </a:t>
            </a:r>
            <a:r>
              <a:rPr lang="de-DE" dirty="0" err="1"/>
              <a:t>agreements</a:t>
            </a:r>
            <a:r>
              <a:rPr lang="de-DE" dirty="0"/>
              <a:t>?</a:t>
            </a:r>
          </a:p>
          <a:p>
            <a:pPr lvl="1"/>
            <a:r>
              <a:rPr lang="de-DE" dirty="0" err="1"/>
              <a:t>Evidence</a:t>
            </a:r>
            <a:r>
              <a:rPr lang="de-DE" dirty="0"/>
              <a:t> </a:t>
            </a:r>
            <a:r>
              <a:rPr lang="de-DE" dirty="0" err="1"/>
              <a:t>the</a:t>
            </a:r>
            <a:r>
              <a:rPr lang="de-DE" dirty="0"/>
              <a:t> </a:t>
            </a:r>
            <a:r>
              <a:rPr lang="de-DE" dirty="0" err="1"/>
              <a:t>impact</a:t>
            </a:r>
            <a:r>
              <a:rPr lang="de-DE" dirty="0"/>
              <a:t> on </a:t>
            </a:r>
            <a:r>
              <a:rPr lang="de-DE" dirty="0" err="1"/>
              <a:t>the</a:t>
            </a:r>
            <a:r>
              <a:rPr lang="de-DE" dirty="0"/>
              <a:t> programme.</a:t>
            </a:r>
          </a:p>
          <a:p>
            <a:pPr lvl="1"/>
            <a:r>
              <a:rPr lang="de-DE" dirty="0"/>
              <a:t>In </a:t>
            </a:r>
            <a:r>
              <a:rPr lang="de-DE" dirty="0" err="1"/>
              <a:t>case</a:t>
            </a:r>
            <a:r>
              <a:rPr lang="de-DE" dirty="0"/>
              <a:t> </a:t>
            </a:r>
            <a:r>
              <a:rPr lang="de-DE" dirty="0" err="1"/>
              <a:t>of</a:t>
            </a:r>
            <a:r>
              <a:rPr lang="de-DE" dirty="0"/>
              <a:t> </a:t>
            </a:r>
            <a:r>
              <a:rPr lang="de-DE" dirty="0" err="1"/>
              <a:t>franchise</a:t>
            </a:r>
            <a:r>
              <a:rPr lang="de-DE" dirty="0"/>
              <a:t> programmes: </a:t>
            </a:r>
            <a:r>
              <a:rPr lang="de-DE" dirty="0" err="1"/>
              <a:t>How</a:t>
            </a:r>
            <a:r>
              <a:rPr lang="de-DE" dirty="0"/>
              <a:t> </a:t>
            </a:r>
            <a:r>
              <a:rPr lang="de-DE" dirty="0" err="1"/>
              <a:t>and</a:t>
            </a:r>
            <a:r>
              <a:rPr lang="de-DE" dirty="0"/>
              <a:t> </a:t>
            </a:r>
            <a:r>
              <a:rPr lang="de-DE" dirty="0" err="1"/>
              <a:t>to</a:t>
            </a:r>
            <a:r>
              <a:rPr lang="de-DE" dirty="0"/>
              <a:t> </a:t>
            </a:r>
            <a:r>
              <a:rPr lang="de-DE" dirty="0" err="1"/>
              <a:t>what</a:t>
            </a:r>
            <a:r>
              <a:rPr lang="de-DE" dirty="0"/>
              <a:t> </a:t>
            </a:r>
            <a:r>
              <a:rPr lang="de-DE" dirty="0" err="1"/>
              <a:t>extent</a:t>
            </a:r>
            <a:r>
              <a:rPr lang="de-DE" dirty="0"/>
              <a:t> </a:t>
            </a:r>
            <a:r>
              <a:rPr lang="de-DE" dirty="0" err="1"/>
              <a:t>is</a:t>
            </a:r>
            <a:r>
              <a:rPr lang="de-DE" dirty="0"/>
              <a:t> </a:t>
            </a:r>
            <a:r>
              <a:rPr lang="de-DE" dirty="0" err="1"/>
              <a:t>the</a:t>
            </a:r>
            <a:r>
              <a:rPr lang="de-DE" dirty="0"/>
              <a:t> </a:t>
            </a:r>
            <a:r>
              <a:rPr lang="de-DE" dirty="0" err="1"/>
              <a:t>quality</a:t>
            </a:r>
            <a:r>
              <a:rPr lang="de-DE" dirty="0"/>
              <a:t> </a:t>
            </a:r>
            <a:r>
              <a:rPr lang="de-DE" dirty="0" err="1"/>
              <a:t>ensured</a:t>
            </a:r>
            <a:r>
              <a:rPr lang="de-DE" dirty="0"/>
              <a:t>? </a:t>
            </a:r>
          </a:p>
          <a:p>
            <a:pPr lvl="1"/>
            <a:endParaRPr lang="de-DE" dirty="0"/>
          </a:p>
          <a:p>
            <a:pPr marL="457200" lvl="1" indent="0">
              <a:buNone/>
            </a:pPr>
            <a:endParaRPr lang="de-DE" dirty="0"/>
          </a:p>
        </p:txBody>
      </p:sp>
      <p:sp>
        <p:nvSpPr>
          <p:cNvPr id="4" name="Datumsplatzhalter 3">
            <a:extLst>
              <a:ext uri="{FF2B5EF4-FFF2-40B4-BE49-F238E27FC236}">
                <a16:creationId xmlns:a16="http://schemas.microsoft.com/office/drawing/2014/main" xmlns="" id="{8CB5EE72-82E8-F046-BA5D-9AA8E08BDE6C}"/>
              </a:ext>
            </a:extLst>
          </p:cNvPr>
          <p:cNvSpPr>
            <a:spLocks noGrp="1"/>
          </p:cNvSpPr>
          <p:nvPr>
            <p:ph type="dt" sz="half" idx="10"/>
          </p:nvPr>
        </p:nvSpPr>
        <p:spPr/>
        <p:txBody>
          <a:bodyPr/>
          <a:lstStyle/>
          <a:p>
            <a:fld id="{4A86A4F8-8AF7-2244-9763-0A49F88A658A}" type="datetime1">
              <a:rPr lang="de-DE" smtClean="0"/>
              <a:t>17.09.2018</a:t>
            </a:fld>
            <a:endParaRPr lang="de-DE"/>
          </a:p>
        </p:txBody>
      </p:sp>
      <p:sp>
        <p:nvSpPr>
          <p:cNvPr id="5" name="Fußzeilenplatzhalter 4">
            <a:extLst>
              <a:ext uri="{FF2B5EF4-FFF2-40B4-BE49-F238E27FC236}">
                <a16:creationId xmlns:a16="http://schemas.microsoft.com/office/drawing/2014/main" xmlns="" id="{24744103-A3C2-2B4B-BB91-C75FBFF9705A}"/>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1BBDB458-FD59-8E4D-BFAF-5B7586C68812}"/>
              </a:ext>
            </a:extLst>
          </p:cNvPr>
          <p:cNvSpPr>
            <a:spLocks noGrp="1"/>
          </p:cNvSpPr>
          <p:nvPr>
            <p:ph type="sldNum" sz="quarter" idx="12"/>
          </p:nvPr>
        </p:nvSpPr>
        <p:spPr/>
        <p:txBody>
          <a:bodyPr/>
          <a:lstStyle/>
          <a:p>
            <a:fld id="{93BC7EB4-ADAF-3D45-8E3E-A06BACF5AB1C}" type="slidenum">
              <a:rPr lang="de-DE" smtClean="0"/>
              <a:t>84</a:t>
            </a:fld>
            <a:endParaRPr lang="de-DE"/>
          </a:p>
        </p:txBody>
      </p:sp>
      <p:pic>
        <p:nvPicPr>
          <p:cNvPr id="7" name="Picture 3" descr="page1image560">
            <a:extLst>
              <a:ext uri="{FF2B5EF4-FFF2-40B4-BE49-F238E27FC236}">
                <a16:creationId xmlns:a16="http://schemas.microsoft.com/office/drawing/2014/main" xmlns="" id="{D54DD1BE-D879-BB44-9112-E4A9FA14E0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7599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974771E-A150-BB42-91A0-D6F4909754C5}"/>
              </a:ext>
            </a:extLst>
          </p:cNvPr>
          <p:cNvSpPr>
            <a:spLocks noGrp="1"/>
          </p:cNvSpPr>
          <p:nvPr>
            <p:ph type="title"/>
          </p:nvPr>
        </p:nvSpPr>
        <p:spPr/>
        <p:txBody>
          <a:bodyPr>
            <a:normAutofit fontScale="90000"/>
          </a:bodyPr>
          <a:lstStyle/>
          <a:p>
            <a:r>
              <a:rPr lang="de-DE" sz="2800" dirty="0"/>
              <a:t>FIBAA Assessment Guide </a:t>
            </a:r>
            <a:r>
              <a:rPr lang="de-DE" sz="2800" dirty="0" err="1"/>
              <a:t>for</a:t>
            </a:r>
            <a:r>
              <a:rPr lang="de-DE" sz="2800" dirty="0"/>
              <a:t> Programme Accreditation</a:t>
            </a:r>
            <a:br>
              <a:rPr lang="de-DE" sz="2800" dirty="0"/>
            </a:br>
            <a:r>
              <a:rPr lang="de-DE" sz="2800" dirty="0"/>
              <a:t>Chapter 4.4: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C823B77C-55E4-5C47-860A-CED7F8BAB422}"/>
              </a:ext>
            </a:extLst>
          </p:cNvPr>
          <p:cNvSpPr>
            <a:spLocks noGrp="1"/>
          </p:cNvSpPr>
          <p:nvPr>
            <p:ph idx="1"/>
          </p:nvPr>
        </p:nvSpPr>
        <p:spPr/>
        <p:txBody>
          <a:bodyPr>
            <a:normAutofit/>
          </a:bodyPr>
          <a:lstStyle/>
          <a:p>
            <a:pPr marL="0" indent="0">
              <a:buNone/>
            </a:pPr>
            <a:endParaRPr lang="de-DE" sz="2400" dirty="0"/>
          </a:p>
          <a:p>
            <a:pPr marL="0" indent="0">
              <a:buNone/>
            </a:pPr>
            <a:endParaRPr lang="de-DE" sz="2400" dirty="0"/>
          </a:p>
          <a:p>
            <a:pPr marL="0" indent="0">
              <a:buNone/>
            </a:pPr>
            <a:r>
              <a:rPr lang="de-DE" sz="2400" dirty="0"/>
              <a:t>4.4 </a:t>
            </a:r>
            <a:r>
              <a:rPr lang="de-DE" sz="2400" dirty="0" err="1"/>
              <a:t>Facilities</a:t>
            </a:r>
            <a:r>
              <a:rPr lang="de-DE" sz="2400" dirty="0"/>
              <a:t> </a:t>
            </a:r>
            <a:r>
              <a:rPr lang="de-DE" sz="2400" dirty="0" err="1"/>
              <a:t>and</a:t>
            </a:r>
            <a:r>
              <a:rPr lang="de-DE" sz="2400" dirty="0"/>
              <a:t> </a:t>
            </a:r>
            <a:r>
              <a:rPr lang="de-DE" sz="2400" dirty="0" err="1"/>
              <a:t>equipment</a:t>
            </a:r>
            <a:endParaRPr lang="de-DE" sz="2400" dirty="0"/>
          </a:p>
          <a:p>
            <a:pPr marL="0" indent="0">
              <a:buNone/>
            </a:pPr>
            <a:r>
              <a:rPr lang="de-DE" sz="2400" dirty="0"/>
              <a:t>4.4.1 </a:t>
            </a:r>
            <a:r>
              <a:rPr lang="de-DE" sz="2400" dirty="0" err="1"/>
              <a:t>Quantity</a:t>
            </a:r>
            <a:r>
              <a:rPr lang="de-DE" sz="2400" dirty="0"/>
              <a:t>, </a:t>
            </a:r>
            <a:r>
              <a:rPr lang="de-DE" sz="2400" dirty="0" err="1"/>
              <a:t>quality</a:t>
            </a:r>
            <a:r>
              <a:rPr lang="de-DE" sz="2400" dirty="0"/>
              <a:t>, </a:t>
            </a:r>
            <a:r>
              <a:rPr lang="de-DE" sz="2400" dirty="0" err="1"/>
              <a:t>media</a:t>
            </a:r>
            <a:r>
              <a:rPr lang="de-DE" sz="2400" dirty="0"/>
              <a:t> </a:t>
            </a:r>
            <a:r>
              <a:rPr lang="de-DE" sz="2400" dirty="0" err="1"/>
              <a:t>and</a:t>
            </a:r>
            <a:r>
              <a:rPr lang="de-DE" sz="2400" dirty="0"/>
              <a:t> IT </a:t>
            </a:r>
            <a:r>
              <a:rPr lang="de-DE" sz="2400" dirty="0" err="1"/>
              <a:t>equipment</a:t>
            </a:r>
            <a:r>
              <a:rPr lang="de-DE" sz="2400" dirty="0"/>
              <a:t> </a:t>
            </a:r>
            <a:r>
              <a:rPr lang="de-DE" sz="2400" dirty="0" err="1"/>
              <a:t>of</a:t>
            </a:r>
            <a:r>
              <a:rPr lang="de-DE" sz="2400" dirty="0"/>
              <a:t> </a:t>
            </a:r>
            <a:r>
              <a:rPr lang="de-DE" sz="2400" dirty="0" err="1"/>
              <a:t>teaching</a:t>
            </a:r>
            <a:r>
              <a:rPr lang="de-DE" sz="2400" dirty="0"/>
              <a:t> </a:t>
            </a:r>
            <a:r>
              <a:rPr lang="de-DE" sz="2400" dirty="0" err="1"/>
              <a:t>and</a:t>
            </a:r>
            <a:r>
              <a:rPr lang="de-DE" sz="2400" dirty="0"/>
              <a:t> </a:t>
            </a:r>
            <a:r>
              <a:rPr lang="de-DE" sz="2400" dirty="0" err="1"/>
              <a:t>group</a:t>
            </a:r>
            <a:r>
              <a:rPr lang="de-DE" sz="2400" dirty="0"/>
              <a:t> </a:t>
            </a:r>
            <a:r>
              <a:rPr lang="de-DE" sz="2400" dirty="0" err="1"/>
              <a:t>rooms</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4.4.2 Access </a:t>
            </a:r>
            <a:r>
              <a:rPr lang="de-DE" sz="2400" dirty="0" err="1"/>
              <a:t>to</a:t>
            </a:r>
            <a:r>
              <a:rPr lang="de-DE" sz="2400" dirty="0"/>
              <a:t> </a:t>
            </a:r>
            <a:r>
              <a:rPr lang="de-DE" sz="2400" dirty="0" err="1"/>
              <a:t>literature</a:t>
            </a:r>
            <a:r>
              <a:rPr lang="de-DE" sz="2400" dirty="0"/>
              <a:t> (</a:t>
            </a:r>
            <a:r>
              <a:rPr lang="de-DE" sz="2400" dirty="0" err="1"/>
              <a:t>Asterisk</a:t>
            </a:r>
            <a:r>
              <a:rPr lang="de-DE" sz="2400" dirty="0"/>
              <a:t> </a:t>
            </a:r>
            <a:r>
              <a:rPr lang="de-DE" sz="2400" dirty="0" err="1"/>
              <a:t>Criterion</a:t>
            </a:r>
            <a:r>
              <a:rPr lang="de-DE" sz="2400" dirty="0"/>
              <a:t>)</a:t>
            </a:r>
          </a:p>
        </p:txBody>
      </p:sp>
      <p:sp>
        <p:nvSpPr>
          <p:cNvPr id="4" name="Datumsplatzhalter 3">
            <a:extLst>
              <a:ext uri="{FF2B5EF4-FFF2-40B4-BE49-F238E27FC236}">
                <a16:creationId xmlns:a16="http://schemas.microsoft.com/office/drawing/2014/main" xmlns="" id="{FBE8DC92-4CA9-6846-AB73-2064579D99AC}"/>
              </a:ext>
            </a:extLst>
          </p:cNvPr>
          <p:cNvSpPr>
            <a:spLocks noGrp="1"/>
          </p:cNvSpPr>
          <p:nvPr>
            <p:ph type="dt" sz="half" idx="10"/>
          </p:nvPr>
        </p:nvSpPr>
        <p:spPr/>
        <p:txBody>
          <a:bodyPr/>
          <a:lstStyle/>
          <a:p>
            <a:fld id="{5C9F2D16-4504-7348-9355-76732F59C4E3}" type="datetime1">
              <a:rPr lang="de-DE" smtClean="0"/>
              <a:t>17.09.2018</a:t>
            </a:fld>
            <a:endParaRPr lang="de-DE"/>
          </a:p>
        </p:txBody>
      </p:sp>
      <p:sp>
        <p:nvSpPr>
          <p:cNvPr id="5" name="Fußzeilenplatzhalter 4">
            <a:extLst>
              <a:ext uri="{FF2B5EF4-FFF2-40B4-BE49-F238E27FC236}">
                <a16:creationId xmlns:a16="http://schemas.microsoft.com/office/drawing/2014/main" xmlns="" id="{C9A2D04D-6E47-114B-989C-12B5D2D7AF7B}"/>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2BAD2DB3-D8D9-9E41-A8B5-D8EB213ED23B}"/>
              </a:ext>
            </a:extLst>
          </p:cNvPr>
          <p:cNvSpPr>
            <a:spLocks noGrp="1"/>
          </p:cNvSpPr>
          <p:nvPr>
            <p:ph type="sldNum" sz="quarter" idx="12"/>
          </p:nvPr>
        </p:nvSpPr>
        <p:spPr/>
        <p:txBody>
          <a:bodyPr/>
          <a:lstStyle/>
          <a:p>
            <a:fld id="{93BC7EB4-ADAF-3D45-8E3E-A06BACF5AB1C}" type="slidenum">
              <a:rPr lang="de-DE" smtClean="0"/>
              <a:t>85</a:t>
            </a:fld>
            <a:endParaRPr lang="de-DE"/>
          </a:p>
        </p:txBody>
      </p:sp>
      <p:pic>
        <p:nvPicPr>
          <p:cNvPr id="8" name="Picture 3" descr="page1image560">
            <a:extLst>
              <a:ext uri="{FF2B5EF4-FFF2-40B4-BE49-F238E27FC236}">
                <a16:creationId xmlns:a16="http://schemas.microsoft.com/office/drawing/2014/main" xmlns="" id="{AD7A35B0-AB51-AB48-B9DB-416CFF001E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9309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22D4288-4B10-594C-8DDE-425AB8E6D51B}"/>
              </a:ext>
            </a:extLst>
          </p:cNvPr>
          <p:cNvSpPr>
            <a:spLocks noGrp="1"/>
          </p:cNvSpPr>
          <p:nvPr>
            <p:ph type="title"/>
          </p:nvPr>
        </p:nvSpPr>
        <p:spPr>
          <a:xfrm>
            <a:off x="838200" y="157317"/>
            <a:ext cx="10515600" cy="166830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4.4: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7147E252-34C1-AC4A-80F5-B9087040D256}"/>
              </a:ext>
            </a:extLst>
          </p:cNvPr>
          <p:cNvSpPr>
            <a:spLocks noGrp="1"/>
          </p:cNvSpPr>
          <p:nvPr>
            <p:ph idx="1"/>
          </p:nvPr>
        </p:nvSpPr>
        <p:spPr/>
        <p:txBody>
          <a:bodyPr>
            <a:normAutofit/>
          </a:bodyPr>
          <a:lstStyle/>
          <a:p>
            <a:pPr marL="0" indent="0">
              <a:buNone/>
            </a:pPr>
            <a:r>
              <a:rPr lang="de-DE" sz="2400" dirty="0"/>
              <a:t>4.4 </a:t>
            </a:r>
            <a:r>
              <a:rPr lang="de-DE" sz="2400" dirty="0" err="1"/>
              <a:t>Facilities</a:t>
            </a:r>
            <a:r>
              <a:rPr lang="de-DE" sz="2400" dirty="0"/>
              <a:t> </a:t>
            </a:r>
            <a:r>
              <a:rPr lang="de-DE" sz="2400" dirty="0" err="1"/>
              <a:t>and</a:t>
            </a:r>
            <a:r>
              <a:rPr lang="de-DE" sz="2400" dirty="0"/>
              <a:t> </a:t>
            </a:r>
            <a:r>
              <a:rPr lang="de-DE" sz="2400" dirty="0" err="1"/>
              <a:t>equipment</a:t>
            </a:r>
            <a:r>
              <a:rPr lang="de-DE" sz="2400" dirty="0"/>
              <a:t> </a:t>
            </a:r>
          </a:p>
          <a:p>
            <a:r>
              <a:rPr lang="de-DE" sz="2400" dirty="0"/>
              <a:t>4.4.1 </a:t>
            </a:r>
            <a:r>
              <a:rPr lang="de-DE" sz="2400" dirty="0" err="1"/>
              <a:t>Quantity</a:t>
            </a:r>
            <a:r>
              <a:rPr lang="de-DE" sz="2400" dirty="0"/>
              <a:t>, </a:t>
            </a:r>
            <a:r>
              <a:rPr lang="de-DE" sz="2400" dirty="0" err="1"/>
              <a:t>quality</a:t>
            </a:r>
            <a:r>
              <a:rPr lang="de-DE" sz="2400" dirty="0"/>
              <a:t>, </a:t>
            </a:r>
            <a:r>
              <a:rPr lang="de-DE" sz="2400" dirty="0" err="1"/>
              <a:t>media</a:t>
            </a:r>
            <a:r>
              <a:rPr lang="de-DE" sz="2400" dirty="0"/>
              <a:t> </a:t>
            </a:r>
            <a:r>
              <a:rPr lang="de-DE" sz="2400" dirty="0" err="1"/>
              <a:t>and</a:t>
            </a:r>
            <a:r>
              <a:rPr lang="de-DE" sz="2400" dirty="0"/>
              <a:t> IT </a:t>
            </a:r>
            <a:r>
              <a:rPr lang="de-DE" sz="2400" dirty="0" err="1"/>
              <a:t>equipment</a:t>
            </a:r>
            <a:r>
              <a:rPr lang="de-DE" sz="2400" dirty="0"/>
              <a:t> </a:t>
            </a:r>
            <a:r>
              <a:rPr lang="de-DE" sz="2400" dirty="0" err="1"/>
              <a:t>of</a:t>
            </a:r>
            <a:r>
              <a:rPr lang="de-DE" sz="2400" dirty="0"/>
              <a:t> </a:t>
            </a:r>
            <a:r>
              <a:rPr lang="de-DE" sz="2400" dirty="0" err="1"/>
              <a:t>teaching</a:t>
            </a:r>
            <a:r>
              <a:rPr lang="de-DE" sz="2400" dirty="0"/>
              <a:t> </a:t>
            </a:r>
            <a:r>
              <a:rPr lang="de-DE" sz="2400" dirty="0" err="1"/>
              <a:t>and</a:t>
            </a:r>
            <a:r>
              <a:rPr lang="de-DE" sz="2400" dirty="0"/>
              <a:t> </a:t>
            </a:r>
            <a:r>
              <a:rPr lang="de-DE" sz="2400" dirty="0" err="1"/>
              <a:t>group</a:t>
            </a:r>
            <a:r>
              <a:rPr lang="de-DE" sz="2400" dirty="0"/>
              <a:t> </a:t>
            </a:r>
            <a:r>
              <a:rPr lang="de-DE" sz="2400" dirty="0" err="1"/>
              <a:t>rooms</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the</a:t>
            </a:r>
            <a:r>
              <a:rPr lang="de-DE" sz="2400" dirty="0"/>
              <a:t> </a:t>
            </a:r>
            <a:r>
              <a:rPr lang="de-DE" sz="2400" dirty="0" err="1"/>
              <a:t>quantity</a:t>
            </a:r>
            <a:r>
              <a:rPr lang="de-DE" sz="2400" dirty="0"/>
              <a:t>, </a:t>
            </a:r>
            <a:r>
              <a:rPr lang="de-DE" sz="2400" dirty="0" err="1"/>
              <a:t>quality</a:t>
            </a:r>
            <a:r>
              <a:rPr lang="de-DE" sz="2400" dirty="0"/>
              <a:t>, </a:t>
            </a:r>
            <a:r>
              <a:rPr lang="de-DE" sz="2400" dirty="0" err="1"/>
              <a:t>media</a:t>
            </a:r>
            <a:r>
              <a:rPr lang="de-DE" sz="2400" dirty="0"/>
              <a:t> </a:t>
            </a:r>
            <a:r>
              <a:rPr lang="de-DE" sz="2400" dirty="0" err="1"/>
              <a:t>and</a:t>
            </a:r>
            <a:r>
              <a:rPr lang="de-DE" sz="2400" dirty="0"/>
              <a:t> IT </a:t>
            </a:r>
            <a:r>
              <a:rPr lang="de-DE" sz="2400" dirty="0" err="1"/>
              <a:t>equipment</a:t>
            </a:r>
            <a:r>
              <a:rPr lang="de-DE" sz="2400" dirty="0"/>
              <a:t> </a:t>
            </a:r>
            <a:r>
              <a:rPr lang="de-DE" sz="2400" dirty="0" err="1"/>
              <a:t>of</a:t>
            </a:r>
            <a:r>
              <a:rPr lang="de-DE" sz="2400" dirty="0"/>
              <a:t> 	</a:t>
            </a:r>
            <a:r>
              <a:rPr lang="de-DE" sz="2400" dirty="0" err="1"/>
              <a:t>teaching</a:t>
            </a:r>
            <a:r>
              <a:rPr lang="de-DE" sz="2400" dirty="0"/>
              <a:t> </a:t>
            </a:r>
            <a:r>
              <a:rPr lang="de-DE" sz="2400" dirty="0" err="1"/>
              <a:t>and</a:t>
            </a:r>
            <a:r>
              <a:rPr lang="de-DE" sz="2400" dirty="0"/>
              <a:t> </a:t>
            </a:r>
            <a:r>
              <a:rPr lang="de-DE" sz="2400" dirty="0" err="1"/>
              <a:t>group</a:t>
            </a:r>
            <a:r>
              <a:rPr lang="de-DE" sz="2400" dirty="0"/>
              <a:t> </a:t>
            </a:r>
            <a:r>
              <a:rPr lang="de-DE" sz="2400" dirty="0" err="1"/>
              <a:t>rooms</a:t>
            </a:r>
            <a:r>
              <a:rPr lang="de-DE" sz="2400" dirty="0"/>
              <a:t> </a:t>
            </a:r>
            <a:r>
              <a:rPr lang="de-DE" sz="2400" dirty="0" err="1"/>
              <a:t>with</a:t>
            </a:r>
            <a:r>
              <a:rPr lang="de-DE" sz="2400" dirty="0"/>
              <a:t> </a:t>
            </a:r>
            <a:r>
              <a:rPr lang="de-DE" sz="2400" dirty="0" err="1"/>
              <a:t>regard</a:t>
            </a:r>
            <a:r>
              <a:rPr lang="de-DE" sz="2400" dirty="0"/>
              <a:t> </a:t>
            </a:r>
            <a:r>
              <a:rPr lang="de-DE" sz="2400" dirty="0" err="1"/>
              <a:t>to</a:t>
            </a:r>
            <a:r>
              <a:rPr lang="de-DE" sz="2400" dirty="0"/>
              <a:t> </a:t>
            </a:r>
            <a:r>
              <a:rPr lang="de-DE" sz="2400" dirty="0" err="1"/>
              <a:t>the</a:t>
            </a:r>
            <a:r>
              <a:rPr lang="de-DE" sz="2400" dirty="0"/>
              <a:t> </a:t>
            </a:r>
            <a:r>
              <a:rPr lang="de-DE" sz="2400" dirty="0" err="1"/>
              <a:t>needs</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Enough</a:t>
            </a:r>
            <a:r>
              <a:rPr lang="de-DE" dirty="0"/>
              <a:t> </a:t>
            </a:r>
            <a:r>
              <a:rPr lang="de-DE" dirty="0" err="1"/>
              <a:t>rooms</a:t>
            </a:r>
            <a:r>
              <a:rPr lang="de-DE" dirty="0"/>
              <a:t> </a:t>
            </a:r>
            <a:r>
              <a:rPr lang="de-DE" dirty="0" err="1"/>
              <a:t>for</a:t>
            </a:r>
            <a:r>
              <a:rPr lang="de-DE" dirty="0"/>
              <a:t> </a:t>
            </a:r>
            <a:r>
              <a:rPr lang="de-DE" dirty="0" err="1"/>
              <a:t>group</a:t>
            </a:r>
            <a:r>
              <a:rPr lang="de-DE" dirty="0"/>
              <a:t> </a:t>
            </a:r>
            <a:r>
              <a:rPr lang="de-DE" dirty="0" err="1"/>
              <a:t>working</a:t>
            </a:r>
            <a:r>
              <a:rPr lang="de-DE" dirty="0"/>
              <a:t>?</a:t>
            </a:r>
          </a:p>
          <a:p>
            <a:pPr lvl="1"/>
            <a:r>
              <a:rPr lang="de-DE" dirty="0" err="1"/>
              <a:t>Acces</a:t>
            </a:r>
            <a:r>
              <a:rPr lang="de-DE" dirty="0"/>
              <a:t> </a:t>
            </a:r>
            <a:r>
              <a:rPr lang="de-DE" dirty="0" err="1"/>
              <a:t>for</a:t>
            </a:r>
            <a:r>
              <a:rPr lang="de-DE" dirty="0"/>
              <a:t> </a:t>
            </a:r>
            <a:r>
              <a:rPr lang="de-DE" dirty="0" err="1"/>
              <a:t>disabled</a:t>
            </a:r>
            <a:r>
              <a:rPr lang="de-DE" dirty="0"/>
              <a:t> </a:t>
            </a:r>
            <a:r>
              <a:rPr lang="de-DE" dirty="0" err="1"/>
              <a:t>students</a:t>
            </a:r>
            <a:r>
              <a:rPr lang="de-DE" dirty="0"/>
              <a:t>?</a:t>
            </a:r>
          </a:p>
          <a:p>
            <a:pPr lvl="1"/>
            <a:r>
              <a:rPr lang="de-DE" dirty="0"/>
              <a:t>IT </a:t>
            </a:r>
            <a:r>
              <a:rPr lang="de-DE" dirty="0" err="1"/>
              <a:t>equipment</a:t>
            </a:r>
            <a:r>
              <a:rPr lang="de-DE" dirty="0"/>
              <a:t> </a:t>
            </a:r>
            <a:r>
              <a:rPr lang="de-DE" dirty="0" err="1"/>
              <a:t>up</a:t>
            </a:r>
            <a:r>
              <a:rPr lang="de-DE" dirty="0"/>
              <a:t>-</a:t>
            </a:r>
            <a:r>
              <a:rPr lang="de-DE" dirty="0" err="1"/>
              <a:t>to</a:t>
            </a:r>
            <a:r>
              <a:rPr lang="de-DE" dirty="0"/>
              <a:t>-date?</a:t>
            </a:r>
          </a:p>
          <a:p>
            <a:pPr lvl="1"/>
            <a:r>
              <a:rPr lang="de-DE" dirty="0"/>
              <a:t>Access </a:t>
            </a:r>
            <a:r>
              <a:rPr lang="de-DE" dirty="0" err="1"/>
              <a:t>to</a:t>
            </a:r>
            <a:r>
              <a:rPr lang="de-DE" dirty="0"/>
              <a:t> </a:t>
            </a:r>
            <a:r>
              <a:rPr lang="de-DE" dirty="0" err="1"/>
              <a:t>internet</a:t>
            </a:r>
            <a:r>
              <a:rPr lang="de-DE" dirty="0"/>
              <a:t> via WLAN </a:t>
            </a:r>
            <a:r>
              <a:rPr lang="de-DE" dirty="0" err="1"/>
              <a:t>from</a:t>
            </a:r>
            <a:r>
              <a:rPr lang="de-DE" dirty="0"/>
              <a:t> at </a:t>
            </a:r>
            <a:r>
              <a:rPr lang="de-DE" dirty="0" err="1"/>
              <a:t>home</a:t>
            </a:r>
            <a:r>
              <a:rPr lang="de-DE" dirty="0"/>
              <a:t>? Free </a:t>
            </a:r>
            <a:r>
              <a:rPr lang="de-DE" dirty="0" err="1"/>
              <a:t>of</a:t>
            </a:r>
            <a:r>
              <a:rPr lang="de-DE" dirty="0"/>
              <a:t> </a:t>
            </a:r>
            <a:r>
              <a:rPr lang="de-DE" dirty="0" err="1"/>
              <a:t>charge</a:t>
            </a:r>
            <a:r>
              <a:rPr lang="de-DE" dirty="0"/>
              <a:t>?</a:t>
            </a:r>
          </a:p>
          <a:p>
            <a:pPr lvl="1"/>
            <a:endParaRPr lang="de-DE" dirty="0"/>
          </a:p>
          <a:p>
            <a:pPr lvl="1"/>
            <a:endParaRPr lang="de-DE" dirty="0"/>
          </a:p>
          <a:p>
            <a:endParaRPr lang="de-DE" dirty="0"/>
          </a:p>
        </p:txBody>
      </p:sp>
      <p:sp>
        <p:nvSpPr>
          <p:cNvPr id="4" name="Datumsplatzhalter 3">
            <a:extLst>
              <a:ext uri="{FF2B5EF4-FFF2-40B4-BE49-F238E27FC236}">
                <a16:creationId xmlns:a16="http://schemas.microsoft.com/office/drawing/2014/main" xmlns="" id="{82F822FB-CDAC-A941-B300-7FE3E80E332F}"/>
              </a:ext>
            </a:extLst>
          </p:cNvPr>
          <p:cNvSpPr>
            <a:spLocks noGrp="1"/>
          </p:cNvSpPr>
          <p:nvPr>
            <p:ph type="dt" sz="half" idx="10"/>
          </p:nvPr>
        </p:nvSpPr>
        <p:spPr/>
        <p:txBody>
          <a:bodyPr/>
          <a:lstStyle/>
          <a:p>
            <a:fld id="{DF160C08-D679-574E-AC56-90C59E129B8E}" type="datetime1">
              <a:rPr lang="de-DE" smtClean="0"/>
              <a:t>17.09.2018</a:t>
            </a:fld>
            <a:endParaRPr lang="de-DE"/>
          </a:p>
        </p:txBody>
      </p:sp>
      <p:sp>
        <p:nvSpPr>
          <p:cNvPr id="5" name="Fußzeilenplatzhalter 4">
            <a:extLst>
              <a:ext uri="{FF2B5EF4-FFF2-40B4-BE49-F238E27FC236}">
                <a16:creationId xmlns:a16="http://schemas.microsoft.com/office/drawing/2014/main" xmlns="" id="{19908D30-A609-3341-8E24-58085F04B4E1}"/>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CEE0102A-28B1-D546-B8BB-135532379D15}"/>
              </a:ext>
            </a:extLst>
          </p:cNvPr>
          <p:cNvSpPr>
            <a:spLocks noGrp="1"/>
          </p:cNvSpPr>
          <p:nvPr>
            <p:ph type="sldNum" sz="quarter" idx="12"/>
          </p:nvPr>
        </p:nvSpPr>
        <p:spPr/>
        <p:txBody>
          <a:bodyPr/>
          <a:lstStyle/>
          <a:p>
            <a:fld id="{93BC7EB4-ADAF-3D45-8E3E-A06BACF5AB1C}" type="slidenum">
              <a:rPr lang="de-DE" smtClean="0"/>
              <a:t>86</a:t>
            </a:fld>
            <a:endParaRPr lang="de-DE"/>
          </a:p>
        </p:txBody>
      </p:sp>
      <p:pic>
        <p:nvPicPr>
          <p:cNvPr id="7" name="Picture 3" descr="page1image560">
            <a:extLst>
              <a:ext uri="{FF2B5EF4-FFF2-40B4-BE49-F238E27FC236}">
                <a16:creationId xmlns:a16="http://schemas.microsoft.com/office/drawing/2014/main" xmlns="" id="{208ABFD8-1C1D-024A-8AA6-4B0C73ABFC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2560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672CAB0-1188-4240-BFC7-ED7F014DA099}"/>
              </a:ext>
            </a:extLst>
          </p:cNvPr>
          <p:cNvSpPr>
            <a:spLocks noGrp="1"/>
          </p:cNvSpPr>
          <p:nvPr>
            <p:ph type="title"/>
          </p:nvPr>
        </p:nvSpPr>
        <p:spPr>
          <a:xfrm>
            <a:off x="1" y="-157656"/>
            <a:ext cx="11353800" cy="1545021"/>
          </a:xfrm>
        </p:spPr>
        <p:txBody>
          <a:bodyPr>
            <a:normAutofit/>
          </a:bodyPr>
          <a:lstStyle/>
          <a:p>
            <a:r>
              <a:rPr lang="de-DE" sz="2400" dirty="0"/>
              <a:t>FIBAA Assessment Guide </a:t>
            </a:r>
            <a:r>
              <a:rPr lang="de-DE" sz="2400" dirty="0" err="1"/>
              <a:t>for</a:t>
            </a:r>
            <a:r>
              <a:rPr lang="de-DE" sz="2400" dirty="0"/>
              <a:t> Programme Accreditation</a:t>
            </a:r>
            <a:br>
              <a:rPr lang="de-DE" sz="2400" dirty="0"/>
            </a:br>
            <a:r>
              <a:rPr lang="de-DE" sz="2400" dirty="0"/>
              <a:t>Chapter 4.4: Academic Environment </a:t>
            </a:r>
            <a:r>
              <a:rPr lang="de-DE" sz="2400" dirty="0" err="1"/>
              <a:t>and</a:t>
            </a:r>
            <a:r>
              <a:rPr lang="de-DE" sz="2400" dirty="0"/>
              <a:t> Framework </a:t>
            </a:r>
            <a:r>
              <a:rPr lang="de-DE" sz="2400" dirty="0" err="1"/>
              <a:t>Conditions</a:t>
            </a:r>
            <a:r>
              <a:rPr lang="de-DE" sz="2400" dirty="0"/>
              <a:t> (This </a:t>
            </a:r>
            <a:r>
              <a:rPr lang="de-DE" sz="2400" dirty="0" err="1"/>
              <a:t>chapter</a:t>
            </a:r>
            <a:r>
              <a:rPr lang="de-DE" sz="2400" dirty="0"/>
              <a:t> </a:t>
            </a:r>
            <a:r>
              <a:rPr lang="de-DE" sz="2400" dirty="0" err="1"/>
              <a:t>is</a:t>
            </a:r>
            <a:r>
              <a:rPr lang="de-DE" sz="2400" dirty="0"/>
              <a:t> </a:t>
            </a:r>
            <a:br>
              <a:rPr lang="de-DE" sz="2400" dirty="0"/>
            </a:br>
            <a:r>
              <a:rPr lang="de-DE" sz="2400" dirty="0" err="1"/>
              <a:t>about</a:t>
            </a:r>
            <a:r>
              <a:rPr lang="de-DE" sz="2400" dirty="0"/>
              <a:t> </a:t>
            </a:r>
            <a:r>
              <a:rPr lang="de-DE" sz="2400" dirty="0" err="1"/>
              <a:t>how</a:t>
            </a:r>
            <a:r>
              <a:rPr lang="de-DE" sz="2400" dirty="0"/>
              <a:t> </a:t>
            </a:r>
            <a:r>
              <a:rPr lang="de-DE" sz="2400" dirty="0" err="1"/>
              <a:t>the</a:t>
            </a:r>
            <a:r>
              <a:rPr lang="de-DE" sz="2400" dirty="0"/>
              <a:t> programme </a:t>
            </a:r>
            <a:r>
              <a:rPr lang="de-DE" sz="2400" dirty="0" err="1"/>
              <a:t>objectives</a:t>
            </a:r>
            <a:r>
              <a:rPr lang="de-DE" sz="2400" dirty="0"/>
              <a:t> </a:t>
            </a:r>
            <a:r>
              <a:rPr lang="de-DE" sz="2400" dirty="0" err="1"/>
              <a:t>are</a:t>
            </a:r>
            <a:r>
              <a:rPr lang="de-DE" sz="2400" dirty="0"/>
              <a:t> </a:t>
            </a:r>
            <a:r>
              <a:rPr lang="de-DE" sz="2400" dirty="0" err="1"/>
              <a:t>implemented</a:t>
            </a:r>
            <a:r>
              <a:rPr lang="de-DE" sz="2400" dirty="0"/>
              <a:t> </a:t>
            </a:r>
            <a:r>
              <a:rPr lang="de-DE" sz="2400" dirty="0" err="1"/>
              <a:t>within</a:t>
            </a:r>
            <a:r>
              <a:rPr lang="de-DE" sz="2400" dirty="0"/>
              <a:t> </a:t>
            </a:r>
            <a:r>
              <a:rPr lang="de-DE" sz="2400" dirty="0" err="1"/>
              <a:t>the</a:t>
            </a:r>
            <a:r>
              <a:rPr lang="de-DE" sz="2400" dirty="0"/>
              <a:t> </a:t>
            </a:r>
            <a:r>
              <a:rPr lang="de-DE" sz="2400" dirty="0" err="1"/>
              <a:t>given</a:t>
            </a:r>
            <a:r>
              <a:rPr lang="de-DE" sz="2400" dirty="0"/>
              <a:t> </a:t>
            </a:r>
            <a:r>
              <a:rPr lang="de-DE" sz="2400" dirty="0" err="1"/>
              <a:t>framework</a:t>
            </a:r>
            <a:r>
              <a:rPr lang="de-DE" sz="2400" dirty="0"/>
              <a:t> - </a:t>
            </a:r>
            <a:r>
              <a:rPr lang="de-DE" sz="2400" dirty="0" err="1"/>
              <a:t>fitness</a:t>
            </a:r>
            <a:r>
              <a:rPr lang="de-DE" sz="2400" dirty="0"/>
              <a:t> </a:t>
            </a:r>
            <a:r>
              <a:rPr lang="de-DE" sz="2400" dirty="0" err="1"/>
              <a:t>for</a:t>
            </a:r>
            <a:r>
              <a:rPr lang="de-DE" sz="2400" dirty="0"/>
              <a:t> </a:t>
            </a:r>
            <a:r>
              <a:rPr lang="de-DE" sz="2400" dirty="0" err="1"/>
              <a:t>purpose</a:t>
            </a:r>
            <a:r>
              <a:rPr lang="de-DE" sz="2400" dirty="0"/>
              <a:t>).</a:t>
            </a:r>
          </a:p>
        </p:txBody>
      </p:sp>
      <p:sp>
        <p:nvSpPr>
          <p:cNvPr id="3" name="Inhaltsplatzhalter 2">
            <a:extLst>
              <a:ext uri="{FF2B5EF4-FFF2-40B4-BE49-F238E27FC236}">
                <a16:creationId xmlns:a16="http://schemas.microsoft.com/office/drawing/2014/main" xmlns="" id="{10C5C59F-D6C5-584C-B49E-28956A074EA0}"/>
              </a:ext>
            </a:extLst>
          </p:cNvPr>
          <p:cNvSpPr>
            <a:spLocks noGrp="1"/>
          </p:cNvSpPr>
          <p:nvPr>
            <p:ph idx="1"/>
          </p:nvPr>
        </p:nvSpPr>
        <p:spPr>
          <a:xfrm>
            <a:off x="108155" y="1130710"/>
            <a:ext cx="12083845" cy="5727289"/>
          </a:xfrm>
        </p:spPr>
        <p:txBody>
          <a:bodyPr>
            <a:normAutofit fontScale="77500" lnSpcReduction="20000"/>
          </a:bodyPr>
          <a:lstStyle/>
          <a:p>
            <a:pPr marL="0" indent="0">
              <a:buNone/>
            </a:pPr>
            <a:endParaRPr lang="de-DE" b="1" dirty="0"/>
          </a:p>
          <a:p>
            <a:pPr marL="0" indent="0">
              <a:buNone/>
            </a:pPr>
            <a:r>
              <a:rPr lang="de-DE" i="1" dirty="0" err="1"/>
              <a:t>Meets</a:t>
            </a:r>
            <a:r>
              <a:rPr lang="de-DE" i="1" dirty="0"/>
              <a:t> </a:t>
            </a:r>
            <a:r>
              <a:rPr lang="de-DE" i="1" dirty="0" err="1"/>
              <a:t>quality</a:t>
            </a:r>
            <a:r>
              <a:rPr lang="de-DE" i="1" dirty="0"/>
              <a:t> requirements </a:t>
            </a:r>
          </a:p>
          <a:p>
            <a:r>
              <a:rPr lang="de-DE" dirty="0"/>
              <a:t>The </a:t>
            </a:r>
            <a:r>
              <a:rPr lang="de-DE" dirty="0" err="1"/>
              <a:t>quantity</a:t>
            </a:r>
            <a:r>
              <a:rPr lang="de-DE" dirty="0"/>
              <a:t>, </a:t>
            </a:r>
            <a:r>
              <a:rPr lang="de-DE" dirty="0" err="1"/>
              <a:t>quality</a:t>
            </a:r>
            <a:r>
              <a:rPr lang="de-DE" dirty="0"/>
              <a:t>, </a:t>
            </a:r>
            <a:r>
              <a:rPr lang="de-DE" dirty="0" err="1"/>
              <a:t>media</a:t>
            </a:r>
            <a:r>
              <a:rPr lang="de-DE" dirty="0"/>
              <a:t> </a:t>
            </a:r>
            <a:r>
              <a:rPr lang="de-DE" dirty="0" err="1"/>
              <a:t>and</a:t>
            </a:r>
            <a:r>
              <a:rPr lang="de-DE" dirty="0"/>
              <a:t> IT </a:t>
            </a:r>
            <a:r>
              <a:rPr lang="de-DE" dirty="0" err="1"/>
              <a:t>facilities</a:t>
            </a:r>
            <a:r>
              <a:rPr lang="de-DE" dirty="0"/>
              <a:t> </a:t>
            </a:r>
            <a:r>
              <a:rPr lang="de-DE" dirty="0" err="1"/>
              <a:t>of</a:t>
            </a:r>
            <a:r>
              <a:rPr lang="de-DE" dirty="0"/>
              <a:t> </a:t>
            </a:r>
            <a:r>
              <a:rPr lang="de-DE" dirty="0" err="1"/>
              <a:t>the</a:t>
            </a:r>
            <a:r>
              <a:rPr lang="de-DE" dirty="0"/>
              <a:t> </a:t>
            </a:r>
            <a:r>
              <a:rPr lang="de-DE" dirty="0" err="1"/>
              <a:t>teaching</a:t>
            </a:r>
            <a:r>
              <a:rPr lang="de-DE" dirty="0"/>
              <a:t> </a:t>
            </a:r>
            <a:r>
              <a:rPr lang="de-DE" dirty="0" err="1"/>
              <a:t>rooms</a:t>
            </a:r>
            <a:r>
              <a:rPr lang="de-DE" dirty="0"/>
              <a:t> </a:t>
            </a:r>
            <a:r>
              <a:rPr lang="de-DE" dirty="0" err="1"/>
              <a:t>meet</a:t>
            </a:r>
            <a:r>
              <a:rPr lang="de-DE" dirty="0"/>
              <a:t> </a:t>
            </a:r>
            <a:r>
              <a:rPr lang="de-DE" dirty="0" err="1"/>
              <a:t>the</a:t>
            </a:r>
            <a:r>
              <a:rPr lang="de-DE" dirty="0"/>
              <a:t> </a:t>
            </a:r>
            <a:r>
              <a:rPr lang="de-DE" dirty="0" err="1"/>
              <a:t>standards</a:t>
            </a:r>
            <a:r>
              <a:rPr lang="de-DE" dirty="0"/>
              <a:t> </a:t>
            </a:r>
            <a:r>
              <a:rPr lang="de-DE" dirty="0" err="1"/>
              <a:t>required</a:t>
            </a:r>
            <a:r>
              <a:rPr lang="de-DE" dirty="0"/>
              <a:t> </a:t>
            </a:r>
            <a:r>
              <a:rPr lang="de-DE" dirty="0" err="1"/>
              <a:t>for</a:t>
            </a:r>
            <a:r>
              <a:rPr lang="de-DE" dirty="0"/>
              <a:t> </a:t>
            </a:r>
            <a:r>
              <a:rPr lang="de-DE" dirty="0" err="1"/>
              <a:t>the</a:t>
            </a:r>
            <a:r>
              <a:rPr lang="de-DE" dirty="0"/>
              <a:t> programme, </a:t>
            </a:r>
            <a:r>
              <a:rPr lang="de-DE" dirty="0" err="1"/>
              <a:t>even</a:t>
            </a:r>
            <a:r>
              <a:rPr lang="de-DE" dirty="0"/>
              <a:t> </a:t>
            </a:r>
            <a:r>
              <a:rPr lang="de-DE" dirty="0" err="1"/>
              <a:t>taking</a:t>
            </a:r>
            <a:r>
              <a:rPr lang="de-DE" dirty="0"/>
              <a:t> </a:t>
            </a:r>
            <a:r>
              <a:rPr lang="de-DE" dirty="0" err="1"/>
              <a:t>into</a:t>
            </a:r>
            <a:r>
              <a:rPr lang="de-DE" dirty="0"/>
              <a:t> </a:t>
            </a:r>
            <a:r>
              <a:rPr lang="de-DE" dirty="0" err="1"/>
              <a:t>account</a:t>
            </a:r>
            <a:r>
              <a:rPr lang="de-DE" dirty="0"/>
              <a:t> </a:t>
            </a:r>
            <a:r>
              <a:rPr lang="de-DE" dirty="0" err="1"/>
              <a:t>the</a:t>
            </a:r>
            <a:r>
              <a:rPr lang="de-DE" dirty="0"/>
              <a:t> </a:t>
            </a:r>
            <a:r>
              <a:rPr lang="de-DE" dirty="0" err="1"/>
              <a:t>resource</a:t>
            </a:r>
            <a:r>
              <a:rPr lang="de-DE" dirty="0"/>
              <a:t> </a:t>
            </a:r>
            <a:r>
              <a:rPr lang="de-DE" dirty="0" err="1"/>
              <a:t>needs</a:t>
            </a:r>
            <a:r>
              <a:rPr lang="de-DE" dirty="0"/>
              <a:t> </a:t>
            </a:r>
            <a:r>
              <a:rPr lang="de-DE" dirty="0" err="1"/>
              <a:t>of</a:t>
            </a:r>
            <a:r>
              <a:rPr lang="de-DE" dirty="0"/>
              <a:t> </a:t>
            </a:r>
            <a:r>
              <a:rPr lang="de-DE" dirty="0" err="1"/>
              <a:t>other</a:t>
            </a:r>
            <a:r>
              <a:rPr lang="de-DE" dirty="0"/>
              <a:t> </a:t>
            </a:r>
            <a:r>
              <a:rPr lang="de-DE" dirty="0" err="1"/>
              <a:t>study</a:t>
            </a:r>
            <a:r>
              <a:rPr lang="de-DE" dirty="0"/>
              <a:t> programmes. The </a:t>
            </a:r>
            <a:r>
              <a:rPr lang="de-DE" dirty="0" err="1"/>
              <a:t>rooms</a:t>
            </a:r>
            <a:r>
              <a:rPr lang="de-DE" dirty="0"/>
              <a:t> </a:t>
            </a:r>
            <a:r>
              <a:rPr lang="de-DE" dirty="0" err="1"/>
              <a:t>are</a:t>
            </a:r>
            <a:r>
              <a:rPr lang="de-DE" dirty="0"/>
              <a:t> </a:t>
            </a:r>
            <a:r>
              <a:rPr lang="de-DE" dirty="0" err="1"/>
              <a:t>properly</a:t>
            </a:r>
            <a:r>
              <a:rPr lang="de-DE" dirty="0"/>
              <a:t> </a:t>
            </a:r>
            <a:r>
              <a:rPr lang="de-DE" dirty="0" err="1"/>
              <a:t>equipped</a:t>
            </a:r>
            <a:r>
              <a:rPr lang="de-DE" dirty="0"/>
              <a:t> </a:t>
            </a:r>
            <a:r>
              <a:rPr lang="de-DE" dirty="0" err="1"/>
              <a:t>for</a:t>
            </a:r>
            <a:r>
              <a:rPr lang="de-DE" dirty="0"/>
              <a:t> </a:t>
            </a:r>
            <a:r>
              <a:rPr lang="de-DE" dirty="0" err="1"/>
              <a:t>disabled</a:t>
            </a:r>
            <a:r>
              <a:rPr lang="de-DE" dirty="0"/>
              <a:t> </a:t>
            </a:r>
            <a:r>
              <a:rPr lang="de-DE" dirty="0" err="1"/>
              <a:t>students</a:t>
            </a:r>
            <a:r>
              <a:rPr lang="de-DE" dirty="0"/>
              <a:t> </a:t>
            </a:r>
            <a:r>
              <a:rPr lang="de-DE" dirty="0" err="1"/>
              <a:t>and</a:t>
            </a:r>
            <a:r>
              <a:rPr lang="de-DE" dirty="0"/>
              <a:t> </a:t>
            </a:r>
            <a:r>
              <a:rPr lang="de-DE" dirty="0" err="1"/>
              <a:t>give</a:t>
            </a:r>
            <a:r>
              <a:rPr lang="de-DE" dirty="0"/>
              <a:t> </a:t>
            </a:r>
            <a:r>
              <a:rPr lang="de-DE" dirty="0" err="1"/>
              <a:t>them</a:t>
            </a:r>
            <a:r>
              <a:rPr lang="de-DE" dirty="0"/>
              <a:t> </a:t>
            </a:r>
            <a:r>
              <a:rPr lang="de-DE" dirty="0" err="1"/>
              <a:t>barrier-free</a:t>
            </a:r>
            <a:r>
              <a:rPr lang="de-DE" dirty="0"/>
              <a:t> </a:t>
            </a:r>
            <a:r>
              <a:rPr lang="de-DE" dirty="0" err="1"/>
              <a:t>access</a:t>
            </a:r>
            <a:r>
              <a:rPr lang="de-DE" dirty="0"/>
              <a:t>. Access </a:t>
            </a:r>
            <a:r>
              <a:rPr lang="de-DE" dirty="0" err="1"/>
              <a:t>to</a:t>
            </a:r>
            <a:r>
              <a:rPr lang="de-DE" dirty="0"/>
              <a:t> </a:t>
            </a:r>
            <a:r>
              <a:rPr lang="de-DE" dirty="0" err="1"/>
              <a:t>the</a:t>
            </a:r>
            <a:r>
              <a:rPr lang="de-DE" dirty="0"/>
              <a:t> </a:t>
            </a:r>
            <a:r>
              <a:rPr lang="de-DE" dirty="0" err="1"/>
              <a:t>internet</a:t>
            </a:r>
            <a:r>
              <a:rPr lang="de-DE" dirty="0"/>
              <a:t> </a:t>
            </a:r>
            <a:r>
              <a:rPr lang="de-DE" dirty="0" err="1"/>
              <a:t>through</a:t>
            </a:r>
            <a:r>
              <a:rPr lang="de-DE" dirty="0"/>
              <a:t> </a:t>
            </a:r>
            <a:r>
              <a:rPr lang="de-DE" dirty="0" err="1"/>
              <a:t>laptops</a:t>
            </a:r>
            <a:r>
              <a:rPr lang="de-DE" dirty="0"/>
              <a:t> via WLAN </a:t>
            </a:r>
            <a:r>
              <a:rPr lang="de-DE" dirty="0" err="1"/>
              <a:t>is</a:t>
            </a:r>
            <a:r>
              <a:rPr lang="de-DE" dirty="0"/>
              <a:t> </a:t>
            </a:r>
            <a:r>
              <a:rPr lang="de-DE" dirty="0" err="1"/>
              <a:t>provided</a:t>
            </a:r>
            <a:r>
              <a:rPr lang="de-DE" dirty="0"/>
              <a:t> </a:t>
            </a:r>
            <a:r>
              <a:rPr lang="de-DE" dirty="0" err="1"/>
              <a:t>free</a:t>
            </a:r>
            <a:r>
              <a:rPr lang="de-DE" dirty="0"/>
              <a:t> </a:t>
            </a:r>
            <a:r>
              <a:rPr lang="de-DE" dirty="0" err="1"/>
              <a:t>of</a:t>
            </a:r>
            <a:r>
              <a:rPr lang="de-DE" dirty="0"/>
              <a:t> </a:t>
            </a:r>
            <a:r>
              <a:rPr lang="de-DE" dirty="0" err="1"/>
              <a:t>charge</a:t>
            </a:r>
            <a:r>
              <a:rPr lang="de-DE" dirty="0"/>
              <a:t>. A </a:t>
            </a:r>
            <a:r>
              <a:rPr lang="de-DE" dirty="0" err="1"/>
              <a:t>sufficient</a:t>
            </a:r>
            <a:r>
              <a:rPr lang="de-DE" dirty="0"/>
              <a:t> </a:t>
            </a:r>
            <a:r>
              <a:rPr lang="de-DE" dirty="0" err="1"/>
              <a:t>number</a:t>
            </a:r>
            <a:r>
              <a:rPr lang="de-DE" dirty="0"/>
              <a:t> </a:t>
            </a:r>
            <a:r>
              <a:rPr lang="de-DE" dirty="0" err="1"/>
              <a:t>of</a:t>
            </a:r>
            <a:r>
              <a:rPr lang="de-DE" dirty="0"/>
              <a:t> </a:t>
            </a:r>
            <a:r>
              <a:rPr lang="de-DE" dirty="0" err="1"/>
              <a:t>group</a:t>
            </a:r>
            <a:r>
              <a:rPr lang="de-DE" dirty="0"/>
              <a:t> </a:t>
            </a:r>
            <a:r>
              <a:rPr lang="de-DE" dirty="0" err="1"/>
              <a:t>rooms</a:t>
            </a:r>
            <a:r>
              <a:rPr lang="de-DE" dirty="0"/>
              <a:t> </a:t>
            </a:r>
            <a:r>
              <a:rPr lang="de-DE" dirty="0" err="1"/>
              <a:t>is</a:t>
            </a:r>
            <a:r>
              <a:rPr lang="de-DE" dirty="0"/>
              <a:t> </a:t>
            </a:r>
            <a:r>
              <a:rPr lang="de-DE" dirty="0" err="1"/>
              <a:t>available</a:t>
            </a:r>
            <a:r>
              <a:rPr lang="de-DE" dirty="0"/>
              <a:t>. </a:t>
            </a:r>
          </a:p>
          <a:p>
            <a:r>
              <a:rPr lang="de-DE" dirty="0" err="1"/>
              <a:t>For</a:t>
            </a:r>
            <a:r>
              <a:rPr lang="de-DE" dirty="0"/>
              <a:t> </a:t>
            </a:r>
            <a:r>
              <a:rPr lang="de-DE" dirty="0" err="1"/>
              <a:t>blended</a:t>
            </a:r>
            <a:r>
              <a:rPr lang="de-DE" dirty="0"/>
              <a:t>-learning/</a:t>
            </a:r>
            <a:r>
              <a:rPr lang="de-DE" dirty="0" err="1"/>
              <a:t>distance</a:t>
            </a:r>
            <a:r>
              <a:rPr lang="de-DE" dirty="0"/>
              <a:t> learning programmes </a:t>
            </a:r>
            <a:r>
              <a:rPr lang="de-DE" dirty="0" err="1"/>
              <a:t>applies</a:t>
            </a:r>
            <a:r>
              <a:rPr lang="de-DE" dirty="0"/>
              <a:t> </a:t>
            </a:r>
            <a:r>
              <a:rPr lang="de-DE" dirty="0" err="1"/>
              <a:t>additionally</a:t>
            </a:r>
            <a:r>
              <a:rPr lang="de-DE" dirty="0"/>
              <a:t>: The </a:t>
            </a:r>
            <a:r>
              <a:rPr lang="de-DE" dirty="0" err="1"/>
              <a:t>technical</a:t>
            </a:r>
            <a:r>
              <a:rPr lang="de-DE" dirty="0"/>
              <a:t> </a:t>
            </a:r>
            <a:r>
              <a:rPr lang="de-DE" dirty="0" err="1"/>
              <a:t>equipment</a:t>
            </a:r>
            <a:r>
              <a:rPr lang="de-DE" dirty="0"/>
              <a:t> </a:t>
            </a:r>
            <a:r>
              <a:rPr lang="de-DE" dirty="0" err="1"/>
              <a:t>is</a:t>
            </a:r>
            <a:r>
              <a:rPr lang="de-DE" dirty="0"/>
              <a:t> </a:t>
            </a:r>
            <a:r>
              <a:rPr lang="de-DE" dirty="0" err="1"/>
              <a:t>adequate</a:t>
            </a:r>
            <a:r>
              <a:rPr lang="de-DE" dirty="0"/>
              <a:t> </a:t>
            </a:r>
            <a:r>
              <a:rPr lang="de-DE" dirty="0" err="1"/>
              <a:t>to</a:t>
            </a:r>
            <a:r>
              <a:rPr lang="de-DE" dirty="0"/>
              <a:t> </a:t>
            </a:r>
            <a:r>
              <a:rPr lang="de-DE" dirty="0" err="1"/>
              <a:t>the</a:t>
            </a:r>
            <a:r>
              <a:rPr lang="de-DE" dirty="0"/>
              <a:t> </a:t>
            </a:r>
            <a:r>
              <a:rPr lang="de-DE" dirty="0" err="1"/>
              <a:t>task</a:t>
            </a:r>
            <a:r>
              <a:rPr lang="de-DE" dirty="0"/>
              <a:t> </a:t>
            </a:r>
            <a:r>
              <a:rPr lang="de-DE" dirty="0" err="1"/>
              <a:t>of</a:t>
            </a:r>
            <a:r>
              <a:rPr lang="de-DE" dirty="0"/>
              <a:t> </a:t>
            </a:r>
            <a:r>
              <a:rPr lang="de-DE" dirty="0" err="1"/>
              <a:t>virtual</a:t>
            </a:r>
            <a:r>
              <a:rPr lang="de-DE" dirty="0"/>
              <a:t> </a:t>
            </a:r>
            <a:r>
              <a:rPr lang="de-DE" dirty="0" err="1"/>
              <a:t>reality</a:t>
            </a:r>
            <a:r>
              <a:rPr lang="de-DE" dirty="0"/>
              <a:t> </a:t>
            </a:r>
            <a:r>
              <a:rPr lang="de-DE" dirty="0" err="1"/>
              <a:t>study</a:t>
            </a:r>
            <a:r>
              <a:rPr lang="de-DE" dirty="0"/>
              <a:t> </a:t>
            </a:r>
            <a:r>
              <a:rPr lang="de-DE" dirty="0" err="1"/>
              <a:t>courses</a:t>
            </a:r>
            <a:r>
              <a:rPr lang="de-DE" dirty="0"/>
              <a:t> </a:t>
            </a:r>
            <a:r>
              <a:rPr lang="de-DE" dirty="0" err="1"/>
              <a:t>and</a:t>
            </a:r>
            <a:r>
              <a:rPr lang="de-DE" dirty="0"/>
              <a:t> </a:t>
            </a:r>
            <a:r>
              <a:rPr lang="de-DE" dirty="0" err="1"/>
              <a:t>is</a:t>
            </a:r>
            <a:r>
              <a:rPr lang="de-DE" dirty="0"/>
              <a:t> </a:t>
            </a:r>
            <a:r>
              <a:rPr lang="de-DE" dirty="0" err="1"/>
              <a:t>well</a:t>
            </a:r>
            <a:r>
              <a:rPr lang="de-DE" dirty="0"/>
              <a:t> </a:t>
            </a:r>
            <a:r>
              <a:rPr lang="de-DE" dirty="0" err="1"/>
              <a:t>documented</a:t>
            </a:r>
            <a:r>
              <a:rPr lang="de-DE" dirty="0"/>
              <a:t>. The </a:t>
            </a:r>
            <a:r>
              <a:rPr lang="de-DE" dirty="0" err="1"/>
              <a:t>equipment</a:t>
            </a:r>
            <a:r>
              <a:rPr lang="de-DE" dirty="0"/>
              <a:t> </a:t>
            </a:r>
            <a:r>
              <a:rPr lang="de-DE" dirty="0" err="1"/>
              <a:t>satisfies</a:t>
            </a:r>
            <a:r>
              <a:rPr lang="de-DE" dirty="0"/>
              <a:t> modern </a:t>
            </a:r>
            <a:r>
              <a:rPr lang="de-DE" dirty="0" err="1"/>
              <a:t>multimedia</a:t>
            </a:r>
            <a:r>
              <a:rPr lang="de-DE" dirty="0"/>
              <a:t> requirements. In </a:t>
            </a:r>
            <a:r>
              <a:rPr lang="de-DE" dirty="0" err="1"/>
              <a:t>addition</a:t>
            </a:r>
            <a:r>
              <a:rPr lang="de-DE" dirty="0"/>
              <a:t>, </a:t>
            </a:r>
            <a:r>
              <a:rPr lang="de-DE" dirty="0" err="1"/>
              <a:t>technical</a:t>
            </a:r>
            <a:r>
              <a:rPr lang="de-DE" dirty="0"/>
              <a:t> </a:t>
            </a:r>
            <a:r>
              <a:rPr lang="de-DE" dirty="0" err="1"/>
              <a:t>support</a:t>
            </a:r>
            <a:r>
              <a:rPr lang="de-DE" dirty="0"/>
              <a:t> </a:t>
            </a:r>
            <a:r>
              <a:rPr lang="de-DE" dirty="0" err="1"/>
              <a:t>is</a:t>
            </a:r>
            <a:r>
              <a:rPr lang="de-DE" dirty="0"/>
              <a:t> </a:t>
            </a:r>
            <a:r>
              <a:rPr lang="de-DE" dirty="0" err="1"/>
              <a:t>offered</a:t>
            </a:r>
            <a:r>
              <a:rPr lang="de-DE" dirty="0"/>
              <a:t> </a:t>
            </a:r>
            <a:r>
              <a:rPr lang="de-DE" dirty="0" err="1"/>
              <a:t>to</a:t>
            </a:r>
            <a:r>
              <a:rPr lang="de-DE" dirty="0"/>
              <a:t> </a:t>
            </a:r>
            <a:r>
              <a:rPr lang="de-DE" dirty="0" err="1"/>
              <a:t>students</a:t>
            </a:r>
            <a:r>
              <a:rPr lang="de-DE" dirty="0"/>
              <a:t> </a:t>
            </a:r>
            <a:r>
              <a:rPr lang="de-DE" dirty="0" err="1"/>
              <a:t>during</a:t>
            </a:r>
            <a:r>
              <a:rPr lang="de-DE" dirty="0"/>
              <a:t> normal </a:t>
            </a:r>
            <a:r>
              <a:rPr lang="de-DE" dirty="0" err="1"/>
              <a:t>working</a:t>
            </a:r>
            <a:r>
              <a:rPr lang="de-DE" dirty="0"/>
              <a:t> </a:t>
            </a:r>
            <a:r>
              <a:rPr lang="de-DE" dirty="0" err="1"/>
              <a:t>hours</a:t>
            </a:r>
            <a:r>
              <a:rPr lang="de-DE" dirty="0"/>
              <a:t>. A </a:t>
            </a:r>
            <a:r>
              <a:rPr lang="de-DE" dirty="0" err="1"/>
              <a:t>hotline</a:t>
            </a:r>
            <a:r>
              <a:rPr lang="de-DE" dirty="0"/>
              <a:t> </a:t>
            </a:r>
            <a:r>
              <a:rPr lang="de-DE" dirty="0" err="1"/>
              <a:t>is</a:t>
            </a:r>
            <a:r>
              <a:rPr lang="de-DE" dirty="0"/>
              <a:t> </a:t>
            </a:r>
            <a:r>
              <a:rPr lang="de-DE" dirty="0" err="1"/>
              <a:t>established</a:t>
            </a:r>
            <a:r>
              <a:rPr lang="de-DE" dirty="0"/>
              <a:t> </a:t>
            </a:r>
            <a:r>
              <a:rPr lang="de-DE" dirty="0" err="1"/>
              <a:t>and</a:t>
            </a:r>
            <a:r>
              <a:rPr lang="de-DE" dirty="0"/>
              <a:t> </a:t>
            </a:r>
            <a:r>
              <a:rPr lang="de-DE" dirty="0" err="1"/>
              <a:t>offers</a:t>
            </a:r>
            <a:r>
              <a:rPr lang="de-DE" dirty="0"/>
              <a:t> </a:t>
            </a:r>
            <a:r>
              <a:rPr lang="de-DE" dirty="0" err="1"/>
              <a:t>advice</a:t>
            </a:r>
            <a:r>
              <a:rPr lang="de-DE" dirty="0"/>
              <a:t> </a:t>
            </a:r>
            <a:r>
              <a:rPr lang="de-DE" dirty="0" err="1"/>
              <a:t>or</a:t>
            </a:r>
            <a:r>
              <a:rPr lang="de-DE" dirty="0"/>
              <a:t> </a:t>
            </a:r>
            <a:r>
              <a:rPr lang="de-DE" dirty="0" err="1"/>
              <a:t>troubleshooting</a:t>
            </a:r>
            <a:r>
              <a:rPr lang="de-DE" dirty="0"/>
              <a:t> </a:t>
            </a:r>
            <a:r>
              <a:rPr lang="de-DE" dirty="0" err="1"/>
              <a:t>support</a:t>
            </a:r>
            <a:r>
              <a:rPr lang="de-DE" dirty="0"/>
              <a:t> at </a:t>
            </a:r>
            <a:r>
              <a:rPr lang="de-DE" dirty="0" err="1"/>
              <a:t>acceptable</a:t>
            </a:r>
            <a:r>
              <a:rPr lang="de-DE" dirty="0"/>
              <a:t> </a:t>
            </a:r>
            <a:r>
              <a:rPr lang="de-DE" dirty="0" err="1"/>
              <a:t>waiting</a:t>
            </a:r>
            <a:r>
              <a:rPr lang="de-DE" dirty="0"/>
              <a:t> </a:t>
            </a:r>
            <a:r>
              <a:rPr lang="de-DE" dirty="0" err="1"/>
              <a:t>times</a:t>
            </a:r>
            <a:r>
              <a:rPr lang="de-DE" dirty="0"/>
              <a:t>. </a:t>
            </a:r>
          </a:p>
          <a:p>
            <a:r>
              <a:rPr lang="de-DE" dirty="0"/>
              <a:t>Services </a:t>
            </a:r>
            <a:r>
              <a:rPr lang="de-DE" dirty="0" err="1"/>
              <a:t>for</a:t>
            </a:r>
            <a:r>
              <a:rPr lang="de-DE" dirty="0"/>
              <a:t> </a:t>
            </a:r>
            <a:r>
              <a:rPr lang="de-DE" dirty="0" err="1"/>
              <a:t>adequate</a:t>
            </a:r>
            <a:r>
              <a:rPr lang="de-DE" dirty="0"/>
              <a:t> </a:t>
            </a:r>
            <a:r>
              <a:rPr lang="de-DE" dirty="0" err="1"/>
              <a:t>support</a:t>
            </a:r>
            <a:r>
              <a:rPr lang="de-DE" dirty="0"/>
              <a:t> </a:t>
            </a:r>
            <a:r>
              <a:rPr lang="de-DE" dirty="0" err="1"/>
              <a:t>of</a:t>
            </a:r>
            <a:r>
              <a:rPr lang="de-DE" dirty="0"/>
              <a:t> </a:t>
            </a:r>
            <a:r>
              <a:rPr lang="de-DE" dirty="0" err="1"/>
              <a:t>the</a:t>
            </a:r>
            <a:r>
              <a:rPr lang="de-DE" dirty="0"/>
              <a:t> </a:t>
            </a:r>
            <a:r>
              <a:rPr lang="de-DE" dirty="0" err="1"/>
              <a:t>participants</a:t>
            </a:r>
            <a:r>
              <a:rPr lang="de-DE" dirty="0"/>
              <a:t> </a:t>
            </a:r>
            <a:r>
              <a:rPr lang="de-DE" dirty="0" err="1"/>
              <a:t>are</a:t>
            </a:r>
            <a:r>
              <a:rPr lang="de-DE" dirty="0"/>
              <a:t> </a:t>
            </a:r>
            <a:r>
              <a:rPr lang="de-DE" dirty="0" err="1"/>
              <a:t>documented</a:t>
            </a:r>
            <a:r>
              <a:rPr lang="de-DE" dirty="0"/>
              <a:t>. The requirements </a:t>
            </a:r>
            <a:r>
              <a:rPr lang="de-DE" dirty="0" err="1"/>
              <a:t>for</a:t>
            </a:r>
            <a:r>
              <a:rPr lang="de-DE" dirty="0"/>
              <a:t> </a:t>
            </a:r>
            <a:r>
              <a:rPr lang="de-DE" dirty="0" err="1"/>
              <a:t>stu</a:t>
            </a:r>
            <a:r>
              <a:rPr lang="de-DE" dirty="0"/>
              <a:t>- </a:t>
            </a:r>
            <a:r>
              <a:rPr lang="de-DE" dirty="0" err="1"/>
              <a:t>dents</a:t>
            </a:r>
            <a:r>
              <a:rPr lang="de-DE" dirty="0"/>
              <a:t>’ </a:t>
            </a:r>
            <a:r>
              <a:rPr lang="de-DE" dirty="0" err="1"/>
              <a:t>work</a:t>
            </a:r>
            <a:r>
              <a:rPr lang="de-DE" dirty="0"/>
              <a:t>-station at </a:t>
            </a:r>
            <a:r>
              <a:rPr lang="de-DE" dirty="0" err="1"/>
              <a:t>home</a:t>
            </a:r>
            <a:r>
              <a:rPr lang="de-DE" dirty="0"/>
              <a:t> </a:t>
            </a:r>
            <a:r>
              <a:rPr lang="de-DE" dirty="0" err="1"/>
              <a:t>are</a:t>
            </a:r>
            <a:r>
              <a:rPr lang="de-DE" dirty="0"/>
              <a:t> </a:t>
            </a:r>
            <a:r>
              <a:rPr lang="de-DE" dirty="0" err="1"/>
              <a:t>listed</a:t>
            </a:r>
            <a:r>
              <a:rPr lang="de-DE" dirty="0"/>
              <a:t> (e.g. </a:t>
            </a:r>
            <a:r>
              <a:rPr lang="de-DE" dirty="0" err="1"/>
              <a:t>technical</a:t>
            </a:r>
            <a:r>
              <a:rPr lang="de-DE" dirty="0"/>
              <a:t> IT-equipment). </a:t>
            </a:r>
          </a:p>
          <a:p>
            <a:pPr marL="0" indent="0">
              <a:buNone/>
            </a:pPr>
            <a:r>
              <a:rPr lang="de-DE" i="1" dirty="0" err="1"/>
              <a:t>Exceeds</a:t>
            </a:r>
            <a:r>
              <a:rPr lang="de-DE" i="1" dirty="0"/>
              <a:t> </a:t>
            </a:r>
            <a:r>
              <a:rPr lang="de-DE" i="1" dirty="0" err="1"/>
              <a:t>quality</a:t>
            </a:r>
            <a:r>
              <a:rPr lang="de-DE" i="1" dirty="0"/>
              <a:t> requirements </a:t>
            </a:r>
          </a:p>
          <a:p>
            <a:r>
              <a:rPr lang="de-DE" dirty="0"/>
              <a:t>The </a:t>
            </a:r>
            <a:r>
              <a:rPr lang="de-DE" dirty="0" err="1"/>
              <a:t>teaching</a:t>
            </a:r>
            <a:r>
              <a:rPr lang="de-DE" dirty="0"/>
              <a:t> </a:t>
            </a:r>
            <a:r>
              <a:rPr lang="de-DE" dirty="0" err="1"/>
              <a:t>rooms</a:t>
            </a:r>
            <a:r>
              <a:rPr lang="de-DE" dirty="0"/>
              <a:t> </a:t>
            </a:r>
            <a:r>
              <a:rPr lang="de-DE" dirty="0" err="1"/>
              <a:t>and</a:t>
            </a:r>
            <a:r>
              <a:rPr lang="de-DE" dirty="0"/>
              <a:t> </a:t>
            </a:r>
            <a:r>
              <a:rPr lang="de-DE" dirty="0" err="1"/>
              <a:t>labs</a:t>
            </a:r>
            <a:r>
              <a:rPr lang="de-DE" dirty="0"/>
              <a:t> </a:t>
            </a:r>
            <a:r>
              <a:rPr lang="de-DE" dirty="0" err="1"/>
              <a:t>are</a:t>
            </a:r>
            <a:r>
              <a:rPr lang="de-DE" dirty="0"/>
              <a:t> </a:t>
            </a:r>
            <a:r>
              <a:rPr lang="de-DE" dirty="0" err="1"/>
              <a:t>equipped</a:t>
            </a:r>
            <a:r>
              <a:rPr lang="de-DE" dirty="0"/>
              <a:t> </a:t>
            </a:r>
            <a:r>
              <a:rPr lang="de-DE" dirty="0" err="1"/>
              <a:t>with</a:t>
            </a:r>
            <a:r>
              <a:rPr lang="de-DE" dirty="0"/>
              <a:t> </a:t>
            </a:r>
            <a:r>
              <a:rPr lang="de-DE" dirty="0" err="1"/>
              <a:t>state</a:t>
            </a:r>
            <a:r>
              <a:rPr lang="de-DE" dirty="0"/>
              <a:t>-</a:t>
            </a:r>
            <a:r>
              <a:rPr lang="de-DE" dirty="0" err="1"/>
              <a:t>of</a:t>
            </a:r>
            <a:r>
              <a:rPr lang="de-DE" dirty="0"/>
              <a:t>-</a:t>
            </a:r>
            <a:r>
              <a:rPr lang="de-DE" dirty="0" err="1"/>
              <a:t>the</a:t>
            </a:r>
            <a:r>
              <a:rPr lang="de-DE" dirty="0"/>
              <a:t>-art </a:t>
            </a:r>
            <a:r>
              <a:rPr lang="de-DE" dirty="0" err="1"/>
              <a:t>technology</a:t>
            </a:r>
            <a:r>
              <a:rPr lang="de-DE" dirty="0"/>
              <a:t>. </a:t>
            </a:r>
            <a:r>
              <a:rPr lang="de-DE" dirty="0" err="1"/>
              <a:t>For</a:t>
            </a:r>
            <a:r>
              <a:rPr lang="de-DE" dirty="0"/>
              <a:t> </a:t>
            </a:r>
            <a:r>
              <a:rPr lang="de-DE" dirty="0" err="1"/>
              <a:t>special</a:t>
            </a:r>
            <a:r>
              <a:rPr lang="de-DE" dirty="0"/>
              <a:t> </a:t>
            </a:r>
            <a:r>
              <a:rPr lang="de-DE" dirty="0" err="1"/>
              <a:t>con</a:t>
            </a:r>
            <a:r>
              <a:rPr lang="de-DE" dirty="0"/>
              <a:t>- </a:t>
            </a:r>
            <a:r>
              <a:rPr lang="de-DE" dirty="0" err="1"/>
              <a:t>tents</a:t>
            </a:r>
            <a:r>
              <a:rPr lang="de-DE" dirty="0"/>
              <a:t> </a:t>
            </a:r>
            <a:r>
              <a:rPr lang="de-DE" dirty="0" err="1"/>
              <a:t>of</a:t>
            </a:r>
            <a:r>
              <a:rPr lang="de-DE" dirty="0"/>
              <a:t> </a:t>
            </a:r>
            <a:r>
              <a:rPr lang="de-DE" dirty="0" err="1"/>
              <a:t>the</a:t>
            </a:r>
            <a:r>
              <a:rPr lang="de-DE" dirty="0"/>
              <a:t> </a:t>
            </a:r>
            <a:r>
              <a:rPr lang="de-DE" dirty="0" err="1"/>
              <a:t>curriculum</a:t>
            </a:r>
            <a:r>
              <a:rPr lang="de-DE" dirty="0"/>
              <a:t> (e.g. </a:t>
            </a:r>
            <a:r>
              <a:rPr lang="de-DE" dirty="0" err="1"/>
              <a:t>business</a:t>
            </a:r>
            <a:r>
              <a:rPr lang="de-DE" dirty="0"/>
              <a:t> </a:t>
            </a:r>
            <a:r>
              <a:rPr lang="de-DE" dirty="0" err="1"/>
              <a:t>games</a:t>
            </a:r>
            <a:r>
              <a:rPr lang="de-DE" dirty="0"/>
              <a:t>, </a:t>
            </a:r>
            <a:r>
              <a:rPr lang="de-DE" dirty="0" err="1"/>
              <a:t>role-playing</a:t>
            </a:r>
            <a:r>
              <a:rPr lang="de-DE" dirty="0"/>
              <a:t> </a:t>
            </a:r>
            <a:r>
              <a:rPr lang="de-DE" dirty="0" err="1"/>
              <a:t>game</a:t>
            </a:r>
            <a:r>
              <a:rPr lang="de-DE" dirty="0"/>
              <a:t>, </a:t>
            </a:r>
            <a:r>
              <a:rPr lang="de-DE" dirty="0" err="1"/>
              <a:t>virtual</a:t>
            </a:r>
            <a:r>
              <a:rPr lang="de-DE" dirty="0"/>
              <a:t> </a:t>
            </a:r>
            <a:r>
              <a:rPr lang="de-DE" dirty="0" err="1"/>
              <a:t>elements</a:t>
            </a:r>
            <a:r>
              <a:rPr lang="de-DE" dirty="0"/>
              <a:t>), </a:t>
            </a:r>
            <a:r>
              <a:rPr lang="de-DE" dirty="0" err="1"/>
              <a:t>the</a:t>
            </a:r>
            <a:r>
              <a:rPr lang="de-DE" dirty="0"/>
              <a:t> HEI </a:t>
            </a:r>
            <a:r>
              <a:rPr lang="de-DE" dirty="0" err="1"/>
              <a:t>possesses</a:t>
            </a:r>
            <a:r>
              <a:rPr lang="de-DE" dirty="0"/>
              <a:t> </a:t>
            </a:r>
            <a:r>
              <a:rPr lang="de-DE" dirty="0" err="1"/>
              <a:t>appropriate</a:t>
            </a:r>
            <a:r>
              <a:rPr lang="de-DE" dirty="0"/>
              <a:t> </a:t>
            </a:r>
            <a:r>
              <a:rPr lang="de-DE" dirty="0" err="1"/>
              <a:t>rooms</a:t>
            </a:r>
            <a:r>
              <a:rPr lang="de-DE" dirty="0"/>
              <a:t> </a:t>
            </a:r>
            <a:r>
              <a:rPr lang="de-DE" dirty="0" err="1"/>
              <a:t>which</a:t>
            </a:r>
            <a:r>
              <a:rPr lang="de-DE" dirty="0"/>
              <a:t> </a:t>
            </a:r>
            <a:r>
              <a:rPr lang="de-DE" dirty="0" err="1"/>
              <a:t>possess</a:t>
            </a:r>
            <a:r>
              <a:rPr lang="de-DE" dirty="0"/>
              <a:t> </a:t>
            </a:r>
            <a:r>
              <a:rPr lang="de-DE" dirty="0" err="1"/>
              <a:t>the</a:t>
            </a:r>
            <a:r>
              <a:rPr lang="de-DE" dirty="0"/>
              <a:t> </a:t>
            </a:r>
            <a:r>
              <a:rPr lang="de-DE" dirty="0" err="1"/>
              <a:t>specific</a:t>
            </a:r>
            <a:r>
              <a:rPr lang="de-DE" dirty="0"/>
              <a:t> </a:t>
            </a:r>
            <a:r>
              <a:rPr lang="de-DE" dirty="0" err="1"/>
              <a:t>technical</a:t>
            </a:r>
            <a:r>
              <a:rPr lang="de-DE" dirty="0"/>
              <a:t> </a:t>
            </a:r>
            <a:r>
              <a:rPr lang="de-DE" dirty="0" err="1"/>
              <a:t>components</a:t>
            </a:r>
            <a:r>
              <a:rPr lang="de-DE" dirty="0"/>
              <a:t> </a:t>
            </a:r>
            <a:r>
              <a:rPr lang="de-DE" dirty="0" err="1"/>
              <a:t>needed</a:t>
            </a:r>
            <a:r>
              <a:rPr lang="de-DE" dirty="0"/>
              <a:t>. </a:t>
            </a:r>
          </a:p>
          <a:p>
            <a:r>
              <a:rPr lang="de-DE" dirty="0" err="1"/>
              <a:t>For</a:t>
            </a:r>
            <a:r>
              <a:rPr lang="de-DE" dirty="0"/>
              <a:t> </a:t>
            </a:r>
            <a:r>
              <a:rPr lang="de-DE" dirty="0" err="1"/>
              <a:t>blended</a:t>
            </a:r>
            <a:r>
              <a:rPr lang="de-DE" dirty="0"/>
              <a:t>-learning/</a:t>
            </a:r>
            <a:r>
              <a:rPr lang="de-DE" dirty="0" err="1"/>
              <a:t>distance</a:t>
            </a:r>
            <a:r>
              <a:rPr lang="de-DE" dirty="0"/>
              <a:t> learning programmes </a:t>
            </a:r>
            <a:r>
              <a:rPr lang="de-DE" dirty="0" err="1"/>
              <a:t>applies</a:t>
            </a:r>
            <a:r>
              <a:rPr lang="de-DE" dirty="0"/>
              <a:t> </a:t>
            </a:r>
            <a:r>
              <a:rPr lang="de-DE" dirty="0" err="1"/>
              <a:t>additionally</a:t>
            </a:r>
            <a:r>
              <a:rPr lang="de-DE" dirty="0"/>
              <a:t>: Additional </a:t>
            </a:r>
            <a:r>
              <a:rPr lang="de-DE" dirty="0" err="1"/>
              <a:t>support</a:t>
            </a:r>
            <a:r>
              <a:rPr lang="de-DE" dirty="0"/>
              <a:t> </a:t>
            </a:r>
            <a:r>
              <a:rPr lang="de-DE" dirty="0" err="1"/>
              <a:t>is</a:t>
            </a:r>
            <a:r>
              <a:rPr lang="de-DE" dirty="0"/>
              <a:t> </a:t>
            </a:r>
            <a:r>
              <a:rPr lang="de-DE" dirty="0" err="1"/>
              <a:t>offered</a:t>
            </a:r>
            <a:r>
              <a:rPr lang="de-DE" dirty="0"/>
              <a:t> </a:t>
            </a:r>
            <a:r>
              <a:rPr lang="de-DE" dirty="0" err="1"/>
              <a:t>to</a:t>
            </a:r>
            <a:r>
              <a:rPr lang="de-DE" dirty="0"/>
              <a:t> </a:t>
            </a:r>
            <a:r>
              <a:rPr lang="de-DE" dirty="0" err="1"/>
              <a:t>the</a:t>
            </a:r>
            <a:r>
              <a:rPr lang="de-DE" dirty="0"/>
              <a:t> </a:t>
            </a:r>
            <a:r>
              <a:rPr lang="de-DE" dirty="0" err="1"/>
              <a:t>students</a:t>
            </a:r>
            <a:r>
              <a:rPr lang="de-DE" dirty="0"/>
              <a:t> outside normal </a:t>
            </a:r>
            <a:r>
              <a:rPr lang="de-DE" dirty="0" err="1"/>
              <a:t>working</a:t>
            </a:r>
            <a:r>
              <a:rPr lang="de-DE" dirty="0"/>
              <a:t> </a:t>
            </a:r>
            <a:r>
              <a:rPr lang="de-DE" dirty="0" err="1"/>
              <a:t>hours</a:t>
            </a:r>
            <a:r>
              <a:rPr lang="de-DE" dirty="0"/>
              <a:t>. </a:t>
            </a:r>
          </a:p>
          <a:p>
            <a:endParaRPr lang="de-DE" dirty="0"/>
          </a:p>
        </p:txBody>
      </p:sp>
      <p:sp>
        <p:nvSpPr>
          <p:cNvPr id="4" name="Datumsplatzhalter 3">
            <a:extLst>
              <a:ext uri="{FF2B5EF4-FFF2-40B4-BE49-F238E27FC236}">
                <a16:creationId xmlns:a16="http://schemas.microsoft.com/office/drawing/2014/main" xmlns="" id="{9FD52895-B008-8E4F-80BB-C66A33DBEE61}"/>
              </a:ext>
            </a:extLst>
          </p:cNvPr>
          <p:cNvSpPr>
            <a:spLocks noGrp="1"/>
          </p:cNvSpPr>
          <p:nvPr>
            <p:ph type="dt" sz="half" idx="10"/>
          </p:nvPr>
        </p:nvSpPr>
        <p:spPr/>
        <p:txBody>
          <a:bodyPr/>
          <a:lstStyle/>
          <a:p>
            <a:fld id="{3319D6DF-2FBC-354B-A4E1-DAD0E050123A}" type="datetime1">
              <a:rPr lang="de-DE" smtClean="0"/>
              <a:t>17.09.2018</a:t>
            </a:fld>
            <a:endParaRPr lang="de-DE"/>
          </a:p>
        </p:txBody>
      </p:sp>
      <p:sp>
        <p:nvSpPr>
          <p:cNvPr id="5" name="Fußzeilenplatzhalter 4">
            <a:extLst>
              <a:ext uri="{FF2B5EF4-FFF2-40B4-BE49-F238E27FC236}">
                <a16:creationId xmlns:a16="http://schemas.microsoft.com/office/drawing/2014/main" xmlns="" id="{8BFC8164-7F6F-1243-A2E4-87C2BB4F2CDA}"/>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08E4A47A-D365-5B44-92C3-57B73AB05CA8}"/>
              </a:ext>
            </a:extLst>
          </p:cNvPr>
          <p:cNvSpPr>
            <a:spLocks noGrp="1"/>
          </p:cNvSpPr>
          <p:nvPr>
            <p:ph type="sldNum" sz="quarter" idx="12"/>
          </p:nvPr>
        </p:nvSpPr>
        <p:spPr/>
        <p:txBody>
          <a:bodyPr/>
          <a:lstStyle/>
          <a:p>
            <a:fld id="{93BC7EB4-ADAF-3D45-8E3E-A06BACF5AB1C}" type="slidenum">
              <a:rPr lang="de-DE" smtClean="0"/>
              <a:t>87</a:t>
            </a:fld>
            <a:endParaRPr lang="de-DE"/>
          </a:p>
        </p:txBody>
      </p:sp>
      <p:pic>
        <p:nvPicPr>
          <p:cNvPr id="7" name="Picture 3" descr="page1image560">
            <a:extLst>
              <a:ext uri="{FF2B5EF4-FFF2-40B4-BE49-F238E27FC236}">
                <a16:creationId xmlns:a16="http://schemas.microsoft.com/office/drawing/2014/main" xmlns="" id="{8E293C53-8FFA-9A46-B42E-E694F92738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30503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40826E8-D67A-4D4A-97A3-2326E53FDBAB}"/>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4.4: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E53F0F68-10DA-4640-A56F-1F7F5B1C3F27}"/>
              </a:ext>
            </a:extLst>
          </p:cNvPr>
          <p:cNvSpPr>
            <a:spLocks noGrp="1"/>
          </p:cNvSpPr>
          <p:nvPr>
            <p:ph idx="1"/>
          </p:nvPr>
        </p:nvSpPr>
        <p:spPr/>
        <p:txBody>
          <a:bodyPr/>
          <a:lstStyle/>
          <a:p>
            <a:r>
              <a:rPr lang="de-DE" sz="2400" dirty="0"/>
              <a:t>4.4.2 Access </a:t>
            </a:r>
            <a:r>
              <a:rPr lang="de-DE" sz="2400" dirty="0" err="1"/>
              <a:t>to</a:t>
            </a:r>
            <a:r>
              <a:rPr lang="de-DE" sz="2400" dirty="0"/>
              <a:t> </a:t>
            </a:r>
            <a:r>
              <a:rPr lang="de-DE" sz="2400" dirty="0" err="1"/>
              <a:t>literature</a:t>
            </a:r>
            <a:r>
              <a:rPr lang="de-DE" sz="2400" dirty="0"/>
              <a:t>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the</a:t>
            </a:r>
            <a:r>
              <a:rPr lang="de-DE" sz="2400" dirty="0"/>
              <a:t> </a:t>
            </a:r>
            <a:r>
              <a:rPr lang="de-DE" sz="2400" dirty="0" err="1"/>
              <a:t>library</a:t>
            </a:r>
            <a:r>
              <a:rPr lang="de-DE" sz="2400" dirty="0"/>
              <a:t> </a:t>
            </a:r>
            <a:r>
              <a:rPr lang="de-DE" sz="2400" dirty="0" err="1"/>
              <a:t>resources</a:t>
            </a:r>
            <a:r>
              <a:rPr lang="de-DE" sz="2400" dirty="0"/>
              <a:t> in </a:t>
            </a:r>
            <a:r>
              <a:rPr lang="de-DE" sz="2400" dirty="0" err="1"/>
              <a:t>terms</a:t>
            </a:r>
            <a:r>
              <a:rPr lang="de-DE" sz="2400" dirty="0"/>
              <a:t> </a:t>
            </a:r>
            <a:r>
              <a:rPr lang="de-DE" sz="2400" dirty="0" err="1"/>
              <a:t>of</a:t>
            </a:r>
            <a:r>
              <a:rPr lang="de-DE" sz="2400" dirty="0"/>
              <a:t> </a:t>
            </a:r>
            <a:r>
              <a:rPr lang="de-DE" sz="2400" dirty="0" err="1"/>
              <a:t>quantity</a:t>
            </a:r>
            <a:r>
              <a:rPr lang="de-DE" sz="2400" dirty="0"/>
              <a:t> </a:t>
            </a:r>
            <a:r>
              <a:rPr lang="de-DE" sz="2400" dirty="0" err="1"/>
              <a:t>and</a:t>
            </a:r>
            <a:r>
              <a:rPr lang="de-DE" sz="2400" dirty="0"/>
              <a:t> </a:t>
            </a:r>
            <a:r>
              <a:rPr lang="de-DE" sz="2400" dirty="0" err="1"/>
              <a:t>quality</a:t>
            </a:r>
            <a:r>
              <a:rPr lang="de-DE" sz="2400" dirty="0"/>
              <a:t>, 	</a:t>
            </a:r>
            <a:r>
              <a:rPr lang="de-DE" sz="2400" dirty="0" err="1"/>
              <a:t>students</a:t>
            </a:r>
            <a:r>
              <a:rPr lang="de-DE" sz="2400" dirty="0"/>
              <a:t>’ </a:t>
            </a:r>
            <a:r>
              <a:rPr lang="de-DE" sz="2400" dirty="0" err="1"/>
              <a:t>access</a:t>
            </a:r>
            <a:r>
              <a:rPr lang="de-DE" sz="2400" dirty="0"/>
              <a:t> </a:t>
            </a:r>
            <a:r>
              <a:rPr lang="de-DE" sz="2400" dirty="0" err="1"/>
              <a:t>to</a:t>
            </a:r>
            <a:r>
              <a:rPr lang="de-DE" sz="2400" dirty="0"/>
              <a:t> </a:t>
            </a:r>
            <a:r>
              <a:rPr lang="de-DE" sz="2400" dirty="0" err="1"/>
              <a:t>specialist</a:t>
            </a:r>
            <a:r>
              <a:rPr lang="de-DE" sz="2400" dirty="0"/>
              <a:t> </a:t>
            </a:r>
            <a:r>
              <a:rPr lang="de-DE" sz="2400" dirty="0" err="1"/>
              <a:t>literature</a:t>
            </a:r>
            <a:r>
              <a:rPr lang="de-DE" sz="2400" dirty="0"/>
              <a:t>, </a:t>
            </a:r>
            <a:r>
              <a:rPr lang="de-DE" sz="2400" dirty="0" err="1"/>
              <a:t>including</a:t>
            </a:r>
            <a:r>
              <a:rPr lang="de-DE" sz="2400" dirty="0"/>
              <a:t> online-access, </a:t>
            </a:r>
            <a:r>
              <a:rPr lang="de-DE" sz="2400" dirty="0" err="1"/>
              <a:t>with</a:t>
            </a:r>
            <a:r>
              <a:rPr lang="de-DE" sz="2400" dirty="0"/>
              <a:t> 	</a:t>
            </a:r>
            <a:r>
              <a:rPr lang="de-DE" sz="2400" dirty="0" err="1"/>
              <a:t>respect</a:t>
            </a:r>
            <a:r>
              <a:rPr lang="de-DE" sz="2400" dirty="0"/>
              <a:t> </a:t>
            </a:r>
            <a:r>
              <a:rPr lang="de-DE" sz="2400" dirty="0" err="1"/>
              <a:t>to</a:t>
            </a:r>
            <a:r>
              <a:rPr lang="de-DE" sz="2400" dirty="0"/>
              <a:t> </a:t>
            </a:r>
            <a:r>
              <a:rPr lang="de-DE" sz="2400" dirty="0" err="1"/>
              <a:t>the</a:t>
            </a:r>
            <a:r>
              <a:rPr lang="de-DE" sz="2400" dirty="0"/>
              <a:t> requirements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Opening</a:t>
            </a:r>
            <a:r>
              <a:rPr lang="de-DE" dirty="0"/>
              <a:t> </a:t>
            </a:r>
            <a:r>
              <a:rPr lang="de-DE" dirty="0" err="1"/>
              <a:t>hours</a:t>
            </a:r>
            <a:r>
              <a:rPr lang="de-DE" dirty="0"/>
              <a:t> </a:t>
            </a:r>
            <a:r>
              <a:rPr lang="de-DE" dirty="0" err="1"/>
              <a:t>of</a:t>
            </a:r>
            <a:r>
              <a:rPr lang="de-DE" dirty="0"/>
              <a:t> </a:t>
            </a:r>
            <a:r>
              <a:rPr lang="de-DE" dirty="0" err="1"/>
              <a:t>the</a:t>
            </a:r>
            <a:r>
              <a:rPr lang="de-DE" dirty="0"/>
              <a:t> </a:t>
            </a:r>
            <a:r>
              <a:rPr lang="de-DE" dirty="0" err="1"/>
              <a:t>library</a:t>
            </a:r>
            <a:r>
              <a:rPr lang="de-DE" dirty="0"/>
              <a:t>?</a:t>
            </a:r>
          </a:p>
          <a:p>
            <a:pPr lvl="1"/>
            <a:r>
              <a:rPr lang="de-DE" dirty="0"/>
              <a:t>All </a:t>
            </a:r>
            <a:r>
              <a:rPr lang="de-DE" dirty="0" err="1"/>
              <a:t>literature</a:t>
            </a:r>
            <a:r>
              <a:rPr lang="de-DE" dirty="0"/>
              <a:t> </a:t>
            </a:r>
            <a:r>
              <a:rPr lang="de-DE" dirty="0" err="1"/>
              <a:t>mentioned</a:t>
            </a:r>
            <a:r>
              <a:rPr lang="de-DE" dirty="0"/>
              <a:t> in </a:t>
            </a:r>
            <a:r>
              <a:rPr lang="de-DE" dirty="0" err="1"/>
              <a:t>the</a:t>
            </a:r>
            <a:r>
              <a:rPr lang="de-DE" dirty="0"/>
              <a:t> </a:t>
            </a:r>
            <a:r>
              <a:rPr lang="de-DE" dirty="0" err="1"/>
              <a:t>module</a:t>
            </a:r>
            <a:r>
              <a:rPr lang="de-DE" dirty="0"/>
              <a:t>/</a:t>
            </a:r>
            <a:r>
              <a:rPr lang="de-DE" dirty="0" err="1"/>
              <a:t>course</a:t>
            </a:r>
            <a:r>
              <a:rPr lang="de-DE" dirty="0"/>
              <a:t> </a:t>
            </a:r>
            <a:r>
              <a:rPr lang="de-DE" dirty="0" err="1"/>
              <a:t>descriptions</a:t>
            </a:r>
            <a:r>
              <a:rPr lang="de-DE" dirty="0"/>
              <a:t> </a:t>
            </a:r>
            <a:r>
              <a:rPr lang="de-DE" dirty="0" err="1"/>
              <a:t>available</a:t>
            </a:r>
            <a:r>
              <a:rPr lang="de-DE" dirty="0"/>
              <a:t>? </a:t>
            </a:r>
            <a:r>
              <a:rPr lang="de-DE" dirty="0" err="1"/>
              <a:t>How</a:t>
            </a:r>
            <a:r>
              <a:rPr lang="de-DE" dirty="0"/>
              <a:t> </a:t>
            </a:r>
            <a:r>
              <a:rPr lang="de-DE" dirty="0" err="1"/>
              <a:t>many</a:t>
            </a:r>
            <a:r>
              <a:rPr lang="de-DE" dirty="0"/>
              <a:t> </a:t>
            </a:r>
            <a:r>
              <a:rPr lang="de-DE" dirty="0" err="1"/>
              <a:t>copies</a:t>
            </a:r>
            <a:r>
              <a:rPr lang="de-DE" dirty="0"/>
              <a:t> on </a:t>
            </a:r>
            <a:r>
              <a:rPr lang="de-DE" dirty="0" err="1"/>
              <a:t>average</a:t>
            </a:r>
            <a:r>
              <a:rPr lang="de-DE" dirty="0"/>
              <a:t>?</a:t>
            </a:r>
          </a:p>
          <a:p>
            <a:pPr lvl="1"/>
            <a:r>
              <a:rPr lang="de-DE" dirty="0" err="1"/>
              <a:t>Which</a:t>
            </a:r>
            <a:r>
              <a:rPr lang="de-DE" dirty="0"/>
              <a:t> </a:t>
            </a:r>
            <a:r>
              <a:rPr lang="de-DE" dirty="0" err="1"/>
              <a:t>databases</a:t>
            </a:r>
            <a:r>
              <a:rPr lang="de-DE" dirty="0"/>
              <a:t> </a:t>
            </a:r>
            <a:r>
              <a:rPr lang="de-DE" dirty="0" err="1"/>
              <a:t>available</a:t>
            </a:r>
            <a:r>
              <a:rPr lang="de-DE" dirty="0"/>
              <a:t> </a:t>
            </a:r>
            <a:r>
              <a:rPr lang="de-DE" dirty="0" err="1"/>
              <a:t>and</a:t>
            </a:r>
            <a:r>
              <a:rPr lang="de-DE" dirty="0"/>
              <a:t> </a:t>
            </a:r>
            <a:r>
              <a:rPr lang="de-DE" dirty="0" err="1"/>
              <a:t>accessable</a:t>
            </a:r>
            <a:r>
              <a:rPr lang="de-DE" dirty="0"/>
              <a:t> </a:t>
            </a:r>
            <a:r>
              <a:rPr lang="de-DE" dirty="0" err="1"/>
              <a:t>for</a:t>
            </a:r>
            <a:r>
              <a:rPr lang="de-DE" dirty="0"/>
              <a:t> </a:t>
            </a:r>
            <a:r>
              <a:rPr lang="de-DE" dirty="0" err="1"/>
              <a:t>students</a:t>
            </a:r>
            <a:r>
              <a:rPr lang="de-DE" dirty="0"/>
              <a:t>?</a:t>
            </a:r>
          </a:p>
          <a:p>
            <a:pPr lvl="1"/>
            <a:r>
              <a:rPr lang="de-DE" dirty="0"/>
              <a:t>Budget </a:t>
            </a:r>
            <a:r>
              <a:rPr lang="de-DE" dirty="0" err="1"/>
              <a:t>sufficient</a:t>
            </a:r>
            <a:r>
              <a:rPr lang="de-DE" dirty="0"/>
              <a:t> </a:t>
            </a:r>
            <a:r>
              <a:rPr lang="de-DE" dirty="0" err="1"/>
              <a:t>for</a:t>
            </a:r>
            <a:r>
              <a:rPr lang="de-DE" dirty="0"/>
              <a:t> </a:t>
            </a:r>
            <a:r>
              <a:rPr lang="de-DE" dirty="0" err="1"/>
              <a:t>literature</a:t>
            </a:r>
            <a:r>
              <a:rPr lang="de-DE" dirty="0"/>
              <a:t> </a:t>
            </a:r>
            <a:r>
              <a:rPr lang="de-DE" dirty="0" err="1"/>
              <a:t>up</a:t>
            </a:r>
            <a:r>
              <a:rPr lang="de-DE" dirty="0"/>
              <a:t>-</a:t>
            </a:r>
            <a:r>
              <a:rPr lang="de-DE" dirty="0" err="1"/>
              <a:t>to</a:t>
            </a:r>
            <a:r>
              <a:rPr lang="de-DE" dirty="0"/>
              <a:t>-date?</a:t>
            </a:r>
          </a:p>
          <a:p>
            <a:pPr lvl="1"/>
            <a:r>
              <a:rPr lang="de-DE" dirty="0" err="1"/>
              <a:t>Enough</a:t>
            </a:r>
            <a:r>
              <a:rPr lang="de-DE" dirty="0"/>
              <a:t> </a:t>
            </a:r>
            <a:r>
              <a:rPr lang="de-DE" dirty="0" err="1"/>
              <a:t>library</a:t>
            </a:r>
            <a:r>
              <a:rPr lang="de-DE" dirty="0"/>
              <a:t> </a:t>
            </a:r>
            <a:r>
              <a:rPr lang="de-DE" dirty="0" err="1"/>
              <a:t>staff</a:t>
            </a:r>
            <a:r>
              <a:rPr lang="de-DE" dirty="0"/>
              <a:t> </a:t>
            </a:r>
            <a:r>
              <a:rPr lang="de-DE" dirty="0" err="1"/>
              <a:t>for</a:t>
            </a:r>
            <a:r>
              <a:rPr lang="de-DE" dirty="0"/>
              <a:t> </a:t>
            </a:r>
            <a:r>
              <a:rPr lang="de-DE" dirty="0" err="1"/>
              <a:t>advising</a:t>
            </a:r>
            <a:r>
              <a:rPr lang="de-DE" dirty="0"/>
              <a:t> </a:t>
            </a:r>
            <a:r>
              <a:rPr lang="de-DE" dirty="0" err="1"/>
              <a:t>the</a:t>
            </a:r>
            <a:r>
              <a:rPr lang="de-DE" dirty="0"/>
              <a:t> </a:t>
            </a:r>
            <a:r>
              <a:rPr lang="de-DE" dirty="0" err="1"/>
              <a:t>students</a:t>
            </a:r>
            <a:r>
              <a:rPr lang="de-DE" dirty="0"/>
              <a:t>?</a:t>
            </a:r>
          </a:p>
          <a:p>
            <a:pPr lvl="1"/>
            <a:endParaRPr lang="de-DE" dirty="0"/>
          </a:p>
          <a:p>
            <a:pPr marL="0" indent="0">
              <a:buNone/>
            </a:pPr>
            <a:endParaRPr lang="de-DE" dirty="0"/>
          </a:p>
          <a:p>
            <a:endParaRPr lang="de-DE" dirty="0"/>
          </a:p>
        </p:txBody>
      </p:sp>
      <p:sp>
        <p:nvSpPr>
          <p:cNvPr id="4" name="Datumsplatzhalter 3">
            <a:extLst>
              <a:ext uri="{FF2B5EF4-FFF2-40B4-BE49-F238E27FC236}">
                <a16:creationId xmlns:a16="http://schemas.microsoft.com/office/drawing/2014/main" xmlns="" id="{CFD76643-689C-3C4A-A17E-9AF8864EE573}"/>
              </a:ext>
            </a:extLst>
          </p:cNvPr>
          <p:cNvSpPr>
            <a:spLocks noGrp="1"/>
          </p:cNvSpPr>
          <p:nvPr>
            <p:ph type="dt" sz="half" idx="10"/>
          </p:nvPr>
        </p:nvSpPr>
        <p:spPr/>
        <p:txBody>
          <a:bodyPr/>
          <a:lstStyle/>
          <a:p>
            <a:fld id="{57276075-8C95-C347-992E-339A32AC09EE}" type="datetime1">
              <a:rPr lang="de-DE" smtClean="0"/>
              <a:t>17.09.2018</a:t>
            </a:fld>
            <a:endParaRPr lang="de-DE"/>
          </a:p>
        </p:txBody>
      </p:sp>
      <p:sp>
        <p:nvSpPr>
          <p:cNvPr id="5" name="Fußzeilenplatzhalter 4">
            <a:extLst>
              <a:ext uri="{FF2B5EF4-FFF2-40B4-BE49-F238E27FC236}">
                <a16:creationId xmlns:a16="http://schemas.microsoft.com/office/drawing/2014/main" xmlns="" id="{2573C1A9-2FD1-3846-B88F-9E0456222B81}"/>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3654546E-6758-534B-9C36-657472325CA4}"/>
              </a:ext>
            </a:extLst>
          </p:cNvPr>
          <p:cNvSpPr>
            <a:spLocks noGrp="1"/>
          </p:cNvSpPr>
          <p:nvPr>
            <p:ph type="sldNum" sz="quarter" idx="12"/>
          </p:nvPr>
        </p:nvSpPr>
        <p:spPr/>
        <p:txBody>
          <a:bodyPr/>
          <a:lstStyle/>
          <a:p>
            <a:fld id="{93BC7EB4-ADAF-3D45-8E3E-A06BACF5AB1C}" type="slidenum">
              <a:rPr lang="de-DE" smtClean="0"/>
              <a:t>88</a:t>
            </a:fld>
            <a:endParaRPr lang="de-DE"/>
          </a:p>
        </p:txBody>
      </p:sp>
      <p:pic>
        <p:nvPicPr>
          <p:cNvPr id="7" name="Picture 3" descr="page1image560">
            <a:extLst>
              <a:ext uri="{FF2B5EF4-FFF2-40B4-BE49-F238E27FC236}">
                <a16:creationId xmlns:a16="http://schemas.microsoft.com/office/drawing/2014/main" xmlns="" id="{2ACFFDFF-53D5-3E4D-A0C3-80B11D5738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0362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73A1426-D4FB-664C-9119-84F0156593F7}"/>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4.4: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5341A97E-8510-2F43-B5D8-868B76DBE84D}"/>
              </a:ext>
            </a:extLst>
          </p:cNvPr>
          <p:cNvSpPr>
            <a:spLocks noGrp="1"/>
          </p:cNvSpPr>
          <p:nvPr>
            <p:ph idx="1"/>
          </p:nvPr>
        </p:nvSpPr>
        <p:spPr/>
        <p:txBody>
          <a:bodyPr>
            <a:normAutofit lnSpcReduction="10000"/>
          </a:bodyPr>
          <a:lstStyle/>
          <a:p>
            <a:pPr marL="0" indent="0">
              <a:buNone/>
            </a:pPr>
            <a:r>
              <a:rPr lang="de-DE" sz="2600" b="1" dirty="0"/>
              <a:t>Benchmarks:</a:t>
            </a:r>
          </a:p>
          <a:p>
            <a:pPr marL="0" indent="0">
              <a:buNone/>
            </a:pPr>
            <a:r>
              <a:rPr lang="de-DE" sz="2600" i="1" dirty="0" err="1"/>
              <a:t>Meets</a:t>
            </a:r>
            <a:r>
              <a:rPr lang="de-DE" sz="2600" i="1" dirty="0"/>
              <a:t> </a:t>
            </a:r>
            <a:r>
              <a:rPr lang="de-DE" sz="2600" i="1" dirty="0" err="1"/>
              <a:t>quality</a:t>
            </a:r>
            <a:r>
              <a:rPr lang="de-DE" sz="2600" i="1" dirty="0"/>
              <a:t> requirements </a:t>
            </a:r>
          </a:p>
          <a:p>
            <a:r>
              <a:rPr lang="de-DE" sz="2600" dirty="0"/>
              <a:t>The </a:t>
            </a:r>
            <a:r>
              <a:rPr lang="de-DE" sz="2600" dirty="0" err="1"/>
              <a:t>opening</a:t>
            </a:r>
            <a:r>
              <a:rPr lang="de-DE" sz="2600" dirty="0"/>
              <a:t> </a:t>
            </a:r>
            <a:r>
              <a:rPr lang="de-DE" sz="2600" dirty="0" err="1"/>
              <a:t>hours</a:t>
            </a:r>
            <a:r>
              <a:rPr lang="de-DE" sz="2600" dirty="0"/>
              <a:t> </a:t>
            </a:r>
            <a:r>
              <a:rPr lang="de-DE" sz="2600" dirty="0" err="1"/>
              <a:t>of</a:t>
            </a:r>
            <a:r>
              <a:rPr lang="de-DE" sz="2600" dirty="0"/>
              <a:t> </a:t>
            </a:r>
            <a:r>
              <a:rPr lang="de-DE" sz="2600" dirty="0" err="1"/>
              <a:t>the</a:t>
            </a:r>
            <a:r>
              <a:rPr lang="de-DE" sz="2600" dirty="0"/>
              <a:t> </a:t>
            </a:r>
            <a:r>
              <a:rPr lang="de-DE" sz="2600" dirty="0" err="1"/>
              <a:t>library</a:t>
            </a:r>
            <a:r>
              <a:rPr lang="de-DE" sz="2600" dirty="0"/>
              <a:t> </a:t>
            </a:r>
            <a:r>
              <a:rPr lang="de-DE" sz="2600" dirty="0" err="1"/>
              <a:t>take</a:t>
            </a:r>
            <a:r>
              <a:rPr lang="de-DE" sz="2600" dirty="0"/>
              <a:t> </a:t>
            </a:r>
            <a:r>
              <a:rPr lang="de-DE" sz="2600" dirty="0" err="1"/>
              <a:t>students</a:t>
            </a:r>
            <a:r>
              <a:rPr lang="de-DE" sz="2600" dirty="0"/>
              <a:t>’ </a:t>
            </a:r>
            <a:r>
              <a:rPr lang="de-DE" sz="2600" dirty="0" err="1"/>
              <a:t>needs</a:t>
            </a:r>
            <a:r>
              <a:rPr lang="de-DE" sz="2600" dirty="0"/>
              <a:t> </a:t>
            </a:r>
            <a:r>
              <a:rPr lang="de-DE" sz="2600" dirty="0" err="1"/>
              <a:t>sufficiently</a:t>
            </a:r>
            <a:r>
              <a:rPr lang="de-DE" sz="2600" dirty="0"/>
              <a:t> </a:t>
            </a:r>
            <a:r>
              <a:rPr lang="de-DE" sz="2600" dirty="0" err="1"/>
              <a:t>into</a:t>
            </a:r>
            <a:r>
              <a:rPr lang="de-DE" sz="2600" dirty="0"/>
              <a:t> </a:t>
            </a:r>
            <a:r>
              <a:rPr lang="de-DE" sz="2600" dirty="0" err="1"/>
              <a:t>account</a:t>
            </a:r>
            <a:r>
              <a:rPr lang="de-DE" sz="2600" dirty="0"/>
              <a:t>. Access </a:t>
            </a:r>
            <a:r>
              <a:rPr lang="de-DE" sz="2600" dirty="0" err="1"/>
              <a:t>to</a:t>
            </a:r>
            <a:r>
              <a:rPr lang="de-DE" sz="2600" dirty="0"/>
              <a:t> </a:t>
            </a:r>
            <a:r>
              <a:rPr lang="de-DE" sz="2600" dirty="0" err="1"/>
              <a:t>the</a:t>
            </a:r>
            <a:r>
              <a:rPr lang="de-DE" sz="2600" dirty="0"/>
              <a:t> </a:t>
            </a:r>
            <a:r>
              <a:rPr lang="de-DE" sz="2600" dirty="0" err="1"/>
              <a:t>literature</a:t>
            </a:r>
            <a:r>
              <a:rPr lang="de-DE" sz="2600" dirty="0"/>
              <a:t> </a:t>
            </a:r>
            <a:r>
              <a:rPr lang="de-DE" sz="2600" dirty="0" err="1"/>
              <a:t>and</a:t>
            </a:r>
            <a:r>
              <a:rPr lang="de-DE" sz="2600" dirty="0"/>
              <a:t> </a:t>
            </a:r>
            <a:r>
              <a:rPr lang="de-DE" sz="2600" dirty="0" err="1"/>
              <a:t>journals</a:t>
            </a:r>
            <a:r>
              <a:rPr lang="de-DE" sz="2600" dirty="0"/>
              <a:t> </a:t>
            </a:r>
            <a:r>
              <a:rPr lang="de-DE" sz="2600" dirty="0" err="1"/>
              <a:t>as</a:t>
            </a:r>
            <a:r>
              <a:rPr lang="de-DE" sz="2600" dirty="0"/>
              <a:t> </a:t>
            </a:r>
            <a:r>
              <a:rPr lang="de-DE" sz="2600" dirty="0" err="1"/>
              <a:t>well</a:t>
            </a:r>
            <a:r>
              <a:rPr lang="de-DE" sz="2600" dirty="0"/>
              <a:t> </a:t>
            </a:r>
            <a:r>
              <a:rPr lang="de-DE" sz="2600" dirty="0" err="1"/>
              <a:t>as</a:t>
            </a:r>
            <a:r>
              <a:rPr lang="de-DE" sz="2600" dirty="0"/>
              <a:t> </a:t>
            </a:r>
            <a:r>
              <a:rPr lang="de-DE" sz="2600" dirty="0" err="1"/>
              <a:t>to</a:t>
            </a:r>
            <a:r>
              <a:rPr lang="de-DE" sz="2600" dirty="0"/>
              <a:t> digital </a:t>
            </a:r>
            <a:r>
              <a:rPr lang="de-DE" sz="2600" dirty="0" err="1"/>
              <a:t>media</a:t>
            </a:r>
            <a:r>
              <a:rPr lang="de-DE" sz="2600" dirty="0"/>
              <a:t> (e.g. electronic </a:t>
            </a:r>
            <a:r>
              <a:rPr lang="de-DE" sz="2600" dirty="0" err="1"/>
              <a:t>media</a:t>
            </a:r>
            <a:r>
              <a:rPr lang="de-DE" sz="2600" dirty="0"/>
              <a:t>, </a:t>
            </a:r>
            <a:r>
              <a:rPr lang="de-DE" sz="2600" dirty="0" err="1"/>
              <a:t>databases</a:t>
            </a:r>
            <a:r>
              <a:rPr lang="de-DE" sz="2600" dirty="0"/>
              <a:t>) </a:t>
            </a:r>
            <a:r>
              <a:rPr lang="de-DE" sz="2600" dirty="0" err="1"/>
              <a:t>is</a:t>
            </a:r>
            <a:r>
              <a:rPr lang="de-DE" sz="2600" dirty="0"/>
              <a:t> </a:t>
            </a:r>
            <a:r>
              <a:rPr lang="de-DE" sz="2600" dirty="0" err="1"/>
              <a:t>ensured</a:t>
            </a:r>
            <a:r>
              <a:rPr lang="de-DE" sz="2600" dirty="0"/>
              <a:t>. The </a:t>
            </a:r>
            <a:r>
              <a:rPr lang="de-DE" sz="2600" dirty="0" err="1"/>
              <a:t>literature</a:t>
            </a:r>
            <a:r>
              <a:rPr lang="de-DE" sz="2600" dirty="0"/>
              <a:t> </a:t>
            </a:r>
            <a:r>
              <a:rPr lang="de-DE" sz="2600" dirty="0" err="1"/>
              <a:t>expressly</a:t>
            </a:r>
            <a:r>
              <a:rPr lang="de-DE" sz="2600" dirty="0"/>
              <a:t> </a:t>
            </a:r>
            <a:r>
              <a:rPr lang="de-DE" sz="2600" dirty="0" err="1"/>
              <a:t>required</a:t>
            </a:r>
            <a:r>
              <a:rPr lang="de-DE" sz="2600" dirty="0"/>
              <a:t> </a:t>
            </a:r>
            <a:r>
              <a:rPr lang="de-DE" sz="2600" dirty="0" err="1"/>
              <a:t>for</a:t>
            </a:r>
            <a:r>
              <a:rPr lang="de-DE" sz="2600" dirty="0"/>
              <a:t> </a:t>
            </a:r>
            <a:r>
              <a:rPr lang="de-DE" sz="2600" dirty="0" err="1"/>
              <a:t>the</a:t>
            </a:r>
            <a:r>
              <a:rPr lang="de-DE" sz="2600" dirty="0"/>
              <a:t> </a:t>
            </a:r>
            <a:r>
              <a:rPr lang="de-DE" sz="2600" dirty="0" err="1"/>
              <a:t>study</a:t>
            </a:r>
            <a:r>
              <a:rPr lang="de-DE" sz="2600" dirty="0"/>
              <a:t> programme </a:t>
            </a:r>
            <a:r>
              <a:rPr lang="de-DE" sz="2600" dirty="0" err="1"/>
              <a:t>is</a:t>
            </a:r>
            <a:r>
              <a:rPr lang="de-DE" sz="2600" dirty="0"/>
              <a:t> </a:t>
            </a:r>
            <a:r>
              <a:rPr lang="de-DE" sz="2600" dirty="0" err="1"/>
              <a:t>available</a:t>
            </a:r>
            <a:r>
              <a:rPr lang="de-DE" sz="2600" dirty="0"/>
              <a:t> in </a:t>
            </a:r>
            <a:r>
              <a:rPr lang="de-DE" sz="2600" dirty="0" err="1"/>
              <a:t>the</a:t>
            </a:r>
            <a:r>
              <a:rPr lang="de-DE" sz="2600" dirty="0"/>
              <a:t> </a:t>
            </a:r>
            <a:r>
              <a:rPr lang="de-DE" sz="2600" dirty="0" err="1"/>
              <a:t>library</a:t>
            </a:r>
            <a:r>
              <a:rPr lang="de-DE" sz="2600" dirty="0"/>
              <a:t> </a:t>
            </a:r>
            <a:r>
              <a:rPr lang="de-DE" sz="2600" dirty="0" err="1"/>
              <a:t>and</a:t>
            </a:r>
            <a:r>
              <a:rPr lang="de-DE" sz="2600" dirty="0"/>
              <a:t> also </a:t>
            </a:r>
            <a:r>
              <a:rPr lang="de-DE" sz="2600" dirty="0" err="1"/>
              <a:t>kept</a:t>
            </a:r>
            <a:r>
              <a:rPr lang="de-DE" sz="2600" dirty="0"/>
              <a:t> </a:t>
            </a:r>
            <a:r>
              <a:rPr lang="de-DE" sz="2600" dirty="0" err="1"/>
              <a:t>up</a:t>
            </a:r>
            <a:r>
              <a:rPr lang="de-DE" sz="2600" dirty="0"/>
              <a:t> </a:t>
            </a:r>
            <a:r>
              <a:rPr lang="de-DE" sz="2600" dirty="0" err="1"/>
              <a:t>to</a:t>
            </a:r>
            <a:r>
              <a:rPr lang="de-DE" sz="2600" dirty="0"/>
              <a:t> </a:t>
            </a:r>
            <a:r>
              <a:rPr lang="de-DE" sz="2600" dirty="0" err="1"/>
              <a:t>date</a:t>
            </a:r>
            <a:r>
              <a:rPr lang="de-DE" sz="2600" dirty="0"/>
              <a:t>. </a:t>
            </a:r>
          </a:p>
          <a:p>
            <a:pPr marL="0" indent="0">
              <a:buNone/>
            </a:pPr>
            <a:r>
              <a:rPr lang="de-DE" sz="2600" i="1" dirty="0" err="1"/>
              <a:t>Exceeds</a:t>
            </a:r>
            <a:r>
              <a:rPr lang="de-DE" sz="2600" i="1" dirty="0"/>
              <a:t> </a:t>
            </a:r>
            <a:r>
              <a:rPr lang="de-DE" sz="2600" i="1" dirty="0" err="1"/>
              <a:t>quality</a:t>
            </a:r>
            <a:r>
              <a:rPr lang="de-DE" sz="2600" i="1" dirty="0"/>
              <a:t> requirements </a:t>
            </a:r>
          </a:p>
          <a:p>
            <a:r>
              <a:rPr lang="de-DE" sz="2600" dirty="0"/>
              <a:t>The </a:t>
            </a:r>
            <a:r>
              <a:rPr lang="de-DE" sz="2600" dirty="0" err="1"/>
              <a:t>library</a:t>
            </a:r>
            <a:r>
              <a:rPr lang="de-DE" sz="2600" dirty="0"/>
              <a:t> </a:t>
            </a:r>
            <a:r>
              <a:rPr lang="de-DE" sz="2600" dirty="0" err="1"/>
              <a:t>is</a:t>
            </a:r>
            <a:r>
              <a:rPr lang="de-DE" sz="2600" dirty="0"/>
              <a:t> </a:t>
            </a:r>
            <a:r>
              <a:rPr lang="de-DE" sz="2600" dirty="0" err="1"/>
              <a:t>accessible</a:t>
            </a:r>
            <a:r>
              <a:rPr lang="de-DE" sz="2600" dirty="0"/>
              <a:t> </a:t>
            </a:r>
            <a:r>
              <a:rPr lang="de-DE" sz="2600" dirty="0" err="1"/>
              <a:t>during</a:t>
            </a:r>
            <a:r>
              <a:rPr lang="de-DE" sz="2600" dirty="0"/>
              <a:t> </a:t>
            </a:r>
            <a:r>
              <a:rPr lang="de-DE" sz="2600" dirty="0" err="1"/>
              <a:t>most</a:t>
            </a:r>
            <a:r>
              <a:rPr lang="de-DE" sz="2600" dirty="0"/>
              <a:t> </a:t>
            </a:r>
            <a:r>
              <a:rPr lang="de-DE" sz="2600" dirty="0" err="1"/>
              <a:t>of</a:t>
            </a:r>
            <a:r>
              <a:rPr lang="de-DE" sz="2600" dirty="0"/>
              <a:t> </a:t>
            </a:r>
            <a:r>
              <a:rPr lang="de-DE" sz="2600" dirty="0" err="1"/>
              <a:t>the</a:t>
            </a:r>
            <a:r>
              <a:rPr lang="de-DE" sz="2600" dirty="0"/>
              <a:t> </a:t>
            </a:r>
            <a:r>
              <a:rPr lang="de-DE" sz="2600" dirty="0" err="1"/>
              <a:t>day</a:t>
            </a:r>
            <a:r>
              <a:rPr lang="de-DE" sz="2600" dirty="0"/>
              <a:t>. Access </a:t>
            </a:r>
            <a:r>
              <a:rPr lang="de-DE" sz="2600" dirty="0" err="1"/>
              <a:t>to</a:t>
            </a:r>
            <a:r>
              <a:rPr lang="de-DE" sz="2600" dirty="0"/>
              <a:t> relevant digital </a:t>
            </a:r>
            <a:r>
              <a:rPr lang="de-DE" sz="2600" dirty="0" err="1"/>
              <a:t>media</a:t>
            </a:r>
            <a:r>
              <a:rPr lang="de-DE" sz="2600" dirty="0"/>
              <a:t> </a:t>
            </a:r>
            <a:r>
              <a:rPr lang="de-DE" sz="2600" dirty="0" err="1"/>
              <a:t>is</a:t>
            </a:r>
            <a:r>
              <a:rPr lang="de-DE" sz="2600" dirty="0"/>
              <a:t> </a:t>
            </a:r>
            <a:r>
              <a:rPr lang="de-DE" sz="2600" dirty="0" err="1"/>
              <a:t>available</a:t>
            </a:r>
            <a:r>
              <a:rPr lang="de-DE" sz="2600" dirty="0"/>
              <a:t> </a:t>
            </a:r>
            <a:r>
              <a:rPr lang="de-DE" sz="2600" dirty="0" err="1"/>
              <a:t>from</a:t>
            </a:r>
            <a:r>
              <a:rPr lang="de-DE" sz="2600" dirty="0"/>
              <a:t> </a:t>
            </a:r>
            <a:r>
              <a:rPr lang="de-DE" sz="2600" dirty="0" err="1"/>
              <a:t>the</a:t>
            </a:r>
            <a:r>
              <a:rPr lang="de-DE" sz="2600" dirty="0"/>
              <a:t> </a:t>
            </a:r>
            <a:r>
              <a:rPr lang="de-DE" sz="2600" dirty="0" err="1"/>
              <a:t>students</a:t>
            </a:r>
            <a:r>
              <a:rPr lang="de-DE" sz="2600" dirty="0"/>
              <a:t>’ </a:t>
            </a:r>
            <a:r>
              <a:rPr lang="de-DE" sz="2600" dirty="0" err="1"/>
              <a:t>home</a:t>
            </a:r>
            <a:r>
              <a:rPr lang="de-DE" sz="2600" dirty="0"/>
              <a:t>. </a:t>
            </a:r>
            <a:r>
              <a:rPr lang="de-DE" sz="2600" dirty="0" err="1"/>
              <a:t>Qualified</a:t>
            </a:r>
            <a:r>
              <a:rPr lang="de-DE" sz="2600" dirty="0"/>
              <a:t> </a:t>
            </a:r>
            <a:r>
              <a:rPr lang="de-DE" sz="2600" dirty="0" err="1"/>
              <a:t>library</a:t>
            </a:r>
            <a:r>
              <a:rPr lang="de-DE" sz="2600" dirty="0"/>
              <a:t> </a:t>
            </a:r>
            <a:r>
              <a:rPr lang="de-DE" sz="2600" dirty="0" err="1"/>
              <a:t>staff</a:t>
            </a:r>
            <a:r>
              <a:rPr lang="de-DE" sz="2600" dirty="0"/>
              <a:t> </a:t>
            </a:r>
            <a:r>
              <a:rPr lang="de-DE" sz="2600" dirty="0" err="1"/>
              <a:t>is</a:t>
            </a:r>
            <a:r>
              <a:rPr lang="de-DE" sz="2600" dirty="0"/>
              <a:t> </a:t>
            </a:r>
            <a:r>
              <a:rPr lang="de-DE" sz="2600" dirty="0" err="1"/>
              <a:t>there</a:t>
            </a:r>
            <a:r>
              <a:rPr lang="de-DE" sz="2600" dirty="0"/>
              <a:t> </a:t>
            </a:r>
            <a:r>
              <a:rPr lang="de-DE" sz="2600" dirty="0" err="1"/>
              <a:t>to</a:t>
            </a:r>
            <a:r>
              <a:rPr lang="de-DE" sz="2600" dirty="0"/>
              <a:t> </a:t>
            </a:r>
            <a:r>
              <a:rPr lang="de-DE" sz="2600" dirty="0" err="1"/>
              <a:t>advise</a:t>
            </a:r>
            <a:r>
              <a:rPr lang="de-DE" sz="2600" dirty="0"/>
              <a:t> </a:t>
            </a:r>
            <a:r>
              <a:rPr lang="de-DE" sz="2600" dirty="0" err="1"/>
              <a:t>students</a:t>
            </a:r>
            <a:r>
              <a:rPr lang="de-DE" sz="2600" dirty="0"/>
              <a:t>. </a:t>
            </a:r>
          </a:p>
          <a:p>
            <a:endParaRPr lang="de-DE" dirty="0"/>
          </a:p>
        </p:txBody>
      </p:sp>
      <p:sp>
        <p:nvSpPr>
          <p:cNvPr id="4" name="Datumsplatzhalter 3">
            <a:extLst>
              <a:ext uri="{FF2B5EF4-FFF2-40B4-BE49-F238E27FC236}">
                <a16:creationId xmlns:a16="http://schemas.microsoft.com/office/drawing/2014/main" xmlns="" id="{7562A596-BD02-A540-98A2-BD5EB02FE929}"/>
              </a:ext>
            </a:extLst>
          </p:cNvPr>
          <p:cNvSpPr>
            <a:spLocks noGrp="1"/>
          </p:cNvSpPr>
          <p:nvPr>
            <p:ph type="dt" sz="half" idx="10"/>
          </p:nvPr>
        </p:nvSpPr>
        <p:spPr/>
        <p:txBody>
          <a:bodyPr/>
          <a:lstStyle/>
          <a:p>
            <a:fld id="{E676E56D-3F57-624C-8378-F041D6BADAC3}" type="datetime1">
              <a:rPr lang="de-DE" smtClean="0"/>
              <a:t>17.09.2018</a:t>
            </a:fld>
            <a:endParaRPr lang="de-DE"/>
          </a:p>
        </p:txBody>
      </p:sp>
      <p:sp>
        <p:nvSpPr>
          <p:cNvPr id="5" name="Fußzeilenplatzhalter 4">
            <a:extLst>
              <a:ext uri="{FF2B5EF4-FFF2-40B4-BE49-F238E27FC236}">
                <a16:creationId xmlns:a16="http://schemas.microsoft.com/office/drawing/2014/main" xmlns="" id="{B4AEFF0F-8481-8C46-B7AF-23CC23FC19DF}"/>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ACB19B6C-3C4C-D646-9E68-92FB516B9D80}"/>
              </a:ext>
            </a:extLst>
          </p:cNvPr>
          <p:cNvSpPr>
            <a:spLocks noGrp="1"/>
          </p:cNvSpPr>
          <p:nvPr>
            <p:ph type="sldNum" sz="quarter" idx="12"/>
          </p:nvPr>
        </p:nvSpPr>
        <p:spPr/>
        <p:txBody>
          <a:bodyPr/>
          <a:lstStyle/>
          <a:p>
            <a:fld id="{93BC7EB4-ADAF-3D45-8E3E-A06BACF5AB1C}" type="slidenum">
              <a:rPr lang="de-DE" smtClean="0"/>
              <a:t>89</a:t>
            </a:fld>
            <a:endParaRPr lang="de-DE"/>
          </a:p>
        </p:txBody>
      </p:sp>
      <p:pic>
        <p:nvPicPr>
          <p:cNvPr id="7" name="Picture 3" descr="page1image560">
            <a:extLst>
              <a:ext uri="{FF2B5EF4-FFF2-40B4-BE49-F238E27FC236}">
                <a16:creationId xmlns:a16="http://schemas.microsoft.com/office/drawing/2014/main" xmlns="" id="{01A63591-2527-9D49-B847-AC654EBE35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260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7CF58A8-6D55-6744-988A-CF98163FD7D2}"/>
              </a:ext>
            </a:extLst>
          </p:cNvPr>
          <p:cNvSpPr>
            <a:spLocks noGrp="1"/>
          </p:cNvSpPr>
          <p:nvPr>
            <p:ph type="title"/>
          </p:nvPr>
        </p:nvSpPr>
        <p:spPr/>
        <p:txBody>
          <a:bodyPr>
            <a:normAutofit/>
          </a:bodyPr>
          <a:lstStyle/>
          <a:p>
            <a:r>
              <a:rPr lang="de-DE" sz="2800" dirty="0"/>
              <a:t>FIBAA Assessment Guide </a:t>
            </a:r>
            <a:r>
              <a:rPr lang="de-DE" sz="2800" dirty="0" err="1"/>
              <a:t>for</a:t>
            </a:r>
            <a:r>
              <a:rPr lang="de-DE" sz="2800" dirty="0"/>
              <a:t> Programme Accreditation in Manage-</a:t>
            </a:r>
            <a:br>
              <a:rPr lang="de-DE" sz="2800" dirty="0"/>
            </a:br>
            <a:r>
              <a:rPr lang="de-DE" sz="2800" dirty="0" err="1"/>
              <a:t>ment</a:t>
            </a:r>
            <a:r>
              <a:rPr lang="de-DE" sz="2800" dirty="0"/>
              <a:t> Studies, Economics, Law </a:t>
            </a:r>
            <a:r>
              <a:rPr lang="de-DE" sz="2800" dirty="0" err="1"/>
              <a:t>and</a:t>
            </a:r>
            <a:r>
              <a:rPr lang="de-DE" sz="2800" dirty="0"/>
              <a:t> </a:t>
            </a:r>
            <a:r>
              <a:rPr lang="de-DE" sz="2800" dirty="0" err="1"/>
              <a:t>Social</a:t>
            </a:r>
            <a:r>
              <a:rPr lang="de-DE" sz="2800" dirty="0"/>
              <a:t> </a:t>
            </a:r>
            <a:r>
              <a:rPr lang="de-DE" sz="2800" dirty="0" err="1"/>
              <a:t>Sciences</a:t>
            </a:r>
            <a:r>
              <a:rPr lang="de-DE" sz="2800" dirty="0"/>
              <a:t> </a:t>
            </a:r>
            <a:br>
              <a:rPr lang="de-DE" sz="2800" dirty="0"/>
            </a:br>
            <a:r>
              <a:rPr lang="de-DE" sz="2800" dirty="0"/>
              <a:t>Chapter 1: </a:t>
            </a:r>
            <a:r>
              <a:rPr lang="de-DE" sz="2800" dirty="0" err="1"/>
              <a:t>Objectives</a:t>
            </a:r>
            <a:r>
              <a:rPr lang="de-DE" sz="2800" dirty="0"/>
              <a:t> (</a:t>
            </a:r>
            <a:r>
              <a:rPr lang="de-DE" sz="2800" dirty="0" err="1"/>
              <a:t>Which</a:t>
            </a:r>
            <a:r>
              <a:rPr lang="de-DE" sz="2800" dirty="0"/>
              <a:t> </a:t>
            </a:r>
            <a:r>
              <a:rPr lang="de-DE" sz="2800" dirty="0" err="1"/>
              <a:t>and</a:t>
            </a:r>
            <a:r>
              <a:rPr lang="de-DE" sz="2800" dirty="0"/>
              <a:t> </a:t>
            </a:r>
            <a:r>
              <a:rPr lang="de-DE" sz="2800" dirty="0" err="1"/>
              <a:t>why</a:t>
            </a:r>
            <a:r>
              <a:rPr lang="de-DE" sz="2800" dirty="0"/>
              <a:t>)</a:t>
            </a:r>
          </a:p>
        </p:txBody>
      </p:sp>
      <p:sp>
        <p:nvSpPr>
          <p:cNvPr id="3" name="Inhaltsplatzhalter 2">
            <a:extLst>
              <a:ext uri="{FF2B5EF4-FFF2-40B4-BE49-F238E27FC236}">
                <a16:creationId xmlns:a16="http://schemas.microsoft.com/office/drawing/2014/main" xmlns="" id="{D973E30B-D29B-5E4A-B1F5-CE7E01336FF8}"/>
              </a:ext>
            </a:extLst>
          </p:cNvPr>
          <p:cNvSpPr>
            <a:spLocks noGrp="1"/>
          </p:cNvSpPr>
          <p:nvPr>
            <p:ph idx="1"/>
          </p:nvPr>
        </p:nvSpPr>
        <p:spPr>
          <a:xfrm>
            <a:off x="838200" y="1825625"/>
            <a:ext cx="11073714" cy="4351338"/>
          </a:xfrm>
        </p:spPr>
        <p:txBody>
          <a:bodyPr/>
          <a:lstStyle/>
          <a:p>
            <a:endParaRPr lang="de-DE" sz="2400" dirty="0"/>
          </a:p>
          <a:p>
            <a:r>
              <a:rPr lang="de-DE" sz="2400" dirty="0"/>
              <a:t>1.31 </a:t>
            </a:r>
            <a:r>
              <a:rPr lang="de-DE" sz="2400" dirty="0" err="1"/>
              <a:t>Positioning</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in </a:t>
            </a:r>
            <a:r>
              <a:rPr lang="de-DE" sz="2400" dirty="0" err="1"/>
              <a:t>the</a:t>
            </a:r>
            <a:r>
              <a:rPr lang="de-DE" sz="2400" dirty="0"/>
              <a:t> </a:t>
            </a:r>
            <a:r>
              <a:rPr lang="de-DE" sz="2400" dirty="0" err="1"/>
              <a:t>educational</a:t>
            </a:r>
            <a:r>
              <a:rPr lang="de-DE" sz="2400" dirty="0"/>
              <a:t> </a:t>
            </a:r>
            <a:r>
              <a:rPr lang="de-DE" sz="2400" dirty="0" err="1"/>
              <a:t>market</a:t>
            </a:r>
            <a:endParaRPr lang="de-DE" sz="2400" dirty="0"/>
          </a:p>
          <a:p>
            <a:pPr marL="0" indent="0">
              <a:buNone/>
            </a:pPr>
            <a:r>
              <a:rPr lang="de-DE" sz="2400" dirty="0"/>
              <a:t>	HEI: </a:t>
            </a:r>
            <a:r>
              <a:rPr lang="de-DE" sz="2400" dirty="0" err="1"/>
              <a:t>Please</a:t>
            </a:r>
            <a:r>
              <a:rPr lang="de-DE" sz="2400" dirty="0"/>
              <a:t>, </a:t>
            </a:r>
            <a:r>
              <a:rPr lang="de-DE" sz="2400" dirty="0" err="1"/>
              <a:t>explain</a:t>
            </a:r>
            <a:r>
              <a:rPr lang="de-DE" sz="2400" dirty="0"/>
              <a:t> </a:t>
            </a:r>
            <a:r>
              <a:rPr lang="de-DE" sz="2400" dirty="0" err="1"/>
              <a:t>and</a:t>
            </a:r>
            <a:r>
              <a:rPr lang="de-DE" sz="2400" dirty="0"/>
              <a:t> </a:t>
            </a:r>
            <a:r>
              <a:rPr lang="de-DE" sz="2400" dirty="0" err="1"/>
              <a:t>motivate</a:t>
            </a:r>
            <a:r>
              <a:rPr lang="de-DE" sz="2400" dirty="0"/>
              <a:t> </a:t>
            </a:r>
            <a:r>
              <a:rPr lang="de-DE" sz="2400" dirty="0" err="1"/>
              <a:t>how</a:t>
            </a:r>
            <a:r>
              <a:rPr lang="de-DE" sz="2400" dirty="0"/>
              <a:t> </a:t>
            </a:r>
            <a:r>
              <a:rPr lang="de-DE" sz="2400" dirty="0" err="1"/>
              <a:t>you</a:t>
            </a:r>
            <a:r>
              <a:rPr lang="de-DE" sz="2400" dirty="0"/>
              <a:t> </a:t>
            </a:r>
            <a:r>
              <a:rPr lang="de-DE" sz="2400" dirty="0" err="1"/>
              <a:t>position</a:t>
            </a:r>
            <a:r>
              <a:rPr lang="de-DE" sz="2400" dirty="0"/>
              <a:t> </a:t>
            </a:r>
            <a:r>
              <a:rPr lang="de-DE" sz="2400" dirty="0" err="1"/>
              <a:t>this</a:t>
            </a:r>
            <a:r>
              <a:rPr lang="de-DE" sz="2400" dirty="0"/>
              <a:t> </a:t>
            </a:r>
            <a:r>
              <a:rPr lang="de-DE" sz="2400" dirty="0" err="1"/>
              <a:t>particular</a:t>
            </a:r>
            <a:r>
              <a:rPr lang="de-DE" sz="2400" dirty="0"/>
              <a:t> 	</a:t>
            </a:r>
            <a:r>
              <a:rPr lang="de-DE" sz="2400" dirty="0" err="1"/>
              <a:t>study</a:t>
            </a:r>
            <a:r>
              <a:rPr lang="de-DE" sz="2400" dirty="0"/>
              <a:t> 	programme on </a:t>
            </a:r>
            <a:r>
              <a:rPr lang="de-DE" sz="2400" dirty="0" err="1"/>
              <a:t>the</a:t>
            </a:r>
            <a:r>
              <a:rPr lang="de-DE" sz="2400" dirty="0"/>
              <a:t> </a:t>
            </a:r>
            <a:r>
              <a:rPr lang="de-DE" sz="2400" dirty="0" err="1"/>
              <a:t>educational</a:t>
            </a:r>
            <a:r>
              <a:rPr lang="de-DE" sz="2400" dirty="0"/>
              <a:t> </a:t>
            </a:r>
            <a:r>
              <a:rPr lang="de-DE" sz="2400" dirty="0" err="1"/>
              <a:t>market</a:t>
            </a:r>
            <a:r>
              <a:rPr lang="de-DE" sz="2400" dirty="0"/>
              <a:t> (e.g. 	</a:t>
            </a:r>
            <a:r>
              <a:rPr lang="de-DE" sz="2400" dirty="0" err="1"/>
              <a:t>regionally</a:t>
            </a:r>
            <a:r>
              <a:rPr lang="de-DE" sz="2400" dirty="0"/>
              <a:t>/</a:t>
            </a:r>
            <a:r>
              <a:rPr lang="de-DE" sz="2400" dirty="0" err="1"/>
              <a:t>nationally</a:t>
            </a:r>
            <a:r>
              <a:rPr lang="de-DE" sz="2400" dirty="0"/>
              <a:t>/</a:t>
            </a:r>
            <a:r>
              <a:rPr lang="de-DE" sz="2400" dirty="0" err="1"/>
              <a:t>internationally</a:t>
            </a:r>
            <a:r>
              <a:rPr lang="de-DE" sz="2400" dirty="0"/>
              <a:t>). </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Which</a:t>
            </a:r>
            <a:r>
              <a:rPr lang="de-DE" dirty="0"/>
              <a:t> </a:t>
            </a:r>
            <a:r>
              <a:rPr lang="de-DE" dirty="0" err="1"/>
              <a:t>are</a:t>
            </a:r>
            <a:r>
              <a:rPr lang="de-DE" dirty="0"/>
              <a:t> </a:t>
            </a:r>
            <a:r>
              <a:rPr lang="de-DE" dirty="0" err="1"/>
              <a:t>the</a:t>
            </a:r>
            <a:r>
              <a:rPr lang="de-DE" dirty="0"/>
              <a:t> </a:t>
            </a:r>
            <a:r>
              <a:rPr lang="de-DE" dirty="0" err="1"/>
              <a:t>local</a:t>
            </a:r>
            <a:r>
              <a:rPr lang="de-DE" dirty="0"/>
              <a:t>, regional, national, international </a:t>
            </a:r>
            <a:r>
              <a:rPr lang="de-DE" dirty="0" err="1"/>
              <a:t>competetive</a:t>
            </a:r>
            <a:r>
              <a:rPr lang="de-DE" dirty="0"/>
              <a:t> programmes?</a:t>
            </a:r>
          </a:p>
          <a:p>
            <a:pPr lvl="1"/>
            <a:r>
              <a:rPr lang="de-DE" dirty="0" err="1"/>
              <a:t>Explain</a:t>
            </a:r>
            <a:r>
              <a:rPr lang="de-DE" dirty="0"/>
              <a:t> </a:t>
            </a:r>
            <a:r>
              <a:rPr lang="de-DE" dirty="0" err="1"/>
              <a:t>the</a:t>
            </a:r>
            <a:r>
              <a:rPr lang="de-DE" dirty="0"/>
              <a:t> </a:t>
            </a:r>
            <a:r>
              <a:rPr lang="de-DE" dirty="0" err="1"/>
              <a:t>special</a:t>
            </a:r>
            <a:r>
              <a:rPr lang="de-DE" dirty="0"/>
              <a:t> </a:t>
            </a:r>
            <a:r>
              <a:rPr lang="de-DE" dirty="0" err="1"/>
              <a:t>profile</a:t>
            </a:r>
            <a:r>
              <a:rPr lang="de-DE" dirty="0"/>
              <a:t> </a:t>
            </a:r>
            <a:r>
              <a:rPr lang="de-DE" dirty="0" err="1"/>
              <a:t>elements</a:t>
            </a:r>
            <a:r>
              <a:rPr lang="de-DE" dirty="0"/>
              <a:t> </a:t>
            </a:r>
            <a:r>
              <a:rPr lang="de-DE" dirty="0" err="1"/>
              <a:t>of</a:t>
            </a:r>
            <a:r>
              <a:rPr lang="de-DE" dirty="0"/>
              <a:t> </a:t>
            </a:r>
            <a:r>
              <a:rPr lang="de-DE" dirty="0" err="1"/>
              <a:t>your</a:t>
            </a:r>
            <a:r>
              <a:rPr lang="de-DE" dirty="0"/>
              <a:t> programme/</a:t>
            </a:r>
            <a:r>
              <a:rPr lang="de-DE" dirty="0" err="1"/>
              <a:t>competetive</a:t>
            </a:r>
            <a:r>
              <a:rPr lang="de-DE" dirty="0"/>
              <a:t> </a:t>
            </a:r>
            <a:r>
              <a:rPr lang="de-DE" dirty="0" err="1"/>
              <a:t>advantages</a:t>
            </a:r>
            <a:r>
              <a:rPr lang="de-DE" dirty="0"/>
              <a:t>.</a:t>
            </a:r>
          </a:p>
          <a:p>
            <a:pPr lvl="1"/>
            <a:endParaRPr lang="de-DE" dirty="0"/>
          </a:p>
          <a:p>
            <a:pPr marL="0" indent="0">
              <a:buNone/>
            </a:pPr>
            <a:endParaRPr lang="de-DE" dirty="0"/>
          </a:p>
          <a:p>
            <a:endParaRPr lang="de-DE" dirty="0"/>
          </a:p>
        </p:txBody>
      </p:sp>
      <p:sp>
        <p:nvSpPr>
          <p:cNvPr id="4" name="Datumsplatzhalter 3">
            <a:extLst>
              <a:ext uri="{FF2B5EF4-FFF2-40B4-BE49-F238E27FC236}">
                <a16:creationId xmlns:a16="http://schemas.microsoft.com/office/drawing/2014/main" xmlns="" id="{785F9E30-FFF0-D845-8D40-6AA66FFF0314}"/>
              </a:ext>
            </a:extLst>
          </p:cNvPr>
          <p:cNvSpPr>
            <a:spLocks noGrp="1"/>
          </p:cNvSpPr>
          <p:nvPr>
            <p:ph type="dt" sz="half" idx="10"/>
          </p:nvPr>
        </p:nvSpPr>
        <p:spPr/>
        <p:txBody>
          <a:bodyPr/>
          <a:lstStyle/>
          <a:p>
            <a:fld id="{2CCE936B-D49A-D74E-BD1A-D540EC51394D}" type="datetime1">
              <a:rPr lang="de-DE" smtClean="0"/>
              <a:t>17.09.2018</a:t>
            </a:fld>
            <a:endParaRPr lang="de-DE"/>
          </a:p>
        </p:txBody>
      </p:sp>
      <p:sp>
        <p:nvSpPr>
          <p:cNvPr id="5" name="Fußzeilenplatzhalter 4">
            <a:extLst>
              <a:ext uri="{FF2B5EF4-FFF2-40B4-BE49-F238E27FC236}">
                <a16:creationId xmlns:a16="http://schemas.microsoft.com/office/drawing/2014/main" xmlns="" id="{0715DFCD-8B5E-3B45-A617-E474FE73C16C}"/>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08FB9A85-707C-F54A-9C99-85F616ED6B6D}"/>
              </a:ext>
            </a:extLst>
          </p:cNvPr>
          <p:cNvSpPr>
            <a:spLocks noGrp="1"/>
          </p:cNvSpPr>
          <p:nvPr>
            <p:ph type="sldNum" sz="quarter" idx="12"/>
          </p:nvPr>
        </p:nvSpPr>
        <p:spPr/>
        <p:txBody>
          <a:bodyPr/>
          <a:lstStyle/>
          <a:p>
            <a:fld id="{93BC7EB4-ADAF-3D45-8E3E-A06BACF5AB1C}" type="slidenum">
              <a:rPr lang="de-DE" smtClean="0"/>
              <a:t>9</a:t>
            </a:fld>
            <a:endParaRPr lang="de-DE"/>
          </a:p>
        </p:txBody>
      </p:sp>
      <p:pic>
        <p:nvPicPr>
          <p:cNvPr id="7" name="Picture 3" descr="page1image560">
            <a:extLst>
              <a:ext uri="{FF2B5EF4-FFF2-40B4-BE49-F238E27FC236}">
                <a16:creationId xmlns:a16="http://schemas.microsoft.com/office/drawing/2014/main" xmlns="" id="{2CA071BD-620E-854B-A431-8BD9B35919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596498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9C70CD2-A940-A345-9FB3-F526BD6B5250}"/>
              </a:ext>
            </a:extLst>
          </p:cNvPr>
          <p:cNvSpPr>
            <a:spLocks noGrp="1"/>
          </p:cNvSpPr>
          <p:nvPr>
            <p:ph type="title"/>
          </p:nvPr>
        </p:nvSpPr>
        <p:spPr>
          <a:xfrm>
            <a:off x="838200" y="365125"/>
            <a:ext cx="10515600" cy="1778985"/>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4.5: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E53A9CAB-AFC2-704C-AD69-DA3C28945FD9}"/>
              </a:ext>
            </a:extLst>
          </p:cNvPr>
          <p:cNvSpPr>
            <a:spLocks noGrp="1"/>
          </p:cNvSpPr>
          <p:nvPr>
            <p:ph idx="1"/>
          </p:nvPr>
        </p:nvSpPr>
        <p:spPr/>
        <p:txBody>
          <a:bodyPr>
            <a:normAutofit/>
          </a:bodyPr>
          <a:lstStyle/>
          <a:p>
            <a:pPr marL="0" indent="0">
              <a:buNone/>
            </a:pPr>
            <a:endParaRPr lang="de-DE" sz="2400" dirty="0"/>
          </a:p>
          <a:p>
            <a:pPr marL="0" indent="0">
              <a:buNone/>
            </a:pPr>
            <a:endParaRPr lang="de-DE" sz="2400" dirty="0"/>
          </a:p>
          <a:p>
            <a:pPr marL="0" indent="0">
              <a:buNone/>
            </a:pPr>
            <a:r>
              <a:rPr lang="de-DE" sz="2400" dirty="0"/>
              <a:t>4.5 Additional </a:t>
            </a:r>
            <a:r>
              <a:rPr lang="de-DE" sz="2400" dirty="0" err="1"/>
              <a:t>services</a:t>
            </a:r>
            <a:endParaRPr lang="de-DE" sz="2400" dirty="0"/>
          </a:p>
          <a:p>
            <a:pPr marL="0" indent="0">
              <a:buNone/>
            </a:pPr>
            <a:r>
              <a:rPr lang="de-DE" sz="2400" dirty="0"/>
              <a:t>4.5.1 Career </a:t>
            </a:r>
            <a:r>
              <a:rPr lang="de-DE" sz="2400" dirty="0" err="1"/>
              <a:t>counselling</a:t>
            </a:r>
            <a:r>
              <a:rPr lang="de-DE" sz="2400" dirty="0"/>
              <a:t> </a:t>
            </a:r>
            <a:r>
              <a:rPr lang="de-DE" sz="2400" dirty="0" err="1"/>
              <a:t>and</a:t>
            </a:r>
            <a:r>
              <a:rPr lang="de-DE" sz="2400" dirty="0"/>
              <a:t> </a:t>
            </a:r>
            <a:r>
              <a:rPr lang="de-DE" sz="2400" dirty="0" err="1"/>
              <a:t>placement</a:t>
            </a:r>
            <a:r>
              <a:rPr lang="de-DE" sz="2400" dirty="0"/>
              <a:t> </a:t>
            </a:r>
            <a:r>
              <a:rPr lang="de-DE" sz="2400" dirty="0" err="1"/>
              <a:t>service</a:t>
            </a:r>
            <a:r>
              <a:rPr lang="de-DE" sz="2400" dirty="0"/>
              <a:t> </a:t>
            </a:r>
          </a:p>
          <a:p>
            <a:pPr marL="0" indent="0">
              <a:buNone/>
            </a:pPr>
            <a:r>
              <a:rPr lang="de-DE" sz="2400" dirty="0"/>
              <a:t>4.5.2 Alumni </a:t>
            </a:r>
            <a:r>
              <a:rPr lang="de-DE" sz="2400" dirty="0" err="1"/>
              <a:t>Activities</a:t>
            </a:r>
            <a:endParaRPr lang="de-DE" sz="2400" dirty="0"/>
          </a:p>
        </p:txBody>
      </p:sp>
      <p:sp>
        <p:nvSpPr>
          <p:cNvPr id="4" name="Datumsplatzhalter 3">
            <a:extLst>
              <a:ext uri="{FF2B5EF4-FFF2-40B4-BE49-F238E27FC236}">
                <a16:creationId xmlns:a16="http://schemas.microsoft.com/office/drawing/2014/main" xmlns="" id="{00781524-A287-5346-A2F5-9F898EB2F09F}"/>
              </a:ext>
            </a:extLst>
          </p:cNvPr>
          <p:cNvSpPr>
            <a:spLocks noGrp="1"/>
          </p:cNvSpPr>
          <p:nvPr>
            <p:ph type="dt" sz="half" idx="10"/>
          </p:nvPr>
        </p:nvSpPr>
        <p:spPr/>
        <p:txBody>
          <a:bodyPr/>
          <a:lstStyle/>
          <a:p>
            <a:fld id="{9F2C410D-085E-CE45-9151-F021038BB3B2}" type="datetime1">
              <a:rPr lang="de-DE" smtClean="0"/>
              <a:t>17.09.2018</a:t>
            </a:fld>
            <a:endParaRPr lang="de-DE"/>
          </a:p>
        </p:txBody>
      </p:sp>
      <p:sp>
        <p:nvSpPr>
          <p:cNvPr id="5" name="Fußzeilenplatzhalter 4">
            <a:extLst>
              <a:ext uri="{FF2B5EF4-FFF2-40B4-BE49-F238E27FC236}">
                <a16:creationId xmlns:a16="http://schemas.microsoft.com/office/drawing/2014/main" xmlns="" id="{24BFFE89-5401-9243-A4F6-B9C6BC777FD4}"/>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FE2B126E-3B95-CD48-A09A-14DC26C9F620}"/>
              </a:ext>
            </a:extLst>
          </p:cNvPr>
          <p:cNvSpPr>
            <a:spLocks noGrp="1"/>
          </p:cNvSpPr>
          <p:nvPr>
            <p:ph type="sldNum" sz="quarter" idx="12"/>
          </p:nvPr>
        </p:nvSpPr>
        <p:spPr/>
        <p:txBody>
          <a:bodyPr/>
          <a:lstStyle/>
          <a:p>
            <a:fld id="{93BC7EB4-ADAF-3D45-8E3E-A06BACF5AB1C}" type="slidenum">
              <a:rPr lang="de-DE" smtClean="0"/>
              <a:t>90</a:t>
            </a:fld>
            <a:endParaRPr lang="de-DE"/>
          </a:p>
        </p:txBody>
      </p:sp>
      <p:pic>
        <p:nvPicPr>
          <p:cNvPr id="7" name="Picture 3" descr="page1image560">
            <a:extLst>
              <a:ext uri="{FF2B5EF4-FFF2-40B4-BE49-F238E27FC236}">
                <a16:creationId xmlns:a16="http://schemas.microsoft.com/office/drawing/2014/main" xmlns="" id="{6097E160-8DCD-B445-AF0C-B0634BAA88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40708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C0C2FB2-BAA5-FF44-A386-5D0358161B4A}"/>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4.5: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br>
              <a:rPr lang="de-DE" sz="2800" dirty="0"/>
            </a:br>
            <a:r>
              <a:rPr lang="de-DE" sz="2800" dirty="0" err="1"/>
              <a:t>implemented</a:t>
            </a:r>
            <a:r>
              <a:rPr lang="de-DE" sz="2800" dirty="0"/>
              <a:t> </a:t>
            </a: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D0BBA790-578D-9547-81F1-56F770F44FA6}"/>
              </a:ext>
            </a:extLst>
          </p:cNvPr>
          <p:cNvSpPr>
            <a:spLocks noGrp="1"/>
          </p:cNvSpPr>
          <p:nvPr>
            <p:ph idx="1"/>
          </p:nvPr>
        </p:nvSpPr>
        <p:spPr>
          <a:xfrm>
            <a:off x="442452" y="1825625"/>
            <a:ext cx="10911348" cy="4752156"/>
          </a:xfrm>
        </p:spPr>
        <p:txBody>
          <a:bodyPr>
            <a:normAutofit fontScale="77500" lnSpcReduction="20000"/>
          </a:bodyPr>
          <a:lstStyle/>
          <a:p>
            <a:pPr marL="0" indent="0">
              <a:buNone/>
            </a:pPr>
            <a:r>
              <a:rPr lang="de-DE" sz="3100" dirty="0"/>
              <a:t>4.5 Additional </a:t>
            </a:r>
            <a:r>
              <a:rPr lang="de-DE" sz="3100" dirty="0" err="1"/>
              <a:t>services</a:t>
            </a:r>
            <a:r>
              <a:rPr lang="de-DE" sz="3100" dirty="0"/>
              <a:t> </a:t>
            </a:r>
          </a:p>
          <a:p>
            <a:r>
              <a:rPr lang="de-DE" sz="3100" dirty="0"/>
              <a:t>4.5.1 Career </a:t>
            </a:r>
            <a:r>
              <a:rPr lang="de-DE" sz="3100" dirty="0" err="1"/>
              <a:t>counselling</a:t>
            </a:r>
            <a:r>
              <a:rPr lang="de-DE" sz="3100" dirty="0"/>
              <a:t> </a:t>
            </a:r>
            <a:r>
              <a:rPr lang="de-DE" sz="3100" dirty="0" err="1"/>
              <a:t>and</a:t>
            </a:r>
            <a:r>
              <a:rPr lang="de-DE" sz="3100" dirty="0"/>
              <a:t> </a:t>
            </a:r>
            <a:r>
              <a:rPr lang="de-DE" sz="3100" dirty="0" err="1"/>
              <a:t>placement</a:t>
            </a:r>
            <a:r>
              <a:rPr lang="de-DE" sz="3100" dirty="0"/>
              <a:t> </a:t>
            </a:r>
            <a:r>
              <a:rPr lang="de-DE" sz="3100" dirty="0" err="1"/>
              <a:t>service</a:t>
            </a:r>
            <a:endParaRPr lang="de-DE" sz="3100" dirty="0"/>
          </a:p>
          <a:p>
            <a:pPr marL="0" indent="0">
              <a:buNone/>
            </a:pPr>
            <a:r>
              <a:rPr lang="de-DE" sz="3100" dirty="0"/>
              <a:t>	HEI: </a:t>
            </a:r>
            <a:r>
              <a:rPr lang="de-DE" sz="3100" dirty="0" err="1"/>
              <a:t>Please</a:t>
            </a:r>
            <a:r>
              <a:rPr lang="de-DE" sz="3100" dirty="0"/>
              <a:t>, </a:t>
            </a:r>
            <a:r>
              <a:rPr lang="de-DE" sz="3100" dirty="0" err="1"/>
              <a:t>describe</a:t>
            </a:r>
            <a:r>
              <a:rPr lang="de-DE" sz="3100" dirty="0"/>
              <a:t> </a:t>
            </a:r>
            <a:r>
              <a:rPr lang="de-DE" sz="3100" dirty="0" err="1"/>
              <a:t>the</a:t>
            </a:r>
            <a:r>
              <a:rPr lang="de-DE" sz="3100" dirty="0"/>
              <a:t> </a:t>
            </a:r>
            <a:r>
              <a:rPr lang="de-DE" sz="3100" dirty="0" err="1"/>
              <a:t>career</a:t>
            </a:r>
            <a:r>
              <a:rPr lang="de-DE" sz="3100" dirty="0"/>
              <a:t> </a:t>
            </a:r>
            <a:r>
              <a:rPr lang="de-DE" sz="3100" dirty="0" err="1"/>
              <a:t>counselling</a:t>
            </a:r>
            <a:r>
              <a:rPr lang="de-DE" sz="3100" dirty="0"/>
              <a:t> </a:t>
            </a:r>
            <a:r>
              <a:rPr lang="de-DE" sz="3100" dirty="0" err="1"/>
              <a:t>and</a:t>
            </a:r>
            <a:r>
              <a:rPr lang="de-DE" sz="3100" dirty="0"/>
              <a:t> </a:t>
            </a:r>
            <a:r>
              <a:rPr lang="de-DE" sz="3100" dirty="0" err="1"/>
              <a:t>placement</a:t>
            </a:r>
            <a:r>
              <a:rPr lang="de-DE" sz="3100" dirty="0"/>
              <a:t> </a:t>
            </a:r>
            <a:r>
              <a:rPr lang="de-DE" sz="3100" dirty="0" err="1"/>
              <a:t>services</a:t>
            </a:r>
            <a:r>
              <a:rPr lang="de-DE" sz="3100" dirty="0"/>
              <a:t> </a:t>
            </a:r>
            <a:r>
              <a:rPr lang="de-DE" sz="3100" dirty="0" err="1"/>
              <a:t>provided</a:t>
            </a:r>
            <a:r>
              <a:rPr lang="de-DE" sz="3100" dirty="0"/>
              <a:t>. </a:t>
            </a:r>
          </a:p>
          <a:p>
            <a:pPr marL="0" indent="0">
              <a:buNone/>
            </a:pPr>
            <a:r>
              <a:rPr lang="de-DE" sz="3100" b="1" dirty="0"/>
              <a:t>Benchmarks:</a:t>
            </a:r>
          </a:p>
          <a:p>
            <a:pPr marL="0" indent="0">
              <a:buNone/>
            </a:pPr>
            <a:r>
              <a:rPr lang="de-DE" sz="3100" i="1" dirty="0" err="1"/>
              <a:t>Meets</a:t>
            </a:r>
            <a:r>
              <a:rPr lang="de-DE" sz="3100" i="1" dirty="0"/>
              <a:t> </a:t>
            </a:r>
            <a:r>
              <a:rPr lang="de-DE" sz="3100" i="1" dirty="0" err="1"/>
              <a:t>quality</a:t>
            </a:r>
            <a:r>
              <a:rPr lang="de-DE" sz="3100" i="1" dirty="0"/>
              <a:t> requirements</a:t>
            </a:r>
            <a:endParaRPr lang="de-DE" sz="3100" dirty="0"/>
          </a:p>
          <a:p>
            <a:r>
              <a:rPr lang="de-DE" sz="3100" dirty="0"/>
              <a:t>Career </a:t>
            </a:r>
            <a:r>
              <a:rPr lang="de-DE" sz="3100" dirty="0" err="1"/>
              <a:t>counselling</a:t>
            </a:r>
            <a:r>
              <a:rPr lang="de-DE" sz="3100" dirty="0"/>
              <a:t> </a:t>
            </a:r>
            <a:r>
              <a:rPr lang="de-DE" sz="3100" dirty="0" err="1"/>
              <a:t>and</a:t>
            </a:r>
            <a:r>
              <a:rPr lang="de-DE" sz="3100" dirty="0"/>
              <a:t> </a:t>
            </a:r>
            <a:r>
              <a:rPr lang="de-DE" sz="3100" dirty="0" err="1"/>
              <a:t>placement</a:t>
            </a:r>
            <a:r>
              <a:rPr lang="de-DE" sz="3100" dirty="0"/>
              <a:t> </a:t>
            </a:r>
            <a:r>
              <a:rPr lang="de-DE" sz="3100" dirty="0" err="1"/>
              <a:t>services</a:t>
            </a:r>
            <a:r>
              <a:rPr lang="de-DE" sz="3100" dirty="0"/>
              <a:t> </a:t>
            </a:r>
            <a:r>
              <a:rPr lang="de-DE" sz="3100" dirty="0" err="1"/>
              <a:t>are</a:t>
            </a:r>
            <a:r>
              <a:rPr lang="de-DE" sz="3100" dirty="0"/>
              <a:t> </a:t>
            </a:r>
            <a:r>
              <a:rPr lang="de-DE" sz="3100" dirty="0" err="1"/>
              <a:t>offered</a:t>
            </a:r>
            <a:r>
              <a:rPr lang="de-DE" sz="3100" dirty="0"/>
              <a:t> </a:t>
            </a:r>
            <a:r>
              <a:rPr lang="de-DE" sz="3100" dirty="0" err="1"/>
              <a:t>to</a:t>
            </a:r>
            <a:r>
              <a:rPr lang="de-DE" sz="3100" dirty="0"/>
              <a:t> </a:t>
            </a:r>
            <a:r>
              <a:rPr lang="de-DE" sz="3100" dirty="0" err="1"/>
              <a:t>the</a:t>
            </a:r>
            <a:r>
              <a:rPr lang="de-DE" sz="3100" dirty="0"/>
              <a:t> </a:t>
            </a:r>
            <a:r>
              <a:rPr lang="de-DE" sz="3100" dirty="0" err="1"/>
              <a:t>students</a:t>
            </a:r>
            <a:r>
              <a:rPr lang="de-DE" sz="3100" dirty="0"/>
              <a:t> </a:t>
            </a:r>
            <a:r>
              <a:rPr lang="de-DE" sz="3100" dirty="0" err="1"/>
              <a:t>and</a:t>
            </a:r>
            <a:r>
              <a:rPr lang="de-DE" sz="3100" dirty="0"/>
              <a:t> </a:t>
            </a:r>
            <a:r>
              <a:rPr lang="de-DE" sz="3100" dirty="0" err="1"/>
              <a:t>graduates</a:t>
            </a:r>
            <a:r>
              <a:rPr lang="de-DE" sz="3100" dirty="0"/>
              <a:t> </a:t>
            </a:r>
            <a:r>
              <a:rPr lang="de-DE" sz="3100" dirty="0" err="1"/>
              <a:t>to</a:t>
            </a:r>
            <a:r>
              <a:rPr lang="de-DE" sz="3100" dirty="0"/>
              <a:t> pro-</a:t>
            </a:r>
            <a:r>
              <a:rPr lang="de-DE" sz="3100" dirty="0" err="1"/>
              <a:t>mote</a:t>
            </a:r>
            <a:r>
              <a:rPr lang="de-DE" sz="3100" dirty="0"/>
              <a:t> </a:t>
            </a:r>
            <a:r>
              <a:rPr lang="de-DE" sz="3100" dirty="0" err="1"/>
              <a:t>their</a:t>
            </a:r>
            <a:r>
              <a:rPr lang="de-DE" sz="3100" dirty="0"/>
              <a:t> </a:t>
            </a:r>
            <a:r>
              <a:rPr lang="de-DE" sz="3100" dirty="0" err="1"/>
              <a:t>employability</a:t>
            </a:r>
            <a:r>
              <a:rPr lang="de-DE" sz="3100" dirty="0"/>
              <a:t>. The HEI </a:t>
            </a:r>
            <a:r>
              <a:rPr lang="de-DE" sz="3100" dirty="0" err="1"/>
              <a:t>provides</a:t>
            </a:r>
            <a:r>
              <a:rPr lang="de-DE" sz="3100" dirty="0"/>
              <a:t> </a:t>
            </a:r>
            <a:r>
              <a:rPr lang="de-DE" sz="3100" dirty="0" err="1"/>
              <a:t>sufficient</a:t>
            </a:r>
            <a:r>
              <a:rPr lang="de-DE" sz="3100" dirty="0"/>
              <a:t> </a:t>
            </a:r>
            <a:r>
              <a:rPr lang="de-DE" sz="3100" dirty="0" err="1"/>
              <a:t>resources</a:t>
            </a:r>
            <a:r>
              <a:rPr lang="de-DE" sz="3100" dirty="0"/>
              <a:t>. </a:t>
            </a:r>
          </a:p>
          <a:p>
            <a:pPr marL="0" indent="0">
              <a:buNone/>
            </a:pPr>
            <a:r>
              <a:rPr lang="de-DE" sz="3100" i="1" dirty="0" err="1"/>
              <a:t>Exceeds</a:t>
            </a:r>
            <a:r>
              <a:rPr lang="de-DE" sz="3100" i="1" dirty="0"/>
              <a:t> </a:t>
            </a:r>
            <a:r>
              <a:rPr lang="de-DE" sz="3100" i="1" dirty="0" err="1"/>
              <a:t>quality</a:t>
            </a:r>
            <a:r>
              <a:rPr lang="de-DE" sz="3100" i="1" dirty="0"/>
              <a:t> requirements </a:t>
            </a:r>
          </a:p>
          <a:p>
            <a:r>
              <a:rPr lang="de-DE" sz="3100" dirty="0"/>
              <a:t>In </a:t>
            </a:r>
            <a:r>
              <a:rPr lang="de-DE" sz="3100" dirty="0" err="1"/>
              <a:t>addition</a:t>
            </a:r>
            <a:r>
              <a:rPr lang="de-DE" sz="3100" dirty="0"/>
              <a:t>, </a:t>
            </a:r>
            <a:r>
              <a:rPr lang="de-DE" sz="3100" dirty="0" err="1"/>
              <a:t>career</a:t>
            </a:r>
            <a:r>
              <a:rPr lang="de-DE" sz="3100" dirty="0"/>
              <a:t> </a:t>
            </a:r>
            <a:r>
              <a:rPr lang="de-DE" sz="3100" dirty="0" err="1"/>
              <a:t>counselling</a:t>
            </a:r>
            <a:r>
              <a:rPr lang="de-DE" sz="3100" dirty="0"/>
              <a:t> </a:t>
            </a:r>
            <a:r>
              <a:rPr lang="de-DE" sz="3100" dirty="0" err="1"/>
              <a:t>and</a:t>
            </a:r>
            <a:r>
              <a:rPr lang="de-DE" sz="3100" dirty="0"/>
              <a:t> </a:t>
            </a:r>
            <a:r>
              <a:rPr lang="de-DE" sz="3100" dirty="0" err="1"/>
              <a:t>placement</a:t>
            </a:r>
            <a:r>
              <a:rPr lang="de-DE" sz="3100" dirty="0"/>
              <a:t> </a:t>
            </a:r>
            <a:r>
              <a:rPr lang="de-DE" sz="3100" dirty="0" err="1"/>
              <a:t>services</a:t>
            </a:r>
            <a:r>
              <a:rPr lang="de-DE" sz="3100" dirty="0"/>
              <a:t> </a:t>
            </a:r>
            <a:r>
              <a:rPr lang="de-DE" sz="3100" dirty="0" err="1"/>
              <a:t>are</a:t>
            </a:r>
            <a:r>
              <a:rPr lang="de-DE" sz="3100" dirty="0"/>
              <a:t> </a:t>
            </a:r>
            <a:r>
              <a:rPr lang="de-DE" sz="3100" dirty="0" err="1"/>
              <a:t>offered</a:t>
            </a:r>
            <a:r>
              <a:rPr lang="de-DE" sz="3100" dirty="0"/>
              <a:t> </a:t>
            </a:r>
            <a:r>
              <a:rPr lang="de-DE" sz="3100" dirty="0" err="1"/>
              <a:t>to</a:t>
            </a:r>
            <a:r>
              <a:rPr lang="de-DE" sz="3100" dirty="0"/>
              <a:t> </a:t>
            </a:r>
            <a:r>
              <a:rPr lang="de-DE" sz="3100" dirty="0" err="1"/>
              <a:t>the</a:t>
            </a:r>
            <a:r>
              <a:rPr lang="de-DE" sz="3100" dirty="0"/>
              <a:t> </a:t>
            </a:r>
            <a:r>
              <a:rPr lang="de-DE" sz="3100" dirty="0" err="1"/>
              <a:t>students</a:t>
            </a:r>
            <a:r>
              <a:rPr lang="de-DE" sz="3100" dirty="0"/>
              <a:t> </a:t>
            </a:r>
            <a:r>
              <a:rPr lang="de-DE" sz="3100" dirty="0" err="1"/>
              <a:t>and</a:t>
            </a:r>
            <a:r>
              <a:rPr lang="de-DE" sz="3100" dirty="0"/>
              <a:t> </a:t>
            </a:r>
            <a:r>
              <a:rPr lang="de-DE" sz="3100" dirty="0" err="1"/>
              <a:t>graduates</a:t>
            </a:r>
            <a:r>
              <a:rPr lang="de-DE" sz="3100" dirty="0"/>
              <a:t> on an individual </a:t>
            </a:r>
            <a:r>
              <a:rPr lang="de-DE" sz="3100" dirty="0" err="1"/>
              <a:t>basis</a:t>
            </a:r>
            <a:r>
              <a:rPr lang="de-DE" sz="3100" dirty="0"/>
              <a:t>. Such </a:t>
            </a:r>
            <a:r>
              <a:rPr lang="de-DE" sz="3100" dirty="0" err="1"/>
              <a:t>activities</a:t>
            </a:r>
            <a:r>
              <a:rPr lang="de-DE" sz="3100" dirty="0"/>
              <a:t> </a:t>
            </a:r>
            <a:r>
              <a:rPr lang="de-DE" sz="3100" dirty="0" err="1"/>
              <a:t>are</a:t>
            </a:r>
            <a:r>
              <a:rPr lang="de-DE" sz="3100" dirty="0"/>
              <a:t> </a:t>
            </a:r>
            <a:r>
              <a:rPr lang="de-DE" sz="3100" dirty="0" err="1"/>
              <a:t>planned</a:t>
            </a:r>
            <a:r>
              <a:rPr lang="de-DE" sz="3100" dirty="0"/>
              <a:t> on a </a:t>
            </a:r>
            <a:r>
              <a:rPr lang="de-DE" sz="3100" dirty="0" err="1"/>
              <a:t>long</a:t>
            </a:r>
            <a:r>
              <a:rPr lang="de-DE" sz="3100" dirty="0"/>
              <a:t> time </a:t>
            </a:r>
            <a:r>
              <a:rPr lang="de-DE" sz="3100" dirty="0" err="1"/>
              <a:t>basis</a:t>
            </a:r>
            <a:r>
              <a:rPr lang="de-DE" sz="3100" dirty="0"/>
              <a:t>, </a:t>
            </a:r>
            <a:r>
              <a:rPr lang="de-DE" sz="3100" dirty="0" err="1"/>
              <a:t>performed</a:t>
            </a:r>
            <a:r>
              <a:rPr lang="de-DE" sz="3100" dirty="0"/>
              <a:t> </a:t>
            </a:r>
            <a:r>
              <a:rPr lang="de-DE" sz="3100" dirty="0" err="1"/>
              <a:t>regularly</a:t>
            </a:r>
            <a:r>
              <a:rPr lang="de-DE" sz="3100" dirty="0"/>
              <a:t>, </a:t>
            </a:r>
            <a:r>
              <a:rPr lang="de-DE" sz="3100" dirty="0" err="1"/>
              <a:t>and</a:t>
            </a:r>
            <a:r>
              <a:rPr lang="de-DE" sz="3100" dirty="0"/>
              <a:t> </a:t>
            </a:r>
            <a:r>
              <a:rPr lang="de-DE" sz="3100" dirty="0" err="1"/>
              <a:t>are</a:t>
            </a:r>
            <a:r>
              <a:rPr lang="de-DE" sz="3100" dirty="0"/>
              <a:t> </a:t>
            </a:r>
            <a:r>
              <a:rPr lang="de-DE" sz="3100" dirty="0" err="1"/>
              <a:t>actively</a:t>
            </a:r>
            <a:r>
              <a:rPr lang="de-DE" sz="3100" dirty="0"/>
              <a:t> </a:t>
            </a:r>
            <a:r>
              <a:rPr lang="de-DE" sz="3100" dirty="0" err="1"/>
              <a:t>marketed</a:t>
            </a:r>
            <a:r>
              <a:rPr lang="de-DE" sz="3100" dirty="0"/>
              <a:t>. </a:t>
            </a:r>
            <a:r>
              <a:rPr lang="de-DE" sz="3100" dirty="0" err="1"/>
              <a:t>Sufficient</a:t>
            </a:r>
            <a:r>
              <a:rPr lang="de-DE" sz="3100" dirty="0"/>
              <a:t> </a:t>
            </a:r>
            <a:r>
              <a:rPr lang="de-DE" sz="3100" dirty="0" err="1"/>
              <a:t>staff</a:t>
            </a:r>
            <a:r>
              <a:rPr lang="de-DE" sz="3100" dirty="0"/>
              <a:t> </a:t>
            </a:r>
            <a:r>
              <a:rPr lang="de-DE" sz="3100" dirty="0" err="1"/>
              <a:t>is</a:t>
            </a:r>
            <a:r>
              <a:rPr lang="de-DE" sz="3100" dirty="0"/>
              <a:t> </a:t>
            </a:r>
            <a:r>
              <a:rPr lang="de-DE" sz="3100" dirty="0" err="1"/>
              <a:t>available</a:t>
            </a:r>
            <a:r>
              <a:rPr lang="de-DE" sz="3100" dirty="0"/>
              <a:t> </a:t>
            </a:r>
            <a:r>
              <a:rPr lang="de-DE" sz="3100" dirty="0" err="1"/>
              <a:t>for</a:t>
            </a:r>
            <a:r>
              <a:rPr lang="de-DE" sz="3100" dirty="0"/>
              <a:t> </a:t>
            </a:r>
            <a:r>
              <a:rPr lang="de-DE" sz="3100" dirty="0" err="1"/>
              <a:t>this</a:t>
            </a:r>
            <a:r>
              <a:rPr lang="de-DE" sz="3100" dirty="0"/>
              <a:t> </a:t>
            </a:r>
            <a:r>
              <a:rPr lang="de-DE" sz="3100" dirty="0" err="1"/>
              <a:t>purpose</a:t>
            </a:r>
            <a:r>
              <a:rPr lang="de-DE" sz="3100" dirty="0"/>
              <a:t>. </a:t>
            </a:r>
            <a:r>
              <a:rPr lang="de-DE" sz="3100" dirty="0" err="1"/>
              <a:t>Students</a:t>
            </a:r>
            <a:r>
              <a:rPr lang="de-DE" sz="3100" dirty="0"/>
              <a:t> </a:t>
            </a:r>
            <a:r>
              <a:rPr lang="de-DE" sz="3100" dirty="0" err="1"/>
              <a:t>have</a:t>
            </a:r>
            <a:r>
              <a:rPr lang="de-DE" sz="3100" dirty="0"/>
              <a:t> </a:t>
            </a:r>
            <a:r>
              <a:rPr lang="de-DE" sz="3100" dirty="0" err="1"/>
              <a:t>access</a:t>
            </a:r>
            <a:r>
              <a:rPr lang="de-DE" sz="3100" dirty="0"/>
              <a:t> </a:t>
            </a:r>
            <a:r>
              <a:rPr lang="de-DE" sz="3100" dirty="0" err="1"/>
              <a:t>to</a:t>
            </a:r>
            <a:r>
              <a:rPr lang="de-DE" sz="3100" dirty="0"/>
              <a:t> </a:t>
            </a:r>
            <a:r>
              <a:rPr lang="de-DE" sz="3100" dirty="0" err="1"/>
              <a:t>the</a:t>
            </a:r>
            <a:r>
              <a:rPr lang="de-DE" sz="3100" dirty="0"/>
              <a:t> HEI-</a:t>
            </a:r>
            <a:r>
              <a:rPr lang="de-DE" sz="3100" dirty="0" err="1"/>
              <a:t>wide</a:t>
            </a:r>
            <a:r>
              <a:rPr lang="de-DE" sz="3100" dirty="0"/>
              <a:t> </a:t>
            </a:r>
            <a:r>
              <a:rPr lang="de-DE" sz="3100" dirty="0" err="1"/>
              <a:t>corporate</a:t>
            </a:r>
            <a:r>
              <a:rPr lang="de-DE" sz="3100" dirty="0"/>
              <a:t> </a:t>
            </a:r>
            <a:r>
              <a:rPr lang="de-DE" sz="3100" dirty="0" err="1"/>
              <a:t>network</a:t>
            </a:r>
            <a:r>
              <a:rPr lang="de-DE" sz="3100" dirty="0"/>
              <a:t>. The HEI </a:t>
            </a:r>
            <a:r>
              <a:rPr lang="de-DE" sz="3100" dirty="0" err="1"/>
              <a:t>brings</a:t>
            </a:r>
            <a:r>
              <a:rPr lang="de-DE" sz="3100" dirty="0"/>
              <a:t> </a:t>
            </a:r>
            <a:r>
              <a:rPr lang="de-DE" sz="3100" dirty="0" err="1"/>
              <a:t>its</a:t>
            </a:r>
            <a:r>
              <a:rPr lang="de-DE" sz="3100" dirty="0"/>
              <a:t> </a:t>
            </a:r>
            <a:r>
              <a:rPr lang="de-DE" sz="3100" dirty="0" err="1"/>
              <a:t>graduates</a:t>
            </a:r>
            <a:r>
              <a:rPr lang="de-DE" sz="3100" dirty="0"/>
              <a:t> in </a:t>
            </a:r>
            <a:r>
              <a:rPr lang="de-DE" sz="3100" dirty="0" err="1"/>
              <a:t>contact</a:t>
            </a:r>
            <a:r>
              <a:rPr lang="de-DE" sz="3100" dirty="0"/>
              <a:t> </a:t>
            </a:r>
            <a:r>
              <a:rPr lang="de-DE" sz="3100" dirty="0" err="1"/>
              <a:t>with</a:t>
            </a:r>
            <a:r>
              <a:rPr lang="de-DE" sz="3100" dirty="0"/>
              <a:t> </a:t>
            </a:r>
            <a:r>
              <a:rPr lang="de-DE" sz="3100" dirty="0" err="1"/>
              <a:t>representatives</a:t>
            </a:r>
            <a:r>
              <a:rPr lang="de-DE" sz="3100" dirty="0"/>
              <a:t> </a:t>
            </a:r>
            <a:r>
              <a:rPr lang="de-DE" sz="3100" dirty="0" err="1"/>
              <a:t>from</a:t>
            </a:r>
            <a:r>
              <a:rPr lang="de-DE" sz="3100" dirty="0"/>
              <a:t> </a:t>
            </a:r>
            <a:r>
              <a:rPr lang="de-DE" sz="3100" dirty="0" err="1"/>
              <a:t>business</a:t>
            </a:r>
            <a:r>
              <a:rPr lang="de-DE" sz="3100" dirty="0"/>
              <a:t> </a:t>
            </a:r>
            <a:r>
              <a:rPr lang="de-DE" sz="3100" dirty="0" err="1"/>
              <a:t>enterprises</a:t>
            </a:r>
            <a:r>
              <a:rPr lang="de-DE" sz="3100" dirty="0"/>
              <a:t> at </a:t>
            </a:r>
            <a:r>
              <a:rPr lang="de-DE" sz="3100" dirty="0" err="1"/>
              <a:t>regular</a:t>
            </a:r>
            <a:r>
              <a:rPr lang="de-DE" sz="3100" dirty="0"/>
              <a:t> </a:t>
            </a:r>
            <a:r>
              <a:rPr lang="de-DE" sz="3100" dirty="0" err="1"/>
              <a:t>events</a:t>
            </a:r>
            <a:r>
              <a:rPr lang="de-DE" sz="3100" dirty="0"/>
              <a:t>. </a:t>
            </a:r>
          </a:p>
          <a:p>
            <a:endParaRPr lang="de-DE" dirty="0"/>
          </a:p>
        </p:txBody>
      </p:sp>
      <p:sp>
        <p:nvSpPr>
          <p:cNvPr id="4" name="Datumsplatzhalter 3">
            <a:extLst>
              <a:ext uri="{FF2B5EF4-FFF2-40B4-BE49-F238E27FC236}">
                <a16:creationId xmlns:a16="http://schemas.microsoft.com/office/drawing/2014/main" xmlns="" id="{DEC203ED-AC66-D748-92E6-7D463D853B39}"/>
              </a:ext>
            </a:extLst>
          </p:cNvPr>
          <p:cNvSpPr>
            <a:spLocks noGrp="1"/>
          </p:cNvSpPr>
          <p:nvPr>
            <p:ph type="dt" sz="half" idx="10"/>
          </p:nvPr>
        </p:nvSpPr>
        <p:spPr/>
        <p:txBody>
          <a:bodyPr/>
          <a:lstStyle/>
          <a:p>
            <a:fld id="{276FAB16-F82F-B74A-93BB-C42EF9E6FF33}" type="datetime1">
              <a:rPr lang="de-DE" smtClean="0"/>
              <a:t>17.09.2018</a:t>
            </a:fld>
            <a:endParaRPr lang="de-DE"/>
          </a:p>
        </p:txBody>
      </p:sp>
      <p:sp>
        <p:nvSpPr>
          <p:cNvPr id="5" name="Fußzeilenplatzhalter 4">
            <a:extLst>
              <a:ext uri="{FF2B5EF4-FFF2-40B4-BE49-F238E27FC236}">
                <a16:creationId xmlns:a16="http://schemas.microsoft.com/office/drawing/2014/main" xmlns="" id="{B8359236-DA31-6E47-BE0A-8E0F82D72B15}"/>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74F44E77-9B03-0149-9BB4-C614196DCA9B}"/>
              </a:ext>
            </a:extLst>
          </p:cNvPr>
          <p:cNvSpPr>
            <a:spLocks noGrp="1"/>
          </p:cNvSpPr>
          <p:nvPr>
            <p:ph type="sldNum" sz="quarter" idx="12"/>
          </p:nvPr>
        </p:nvSpPr>
        <p:spPr/>
        <p:txBody>
          <a:bodyPr/>
          <a:lstStyle/>
          <a:p>
            <a:fld id="{93BC7EB4-ADAF-3D45-8E3E-A06BACF5AB1C}" type="slidenum">
              <a:rPr lang="de-DE" smtClean="0"/>
              <a:t>91</a:t>
            </a:fld>
            <a:endParaRPr lang="de-DE"/>
          </a:p>
        </p:txBody>
      </p:sp>
      <p:pic>
        <p:nvPicPr>
          <p:cNvPr id="7" name="Picture 3" descr="page1image560">
            <a:extLst>
              <a:ext uri="{FF2B5EF4-FFF2-40B4-BE49-F238E27FC236}">
                <a16:creationId xmlns:a16="http://schemas.microsoft.com/office/drawing/2014/main" xmlns="" id="{CFF298B2-F081-AB40-BACF-84CD07992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1253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8E9DD4B-08EF-B34E-AE1C-DA96137D4BA6}"/>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4.5: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86820B23-60E4-DC46-9D4A-916198789AA1}"/>
              </a:ext>
            </a:extLst>
          </p:cNvPr>
          <p:cNvSpPr>
            <a:spLocks noGrp="1"/>
          </p:cNvSpPr>
          <p:nvPr>
            <p:ph idx="1"/>
          </p:nvPr>
        </p:nvSpPr>
        <p:spPr/>
        <p:txBody>
          <a:bodyPr>
            <a:normAutofit lnSpcReduction="10000"/>
          </a:bodyPr>
          <a:lstStyle/>
          <a:p>
            <a:pPr marL="0" indent="0">
              <a:buNone/>
            </a:pPr>
            <a:endParaRPr lang="de-DE" sz="2400" dirty="0"/>
          </a:p>
          <a:p>
            <a:pPr marL="0" indent="0">
              <a:buNone/>
            </a:pPr>
            <a:r>
              <a:rPr lang="de-DE" sz="2400" dirty="0"/>
              <a:t>4.5.2 Alumni </a:t>
            </a:r>
            <a:r>
              <a:rPr lang="de-DE" sz="2400" dirty="0" err="1"/>
              <a:t>Activities</a:t>
            </a:r>
            <a:r>
              <a:rPr lang="de-DE" sz="2400" dirty="0"/>
              <a:t/>
            </a:r>
            <a:br>
              <a:rPr lang="de-DE" sz="2400" dirty="0"/>
            </a:br>
            <a:r>
              <a:rPr lang="de-DE" sz="2400" dirty="0"/>
              <a:t>	HEI: </a:t>
            </a:r>
            <a:r>
              <a:rPr lang="de-DE" sz="2400" dirty="0" err="1"/>
              <a:t>Please</a:t>
            </a:r>
            <a:r>
              <a:rPr lang="de-DE" sz="2400" dirty="0"/>
              <a:t>, </a:t>
            </a:r>
            <a:r>
              <a:rPr lang="de-DE" sz="2400" dirty="0" err="1"/>
              <a:t>describe</a:t>
            </a:r>
            <a:r>
              <a:rPr lang="de-DE" sz="2400" dirty="0"/>
              <a:t> </a:t>
            </a:r>
            <a:r>
              <a:rPr lang="de-DE" sz="2400" dirty="0" err="1"/>
              <a:t>the</a:t>
            </a:r>
            <a:r>
              <a:rPr lang="de-DE" sz="2400" dirty="0"/>
              <a:t> </a:t>
            </a:r>
            <a:r>
              <a:rPr lang="de-DE" sz="2400" dirty="0" err="1"/>
              <a:t>activities</a:t>
            </a:r>
            <a:r>
              <a:rPr lang="de-DE" sz="2400" dirty="0"/>
              <a:t> </a:t>
            </a:r>
            <a:r>
              <a:rPr lang="de-DE" sz="2400" dirty="0" err="1"/>
              <a:t>of</a:t>
            </a:r>
            <a:r>
              <a:rPr lang="de-DE" sz="2400" dirty="0"/>
              <a:t> </a:t>
            </a:r>
            <a:r>
              <a:rPr lang="de-DE" sz="2400" dirty="0" err="1"/>
              <a:t>the</a:t>
            </a:r>
            <a:r>
              <a:rPr lang="de-DE" sz="2400" dirty="0"/>
              <a:t> </a:t>
            </a:r>
            <a:r>
              <a:rPr lang="de-DE" sz="2400" dirty="0" err="1"/>
              <a:t>alumni</a:t>
            </a:r>
            <a:r>
              <a:rPr lang="de-DE" sz="2400" dirty="0"/>
              <a:t> organisation. </a:t>
            </a:r>
          </a:p>
          <a:p>
            <a:pPr marL="0" indent="0">
              <a:buNone/>
            </a:pPr>
            <a:r>
              <a:rPr lang="de-DE" sz="2400" b="1" dirty="0"/>
              <a:t>Benchmarks:</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a:t>An </a:t>
            </a:r>
            <a:r>
              <a:rPr lang="de-DE" sz="2400" dirty="0" err="1"/>
              <a:t>alumni</a:t>
            </a:r>
            <a:r>
              <a:rPr lang="de-DE" sz="2400" dirty="0"/>
              <a:t> organisation </a:t>
            </a:r>
            <a:r>
              <a:rPr lang="de-DE" sz="2400" dirty="0" err="1"/>
              <a:t>has</a:t>
            </a:r>
            <a:r>
              <a:rPr lang="de-DE" sz="2400" dirty="0"/>
              <a:t> </a:t>
            </a:r>
            <a:r>
              <a:rPr lang="de-DE" sz="2400" dirty="0" err="1"/>
              <a:t>been</a:t>
            </a:r>
            <a:r>
              <a:rPr lang="de-DE" sz="2400" dirty="0"/>
              <a:t> </a:t>
            </a:r>
            <a:r>
              <a:rPr lang="de-DE" sz="2400" dirty="0" err="1"/>
              <a:t>set</a:t>
            </a:r>
            <a:r>
              <a:rPr lang="de-DE" sz="2400" dirty="0"/>
              <a:t> </a:t>
            </a:r>
            <a:r>
              <a:rPr lang="de-DE" sz="2400" dirty="0" err="1"/>
              <a:t>up</a:t>
            </a:r>
            <a:r>
              <a:rPr lang="de-DE" sz="2400" dirty="0"/>
              <a:t> </a:t>
            </a:r>
            <a:r>
              <a:rPr lang="de-DE" sz="2400" dirty="0" err="1"/>
              <a:t>with</a:t>
            </a:r>
            <a:r>
              <a:rPr lang="de-DE" sz="2400" dirty="0"/>
              <a:t> </a:t>
            </a:r>
            <a:r>
              <a:rPr lang="de-DE" sz="2400" dirty="0" err="1"/>
              <a:t>the</a:t>
            </a:r>
            <a:r>
              <a:rPr lang="de-DE" sz="2400" dirty="0"/>
              <a:t> </a:t>
            </a:r>
            <a:r>
              <a:rPr lang="de-DE" sz="2400" dirty="0" err="1"/>
              <a:t>aim</a:t>
            </a:r>
            <a:r>
              <a:rPr lang="de-DE" sz="2400" dirty="0"/>
              <a:t> </a:t>
            </a:r>
            <a:r>
              <a:rPr lang="de-DE" sz="2400" dirty="0" err="1"/>
              <a:t>of</a:t>
            </a:r>
            <a:r>
              <a:rPr lang="de-DE" sz="2400" dirty="0"/>
              <a:t> </a:t>
            </a:r>
            <a:r>
              <a:rPr lang="de-DE" sz="2400" dirty="0" err="1"/>
              <a:t>developing</a:t>
            </a:r>
            <a:r>
              <a:rPr lang="de-DE" sz="2400" dirty="0"/>
              <a:t> an </a:t>
            </a:r>
            <a:r>
              <a:rPr lang="de-DE" sz="2400" dirty="0" err="1"/>
              <a:t>alumni</a:t>
            </a:r>
            <a:r>
              <a:rPr lang="de-DE" sz="2400" dirty="0"/>
              <a:t> </a:t>
            </a:r>
            <a:r>
              <a:rPr lang="de-DE" sz="2400" dirty="0" err="1"/>
              <a:t>network</a:t>
            </a:r>
            <a:r>
              <a:rPr lang="de-DE" sz="2400" dirty="0"/>
              <a:t>.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a:t>Alumni </a:t>
            </a:r>
            <a:r>
              <a:rPr lang="de-DE" sz="2400" dirty="0" err="1"/>
              <a:t>activities</a:t>
            </a:r>
            <a:r>
              <a:rPr lang="de-DE" sz="2400" dirty="0"/>
              <a:t> </a:t>
            </a:r>
            <a:r>
              <a:rPr lang="de-DE" sz="2400" dirty="0" err="1"/>
              <a:t>are</a:t>
            </a:r>
            <a:r>
              <a:rPr lang="de-DE" sz="2400" dirty="0"/>
              <a:t> </a:t>
            </a:r>
            <a:r>
              <a:rPr lang="de-DE" sz="2400" dirty="0" err="1"/>
              <a:t>planned</a:t>
            </a:r>
            <a:r>
              <a:rPr lang="de-DE" sz="2400" dirty="0"/>
              <a:t> on a </a:t>
            </a:r>
            <a:r>
              <a:rPr lang="de-DE" sz="2400" dirty="0" err="1"/>
              <a:t>long</a:t>
            </a:r>
            <a:r>
              <a:rPr lang="de-DE" sz="2400" dirty="0"/>
              <a:t>-term </a:t>
            </a:r>
            <a:r>
              <a:rPr lang="de-DE" sz="2400" dirty="0" err="1"/>
              <a:t>basis</a:t>
            </a:r>
            <a:r>
              <a:rPr lang="de-DE" sz="2400" dirty="0"/>
              <a:t>, </a:t>
            </a:r>
            <a:r>
              <a:rPr lang="de-DE" sz="2400" dirty="0" err="1"/>
              <a:t>performed</a:t>
            </a:r>
            <a:r>
              <a:rPr lang="de-DE" sz="2400" dirty="0"/>
              <a:t> </a:t>
            </a:r>
            <a:r>
              <a:rPr lang="de-DE" sz="2400" dirty="0" err="1"/>
              <a:t>regularly</a:t>
            </a:r>
            <a:r>
              <a:rPr lang="de-DE" sz="2400" dirty="0"/>
              <a:t>, </a:t>
            </a:r>
            <a:r>
              <a:rPr lang="de-DE" sz="2400" dirty="0" err="1"/>
              <a:t>and</a:t>
            </a:r>
            <a:r>
              <a:rPr lang="de-DE" sz="2400" dirty="0"/>
              <a:t> </a:t>
            </a:r>
            <a:r>
              <a:rPr lang="de-DE" sz="2400" dirty="0" err="1"/>
              <a:t>are</a:t>
            </a:r>
            <a:r>
              <a:rPr lang="de-DE" sz="2400" dirty="0"/>
              <a:t> </a:t>
            </a:r>
            <a:r>
              <a:rPr lang="de-DE" sz="2400" dirty="0" err="1"/>
              <a:t>actively</a:t>
            </a:r>
            <a:r>
              <a:rPr lang="de-DE" sz="2400" dirty="0"/>
              <a:t> </a:t>
            </a:r>
            <a:r>
              <a:rPr lang="de-DE" sz="2400" dirty="0" err="1"/>
              <a:t>used</a:t>
            </a:r>
            <a:r>
              <a:rPr lang="de-DE" sz="2400" dirty="0"/>
              <a:t> </a:t>
            </a:r>
            <a:r>
              <a:rPr lang="de-DE" sz="2400" dirty="0" err="1"/>
              <a:t>for</a:t>
            </a:r>
            <a:r>
              <a:rPr lang="de-DE" sz="2400" dirty="0"/>
              <a:t> </a:t>
            </a:r>
            <a:r>
              <a:rPr lang="de-DE" sz="2400" dirty="0" err="1"/>
              <a:t>assessing</a:t>
            </a:r>
            <a:r>
              <a:rPr lang="de-DE" sz="2400" dirty="0"/>
              <a:t> </a:t>
            </a:r>
            <a:r>
              <a:rPr lang="de-DE" sz="2400" dirty="0" err="1"/>
              <a:t>and</a:t>
            </a:r>
            <a:r>
              <a:rPr lang="de-DE" sz="2400" dirty="0"/>
              <a:t> </a:t>
            </a:r>
            <a:r>
              <a:rPr lang="de-DE" sz="2400" dirty="0" err="1"/>
              <a:t>evolving</a:t>
            </a:r>
            <a:r>
              <a:rPr lang="de-DE" sz="2400" dirty="0"/>
              <a:t> </a:t>
            </a:r>
            <a:r>
              <a:rPr lang="de-DE" sz="2400" dirty="0" err="1"/>
              <a:t>the</a:t>
            </a:r>
            <a:r>
              <a:rPr lang="de-DE" sz="2400" dirty="0"/>
              <a:t> programme. </a:t>
            </a:r>
            <a:r>
              <a:rPr lang="de-DE" sz="2400" dirty="0" err="1"/>
              <a:t>Sufficient</a:t>
            </a:r>
            <a:r>
              <a:rPr lang="de-DE" sz="2400" dirty="0"/>
              <a:t> (</a:t>
            </a:r>
            <a:r>
              <a:rPr lang="de-DE" sz="2400" dirty="0" err="1"/>
              <a:t>staff</a:t>
            </a:r>
            <a:r>
              <a:rPr lang="de-DE" sz="2400" dirty="0"/>
              <a:t>) </a:t>
            </a:r>
            <a:r>
              <a:rPr lang="de-DE" sz="2400" dirty="0" err="1"/>
              <a:t>resources</a:t>
            </a:r>
            <a:r>
              <a:rPr lang="de-DE" sz="2400" dirty="0"/>
              <a:t> </a:t>
            </a:r>
            <a:r>
              <a:rPr lang="de-DE" sz="2400" dirty="0" err="1"/>
              <a:t>are</a:t>
            </a:r>
            <a:r>
              <a:rPr lang="de-DE" sz="2400" dirty="0"/>
              <a:t> </a:t>
            </a:r>
            <a:r>
              <a:rPr lang="de-DE" sz="2400" dirty="0" err="1"/>
              <a:t>available</a:t>
            </a:r>
            <a:r>
              <a:rPr lang="de-DE" sz="2400" dirty="0"/>
              <a:t> </a:t>
            </a:r>
            <a:r>
              <a:rPr lang="de-DE" sz="2400" dirty="0" err="1"/>
              <a:t>for</a:t>
            </a:r>
            <a:r>
              <a:rPr lang="de-DE" sz="2400" dirty="0"/>
              <a:t> </a:t>
            </a:r>
            <a:r>
              <a:rPr lang="de-DE" sz="2400" dirty="0" err="1"/>
              <a:t>this</a:t>
            </a:r>
            <a:r>
              <a:rPr lang="de-DE" sz="2400" dirty="0"/>
              <a:t> </a:t>
            </a:r>
            <a:r>
              <a:rPr lang="de-DE" sz="2400" dirty="0" err="1"/>
              <a:t>purpose</a:t>
            </a:r>
            <a:r>
              <a:rPr lang="de-DE" sz="2400" dirty="0"/>
              <a:t>. </a:t>
            </a:r>
          </a:p>
          <a:p>
            <a:endParaRPr lang="de-DE" dirty="0"/>
          </a:p>
        </p:txBody>
      </p:sp>
      <p:sp>
        <p:nvSpPr>
          <p:cNvPr id="4" name="Datumsplatzhalter 3">
            <a:extLst>
              <a:ext uri="{FF2B5EF4-FFF2-40B4-BE49-F238E27FC236}">
                <a16:creationId xmlns:a16="http://schemas.microsoft.com/office/drawing/2014/main" xmlns="" id="{B44D1B6E-3D22-F844-98A3-4410438AFCB4}"/>
              </a:ext>
            </a:extLst>
          </p:cNvPr>
          <p:cNvSpPr>
            <a:spLocks noGrp="1"/>
          </p:cNvSpPr>
          <p:nvPr>
            <p:ph type="dt" sz="half" idx="10"/>
          </p:nvPr>
        </p:nvSpPr>
        <p:spPr/>
        <p:txBody>
          <a:bodyPr/>
          <a:lstStyle/>
          <a:p>
            <a:fld id="{502A0B2F-A156-C045-BC08-2E64F6BBC009}" type="datetime1">
              <a:rPr lang="de-DE" smtClean="0"/>
              <a:t>17.09.2018</a:t>
            </a:fld>
            <a:endParaRPr lang="de-DE"/>
          </a:p>
        </p:txBody>
      </p:sp>
      <p:sp>
        <p:nvSpPr>
          <p:cNvPr id="5" name="Fußzeilenplatzhalter 4">
            <a:extLst>
              <a:ext uri="{FF2B5EF4-FFF2-40B4-BE49-F238E27FC236}">
                <a16:creationId xmlns:a16="http://schemas.microsoft.com/office/drawing/2014/main" xmlns="" id="{9074A44C-FE04-474C-86F6-19EFFCDFF83E}"/>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6494504F-1DF7-3149-A077-13AAE8041218}"/>
              </a:ext>
            </a:extLst>
          </p:cNvPr>
          <p:cNvSpPr>
            <a:spLocks noGrp="1"/>
          </p:cNvSpPr>
          <p:nvPr>
            <p:ph type="sldNum" sz="quarter" idx="12"/>
          </p:nvPr>
        </p:nvSpPr>
        <p:spPr/>
        <p:txBody>
          <a:bodyPr/>
          <a:lstStyle/>
          <a:p>
            <a:fld id="{93BC7EB4-ADAF-3D45-8E3E-A06BACF5AB1C}" type="slidenum">
              <a:rPr lang="de-DE" smtClean="0"/>
              <a:t>92</a:t>
            </a:fld>
            <a:endParaRPr lang="de-DE"/>
          </a:p>
        </p:txBody>
      </p:sp>
      <p:pic>
        <p:nvPicPr>
          <p:cNvPr id="7" name="Picture 3" descr="page1image560">
            <a:extLst>
              <a:ext uri="{FF2B5EF4-FFF2-40B4-BE49-F238E27FC236}">
                <a16:creationId xmlns:a16="http://schemas.microsoft.com/office/drawing/2014/main" xmlns="" id="{F9A393E9-CD96-AD45-AE9D-AFBC906BC7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60493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A1FD12C-AAA5-A547-81C8-E8B4FECC7CE8}"/>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4.5: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3B32F229-5F47-EE41-83AF-4CF3890A320F}"/>
              </a:ext>
            </a:extLst>
          </p:cNvPr>
          <p:cNvSpPr>
            <a:spLocks noGrp="1"/>
          </p:cNvSpPr>
          <p:nvPr>
            <p:ph idx="1"/>
          </p:nvPr>
        </p:nvSpPr>
        <p:spPr/>
        <p:txBody>
          <a:bodyPr>
            <a:normAutofit/>
          </a:bodyPr>
          <a:lstStyle/>
          <a:p>
            <a:pPr marL="0" indent="0">
              <a:buNone/>
            </a:pPr>
            <a:endParaRPr lang="de-DE" sz="2400" dirty="0"/>
          </a:p>
          <a:p>
            <a:pPr marL="0" indent="0">
              <a:buNone/>
            </a:pPr>
            <a:r>
              <a:rPr lang="de-DE" sz="2400" dirty="0"/>
              <a:t>4.6 </a:t>
            </a:r>
            <a:r>
              <a:rPr lang="de-DE" sz="2400" dirty="0" err="1"/>
              <a:t>Financing</a:t>
            </a:r>
            <a:r>
              <a:rPr lang="de-DE" sz="2400" dirty="0"/>
              <a:t> </a:t>
            </a:r>
            <a:r>
              <a:rPr lang="de-DE" sz="2400" dirty="0" err="1"/>
              <a:t>of</a:t>
            </a:r>
            <a:r>
              <a:rPr lang="de-DE" sz="2400" dirty="0"/>
              <a:t> </a:t>
            </a:r>
            <a:r>
              <a:rPr lang="de-DE" sz="2400" dirty="0" err="1"/>
              <a:t>the</a:t>
            </a:r>
            <a:r>
              <a:rPr lang="de-DE" sz="2400" dirty="0"/>
              <a:t> </a:t>
            </a:r>
            <a:r>
              <a:rPr lang="de-DE" sz="2400" dirty="0" err="1"/>
              <a:t>study</a:t>
            </a:r>
            <a:r>
              <a:rPr lang="de-DE" sz="2400" dirty="0"/>
              <a:t> programme (</a:t>
            </a:r>
            <a:r>
              <a:rPr lang="de-DE" sz="2400" dirty="0" err="1"/>
              <a:t>Asterisk</a:t>
            </a:r>
            <a:r>
              <a:rPr lang="de-DE" sz="2400" dirty="0"/>
              <a:t> </a:t>
            </a:r>
            <a:r>
              <a:rPr lang="de-DE" sz="2400" dirty="0" err="1"/>
              <a:t>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how</a:t>
            </a:r>
            <a:r>
              <a:rPr lang="de-DE" sz="2400" dirty="0"/>
              <a:t> </a:t>
            </a:r>
            <a:r>
              <a:rPr lang="de-DE" sz="2400" dirty="0" err="1"/>
              <a:t>the</a:t>
            </a:r>
            <a:r>
              <a:rPr lang="de-DE" sz="2400" dirty="0"/>
              <a:t> </a:t>
            </a:r>
            <a:r>
              <a:rPr lang="de-DE" sz="2400" dirty="0" err="1"/>
              <a:t>financing</a:t>
            </a:r>
            <a:r>
              <a:rPr lang="de-DE" sz="2400" dirty="0"/>
              <a:t> </a:t>
            </a:r>
            <a:r>
              <a:rPr lang="de-DE" sz="2400" dirty="0" err="1"/>
              <a:t>of</a:t>
            </a:r>
            <a:r>
              <a:rPr lang="de-DE" sz="2400" dirty="0"/>
              <a:t> </a:t>
            </a:r>
            <a:r>
              <a:rPr lang="de-DE" sz="2400" dirty="0" err="1"/>
              <a:t>the</a:t>
            </a:r>
            <a:r>
              <a:rPr lang="de-DE" sz="2400" dirty="0"/>
              <a:t> programme </a:t>
            </a:r>
            <a:r>
              <a:rPr lang="de-DE" sz="2400" dirty="0" err="1"/>
              <a:t>is</a:t>
            </a:r>
            <a:r>
              <a:rPr lang="de-DE" sz="2400" dirty="0"/>
              <a:t> </a:t>
            </a:r>
            <a:r>
              <a:rPr lang="de-DE" sz="2400" dirty="0" err="1"/>
              <a:t>ensured</a:t>
            </a:r>
            <a:r>
              <a:rPr lang="de-DE" sz="2400" dirty="0"/>
              <a:t>. </a:t>
            </a:r>
          </a:p>
          <a:p>
            <a:pPr marL="0" indent="0">
              <a:buNone/>
            </a:pPr>
            <a:endParaRPr lang="de-DE" sz="2400" dirty="0"/>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What</a:t>
            </a:r>
            <a:r>
              <a:rPr lang="de-DE" dirty="0"/>
              <a:t> </a:t>
            </a:r>
            <a:r>
              <a:rPr lang="de-DE" dirty="0" err="1"/>
              <a:t>is</a:t>
            </a:r>
            <a:r>
              <a:rPr lang="de-DE" dirty="0"/>
              <a:t> </a:t>
            </a:r>
            <a:r>
              <a:rPr lang="de-DE" dirty="0" err="1"/>
              <a:t>the</a:t>
            </a:r>
            <a:r>
              <a:rPr lang="de-DE" dirty="0"/>
              <a:t> </a:t>
            </a:r>
            <a:r>
              <a:rPr lang="de-DE" dirty="0" err="1"/>
              <a:t>break-even-point</a:t>
            </a:r>
            <a:r>
              <a:rPr lang="de-DE" dirty="0"/>
              <a:t> (</a:t>
            </a:r>
            <a:r>
              <a:rPr lang="de-DE" dirty="0" err="1"/>
              <a:t>minimum</a:t>
            </a:r>
            <a:r>
              <a:rPr lang="de-DE" dirty="0"/>
              <a:t> </a:t>
            </a:r>
            <a:r>
              <a:rPr lang="de-DE" dirty="0" err="1"/>
              <a:t>number</a:t>
            </a:r>
            <a:r>
              <a:rPr lang="de-DE" dirty="0"/>
              <a:t> </a:t>
            </a:r>
            <a:r>
              <a:rPr lang="de-DE" dirty="0" err="1"/>
              <a:t>of</a:t>
            </a:r>
            <a:r>
              <a:rPr lang="de-DE" dirty="0"/>
              <a:t> </a:t>
            </a:r>
            <a:r>
              <a:rPr lang="de-DE" dirty="0" err="1"/>
              <a:t>enrolled</a:t>
            </a:r>
            <a:r>
              <a:rPr lang="de-DE" dirty="0"/>
              <a:t> </a:t>
            </a:r>
            <a:r>
              <a:rPr lang="de-DE" dirty="0" err="1"/>
              <a:t>students</a:t>
            </a:r>
            <a:r>
              <a:rPr lang="de-DE" dirty="0"/>
              <a:t>)?</a:t>
            </a:r>
          </a:p>
          <a:p>
            <a:pPr lvl="1"/>
            <a:r>
              <a:rPr lang="de-DE" dirty="0"/>
              <a:t>In </a:t>
            </a:r>
            <a:r>
              <a:rPr lang="de-DE" dirty="0" err="1"/>
              <a:t>case</a:t>
            </a:r>
            <a:r>
              <a:rPr lang="de-DE" dirty="0"/>
              <a:t> </a:t>
            </a:r>
            <a:r>
              <a:rPr lang="de-DE" dirty="0" err="1"/>
              <a:t>of</a:t>
            </a:r>
            <a:r>
              <a:rPr lang="de-DE" dirty="0"/>
              <a:t> </a:t>
            </a:r>
            <a:r>
              <a:rPr lang="de-DE" dirty="0" err="1"/>
              <a:t>need</a:t>
            </a:r>
            <a:r>
              <a:rPr lang="de-DE" dirty="0"/>
              <a:t>, </a:t>
            </a:r>
            <a:r>
              <a:rPr lang="de-DE" dirty="0" err="1"/>
              <a:t>is</a:t>
            </a:r>
            <a:r>
              <a:rPr lang="de-DE" dirty="0"/>
              <a:t> </a:t>
            </a:r>
            <a:r>
              <a:rPr lang="de-DE" dirty="0" err="1"/>
              <a:t>there</a:t>
            </a:r>
            <a:r>
              <a:rPr lang="de-DE" dirty="0"/>
              <a:t> a </a:t>
            </a:r>
            <a:r>
              <a:rPr lang="de-DE" dirty="0" err="1"/>
              <a:t>cross-financing</a:t>
            </a:r>
            <a:r>
              <a:rPr lang="de-DE" dirty="0"/>
              <a:t> </a:t>
            </a:r>
            <a:r>
              <a:rPr lang="de-DE" dirty="0" err="1"/>
              <a:t>opportunity</a:t>
            </a:r>
            <a:r>
              <a:rPr lang="de-DE" dirty="0"/>
              <a:t>/</a:t>
            </a:r>
            <a:r>
              <a:rPr lang="de-DE" dirty="0" err="1"/>
              <a:t>security</a:t>
            </a:r>
            <a:r>
              <a:rPr lang="de-DE" dirty="0"/>
              <a:t> form HEI?</a:t>
            </a:r>
          </a:p>
          <a:p>
            <a:pPr lvl="1"/>
            <a:r>
              <a:rPr lang="de-DE" dirty="0" err="1"/>
              <a:t>To</a:t>
            </a:r>
            <a:r>
              <a:rPr lang="de-DE" dirty="0"/>
              <a:t> </a:t>
            </a:r>
            <a:r>
              <a:rPr lang="de-DE" dirty="0" err="1"/>
              <a:t>what</a:t>
            </a:r>
            <a:r>
              <a:rPr lang="de-DE" dirty="0"/>
              <a:t> </a:t>
            </a:r>
            <a:r>
              <a:rPr lang="de-DE" dirty="0" err="1"/>
              <a:t>extent</a:t>
            </a:r>
            <a:r>
              <a:rPr lang="de-DE" dirty="0"/>
              <a:t>/</a:t>
            </a:r>
            <a:r>
              <a:rPr lang="de-DE" dirty="0" err="1"/>
              <a:t>percentage</a:t>
            </a:r>
            <a:r>
              <a:rPr lang="de-DE" dirty="0"/>
              <a:t> do </a:t>
            </a:r>
            <a:r>
              <a:rPr lang="de-DE" dirty="0" err="1"/>
              <a:t>student</a:t>
            </a:r>
            <a:r>
              <a:rPr lang="de-DE" dirty="0"/>
              <a:t> </a:t>
            </a:r>
            <a:r>
              <a:rPr lang="de-DE" dirty="0" err="1"/>
              <a:t>fees</a:t>
            </a:r>
            <a:r>
              <a:rPr lang="de-DE" dirty="0"/>
              <a:t> </a:t>
            </a:r>
            <a:r>
              <a:rPr lang="de-DE" dirty="0" err="1"/>
              <a:t>cover</a:t>
            </a:r>
            <a:r>
              <a:rPr lang="de-DE" dirty="0"/>
              <a:t> </a:t>
            </a:r>
            <a:r>
              <a:rPr lang="de-DE" dirty="0" err="1"/>
              <a:t>the</a:t>
            </a:r>
            <a:r>
              <a:rPr lang="de-DE" dirty="0"/>
              <a:t> </a:t>
            </a:r>
            <a:r>
              <a:rPr lang="de-DE" dirty="0" err="1"/>
              <a:t>expenses</a:t>
            </a:r>
            <a:r>
              <a:rPr lang="de-DE" dirty="0"/>
              <a:t>?</a:t>
            </a:r>
          </a:p>
        </p:txBody>
      </p:sp>
      <p:sp>
        <p:nvSpPr>
          <p:cNvPr id="4" name="Datumsplatzhalter 3">
            <a:extLst>
              <a:ext uri="{FF2B5EF4-FFF2-40B4-BE49-F238E27FC236}">
                <a16:creationId xmlns:a16="http://schemas.microsoft.com/office/drawing/2014/main" xmlns="" id="{6824F385-35FD-6E4E-822E-832EE1715CA1}"/>
              </a:ext>
            </a:extLst>
          </p:cNvPr>
          <p:cNvSpPr>
            <a:spLocks noGrp="1"/>
          </p:cNvSpPr>
          <p:nvPr>
            <p:ph type="dt" sz="half" idx="10"/>
          </p:nvPr>
        </p:nvSpPr>
        <p:spPr/>
        <p:txBody>
          <a:bodyPr/>
          <a:lstStyle/>
          <a:p>
            <a:fld id="{9F46F5F2-5851-1447-BB58-B7068C8791AE}" type="datetime1">
              <a:rPr lang="de-DE" smtClean="0"/>
              <a:t>17.09.2018</a:t>
            </a:fld>
            <a:endParaRPr lang="de-DE"/>
          </a:p>
        </p:txBody>
      </p:sp>
      <p:sp>
        <p:nvSpPr>
          <p:cNvPr id="5" name="Fußzeilenplatzhalter 4">
            <a:extLst>
              <a:ext uri="{FF2B5EF4-FFF2-40B4-BE49-F238E27FC236}">
                <a16:creationId xmlns:a16="http://schemas.microsoft.com/office/drawing/2014/main" xmlns="" id="{7D9FF37A-6763-3F4D-A189-74FB15E717EE}"/>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6A48EAB4-1545-5D46-B8E2-0AB652BE8BE7}"/>
              </a:ext>
            </a:extLst>
          </p:cNvPr>
          <p:cNvSpPr>
            <a:spLocks noGrp="1"/>
          </p:cNvSpPr>
          <p:nvPr>
            <p:ph type="sldNum" sz="quarter" idx="12"/>
          </p:nvPr>
        </p:nvSpPr>
        <p:spPr/>
        <p:txBody>
          <a:bodyPr/>
          <a:lstStyle/>
          <a:p>
            <a:fld id="{93BC7EB4-ADAF-3D45-8E3E-A06BACF5AB1C}" type="slidenum">
              <a:rPr lang="de-DE" smtClean="0"/>
              <a:t>93</a:t>
            </a:fld>
            <a:endParaRPr lang="de-DE"/>
          </a:p>
        </p:txBody>
      </p:sp>
      <p:pic>
        <p:nvPicPr>
          <p:cNvPr id="7" name="Picture 3" descr="page1image560">
            <a:extLst>
              <a:ext uri="{FF2B5EF4-FFF2-40B4-BE49-F238E27FC236}">
                <a16:creationId xmlns:a16="http://schemas.microsoft.com/office/drawing/2014/main" xmlns="" id="{1A7AD498-1EB4-0F4A-8DCF-5D17EDF6D7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6912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04E3F41-8AC0-9144-9D4D-F0A32EEA0B9A}"/>
              </a:ext>
            </a:extLst>
          </p:cNvPr>
          <p:cNvSpPr>
            <a:spLocks noGrp="1"/>
          </p:cNvSpPr>
          <p:nvPr>
            <p:ph type="title"/>
          </p:nvPr>
        </p:nvSpPr>
        <p:spPr>
          <a:xfrm>
            <a:off x="838200" y="1"/>
            <a:ext cx="10515600" cy="1690688"/>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4.5: Academic Environment </a:t>
            </a:r>
            <a:r>
              <a:rPr lang="de-DE" sz="2800" dirty="0" err="1"/>
              <a:t>and</a:t>
            </a:r>
            <a:r>
              <a:rPr lang="de-DE" sz="2800" dirty="0"/>
              <a:t> Framework </a:t>
            </a:r>
            <a:r>
              <a:rPr lang="de-DE" sz="2800" dirty="0" err="1"/>
              <a:t>Conditions</a:t>
            </a:r>
            <a:r>
              <a:rPr lang="de-DE" sz="2800" dirty="0"/>
              <a:t>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r>
            <a:br>
              <a:rPr lang="de-DE" sz="2800" dirty="0"/>
            </a:b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23DF6CF3-5508-E24B-9A7E-7AB48080D7AA}"/>
              </a:ext>
            </a:extLst>
          </p:cNvPr>
          <p:cNvSpPr>
            <a:spLocks noGrp="1"/>
          </p:cNvSpPr>
          <p:nvPr>
            <p:ph idx="1"/>
          </p:nvPr>
        </p:nvSpPr>
        <p:spPr/>
        <p:txBody>
          <a:bodyPr/>
          <a:lstStyle/>
          <a:p>
            <a:pPr marL="0" indent="0">
              <a:buNone/>
            </a:pPr>
            <a:endParaRPr lang="de-DE" sz="2400" b="1" dirty="0"/>
          </a:p>
          <a:p>
            <a:pPr marL="0" indent="0">
              <a:buNone/>
            </a:pPr>
            <a:endParaRPr lang="de-DE" sz="2400" b="1" dirty="0"/>
          </a:p>
          <a:p>
            <a:pPr marL="0" indent="0">
              <a:buNone/>
            </a:pPr>
            <a:r>
              <a:rPr lang="de-DE" sz="2400" b="1" dirty="0"/>
              <a:t>Benchmark</a:t>
            </a:r>
            <a:r>
              <a:rPr lang="de-DE" sz="2400" dirty="0"/>
              <a:t>:</a:t>
            </a:r>
          </a:p>
          <a:p>
            <a:pPr marL="0" indent="0">
              <a:buNone/>
            </a:pPr>
            <a:r>
              <a:rPr lang="de-DE" sz="2400" i="1" dirty="0" err="1"/>
              <a:t>Meets</a:t>
            </a:r>
            <a:r>
              <a:rPr lang="de-DE" sz="2400" i="1" dirty="0"/>
              <a:t> </a:t>
            </a:r>
            <a:r>
              <a:rPr lang="de-DE" sz="2400" i="1" dirty="0" err="1"/>
              <a:t>quality</a:t>
            </a:r>
            <a:r>
              <a:rPr lang="de-DE" sz="2400" i="1" dirty="0"/>
              <a:t> requirements </a:t>
            </a:r>
          </a:p>
          <a:p>
            <a:r>
              <a:rPr lang="de-DE" sz="2400" dirty="0"/>
              <a:t>The </a:t>
            </a:r>
            <a:r>
              <a:rPr lang="de-DE" sz="2400" dirty="0" err="1"/>
              <a:t>study</a:t>
            </a:r>
            <a:r>
              <a:rPr lang="de-DE" sz="2400" dirty="0"/>
              <a:t> programme </a:t>
            </a:r>
            <a:r>
              <a:rPr lang="de-DE" sz="2400" dirty="0" err="1"/>
              <a:t>is</a:t>
            </a:r>
            <a:r>
              <a:rPr lang="de-DE" sz="2400" dirty="0"/>
              <a:t> </a:t>
            </a:r>
            <a:r>
              <a:rPr lang="de-DE" sz="2400" dirty="0" err="1"/>
              <a:t>funded</a:t>
            </a:r>
            <a:r>
              <a:rPr lang="de-DE" sz="2400" dirty="0"/>
              <a:t> </a:t>
            </a:r>
            <a:r>
              <a:rPr lang="de-DE" sz="2400" dirty="0" err="1"/>
              <a:t>for</a:t>
            </a:r>
            <a:r>
              <a:rPr lang="de-DE" sz="2400" dirty="0"/>
              <a:t> </a:t>
            </a:r>
            <a:r>
              <a:rPr lang="de-DE" sz="2400" dirty="0" err="1"/>
              <a:t>the</a:t>
            </a:r>
            <a:r>
              <a:rPr lang="de-DE" sz="2400" dirty="0"/>
              <a:t> </a:t>
            </a:r>
            <a:r>
              <a:rPr lang="de-DE" sz="2400" dirty="0" err="1"/>
              <a:t>entire</a:t>
            </a:r>
            <a:r>
              <a:rPr lang="de-DE" sz="2400" dirty="0"/>
              <a:t> accreditation </a:t>
            </a:r>
            <a:r>
              <a:rPr lang="de-DE" sz="2400" dirty="0" err="1"/>
              <a:t>period</a:t>
            </a:r>
            <a:r>
              <a:rPr lang="de-DE" sz="2400" dirty="0"/>
              <a:t> so </a:t>
            </a:r>
            <a:r>
              <a:rPr lang="de-DE" sz="2400" dirty="0" err="1"/>
              <a:t>that</a:t>
            </a:r>
            <a:r>
              <a:rPr lang="de-DE" sz="2400" dirty="0"/>
              <a:t> </a:t>
            </a:r>
            <a:r>
              <a:rPr lang="de-DE" sz="2400" dirty="0" err="1"/>
              <a:t>students</a:t>
            </a:r>
            <a:r>
              <a:rPr lang="de-DE" sz="2400" dirty="0"/>
              <a:t> will </a:t>
            </a:r>
            <a:r>
              <a:rPr lang="de-DE" sz="2400" dirty="0" err="1"/>
              <a:t>defi</a:t>
            </a:r>
            <a:r>
              <a:rPr lang="de-DE" sz="2400" dirty="0"/>
              <a:t>- </a:t>
            </a:r>
            <a:r>
              <a:rPr lang="de-DE" sz="2400" dirty="0" err="1"/>
              <a:t>nitely</a:t>
            </a:r>
            <a:r>
              <a:rPr lang="de-DE" sz="2400" dirty="0"/>
              <a:t> </a:t>
            </a:r>
            <a:r>
              <a:rPr lang="de-DE" sz="2400" dirty="0" err="1"/>
              <a:t>be</a:t>
            </a:r>
            <a:r>
              <a:rPr lang="de-DE" sz="2400" dirty="0"/>
              <a:t> </a:t>
            </a:r>
            <a:r>
              <a:rPr lang="de-DE" sz="2400" dirty="0" err="1"/>
              <a:t>able</a:t>
            </a:r>
            <a:r>
              <a:rPr lang="de-DE" sz="2400" dirty="0"/>
              <a:t> </a:t>
            </a:r>
            <a:r>
              <a:rPr lang="de-DE" sz="2400" dirty="0" err="1"/>
              <a:t>to</a:t>
            </a:r>
            <a:r>
              <a:rPr lang="de-DE" sz="2400" dirty="0"/>
              <a:t> </a:t>
            </a:r>
            <a:r>
              <a:rPr lang="de-DE" sz="2400" dirty="0" err="1"/>
              <a:t>complete</a:t>
            </a:r>
            <a:r>
              <a:rPr lang="de-DE" sz="2400" dirty="0"/>
              <a:t> </a:t>
            </a:r>
            <a:r>
              <a:rPr lang="de-DE" sz="2400" dirty="0" err="1"/>
              <a:t>their</a:t>
            </a:r>
            <a:r>
              <a:rPr lang="de-DE" sz="2400" dirty="0"/>
              <a:t> </a:t>
            </a:r>
            <a:r>
              <a:rPr lang="de-DE" sz="2400" dirty="0" err="1"/>
              <a:t>studies</a:t>
            </a:r>
            <a:r>
              <a:rPr lang="de-DE" sz="2400" dirty="0"/>
              <a:t> (</a:t>
            </a:r>
            <a:r>
              <a:rPr lang="de-DE" sz="2400" dirty="0" err="1"/>
              <a:t>through</a:t>
            </a:r>
            <a:r>
              <a:rPr lang="de-DE" sz="2400" dirty="0"/>
              <a:t> </a:t>
            </a:r>
            <a:r>
              <a:rPr lang="de-DE" sz="2400" dirty="0" err="1"/>
              <a:t>respective</a:t>
            </a:r>
            <a:r>
              <a:rPr lang="de-DE" sz="2400" dirty="0"/>
              <a:t> </a:t>
            </a:r>
            <a:r>
              <a:rPr lang="de-DE" sz="2400" dirty="0" err="1"/>
              <a:t>agreements</a:t>
            </a:r>
            <a:r>
              <a:rPr lang="de-DE" sz="2400" dirty="0"/>
              <a:t>, </a:t>
            </a:r>
            <a:r>
              <a:rPr lang="de-DE" sz="2400" dirty="0" err="1"/>
              <a:t>if</a:t>
            </a:r>
            <a:r>
              <a:rPr lang="de-DE" sz="2400" dirty="0"/>
              <a:t> </a:t>
            </a:r>
            <a:r>
              <a:rPr lang="de-DE" sz="2400" dirty="0" err="1"/>
              <a:t>necessary</a:t>
            </a:r>
            <a:r>
              <a:rPr lang="de-DE" sz="2400" dirty="0"/>
              <a:t>, at an- </a:t>
            </a:r>
            <a:r>
              <a:rPr lang="de-DE" sz="2400" dirty="0" err="1"/>
              <a:t>other</a:t>
            </a:r>
            <a:r>
              <a:rPr lang="de-DE" sz="2400" dirty="0"/>
              <a:t> HEI). </a:t>
            </a:r>
          </a:p>
          <a:p>
            <a:pPr marL="0" indent="0">
              <a:buNone/>
            </a:pPr>
            <a:r>
              <a:rPr lang="de-DE" sz="2400" i="1" dirty="0" err="1"/>
              <a:t>Exceeds</a:t>
            </a:r>
            <a:r>
              <a:rPr lang="de-DE" sz="2400" i="1" dirty="0"/>
              <a:t> </a:t>
            </a:r>
            <a:r>
              <a:rPr lang="de-DE" sz="2400" i="1" dirty="0" err="1"/>
              <a:t>quality</a:t>
            </a:r>
            <a:r>
              <a:rPr lang="de-DE" sz="2400" i="1" dirty="0"/>
              <a:t> requirements </a:t>
            </a:r>
          </a:p>
          <a:p>
            <a:r>
              <a:rPr lang="de-DE" sz="2400" dirty="0" err="1"/>
              <a:t>n</a:t>
            </a:r>
            <a:r>
              <a:rPr lang="de-DE" sz="2400" dirty="0"/>
              <a:t>/a </a:t>
            </a:r>
          </a:p>
          <a:p>
            <a:endParaRPr lang="de-DE" dirty="0"/>
          </a:p>
        </p:txBody>
      </p:sp>
      <p:sp>
        <p:nvSpPr>
          <p:cNvPr id="4" name="Datumsplatzhalter 3">
            <a:extLst>
              <a:ext uri="{FF2B5EF4-FFF2-40B4-BE49-F238E27FC236}">
                <a16:creationId xmlns:a16="http://schemas.microsoft.com/office/drawing/2014/main" xmlns="" id="{25C95237-2D00-BE4F-B4AB-65A881CED483}"/>
              </a:ext>
            </a:extLst>
          </p:cNvPr>
          <p:cNvSpPr>
            <a:spLocks noGrp="1"/>
          </p:cNvSpPr>
          <p:nvPr>
            <p:ph type="dt" sz="half" idx="10"/>
          </p:nvPr>
        </p:nvSpPr>
        <p:spPr/>
        <p:txBody>
          <a:bodyPr/>
          <a:lstStyle/>
          <a:p>
            <a:fld id="{275D129A-B3F9-8248-AA56-6D987A808F33}" type="datetime1">
              <a:rPr lang="de-DE" smtClean="0"/>
              <a:t>17.09.2018</a:t>
            </a:fld>
            <a:endParaRPr lang="de-DE"/>
          </a:p>
        </p:txBody>
      </p:sp>
      <p:sp>
        <p:nvSpPr>
          <p:cNvPr id="5" name="Fußzeilenplatzhalter 4">
            <a:extLst>
              <a:ext uri="{FF2B5EF4-FFF2-40B4-BE49-F238E27FC236}">
                <a16:creationId xmlns:a16="http://schemas.microsoft.com/office/drawing/2014/main" xmlns="" id="{690BBF34-F25A-1547-B0B8-848772B168B2}"/>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2CB0C8F0-CD15-F941-B6EA-1973C41989B5}"/>
              </a:ext>
            </a:extLst>
          </p:cNvPr>
          <p:cNvSpPr>
            <a:spLocks noGrp="1"/>
          </p:cNvSpPr>
          <p:nvPr>
            <p:ph type="sldNum" sz="quarter" idx="12"/>
          </p:nvPr>
        </p:nvSpPr>
        <p:spPr/>
        <p:txBody>
          <a:bodyPr/>
          <a:lstStyle/>
          <a:p>
            <a:fld id="{93BC7EB4-ADAF-3D45-8E3E-A06BACF5AB1C}" type="slidenum">
              <a:rPr lang="de-DE" smtClean="0"/>
              <a:t>94</a:t>
            </a:fld>
            <a:endParaRPr lang="de-DE"/>
          </a:p>
        </p:txBody>
      </p:sp>
      <p:pic>
        <p:nvPicPr>
          <p:cNvPr id="7" name="Picture 3" descr="page1image560">
            <a:extLst>
              <a:ext uri="{FF2B5EF4-FFF2-40B4-BE49-F238E27FC236}">
                <a16:creationId xmlns:a16="http://schemas.microsoft.com/office/drawing/2014/main" xmlns="" id="{BC82CA46-9257-444B-951A-DCFEA40C0A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91028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D5F0D15-EBA7-BB41-984C-AF583E0D9209}"/>
              </a:ext>
            </a:extLst>
          </p:cNvPr>
          <p:cNvSpPr>
            <a:spLocks noGrp="1"/>
          </p:cNvSpPr>
          <p:nvPr>
            <p:ph type="title"/>
          </p:nvPr>
        </p:nvSpPr>
        <p:spPr>
          <a:xfrm>
            <a:off x="838200" y="91440"/>
            <a:ext cx="10515600" cy="2181497"/>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5: Quality Assurance </a:t>
            </a:r>
            <a:r>
              <a:rPr lang="de-DE" sz="2800" dirty="0" err="1"/>
              <a:t>and</a:t>
            </a:r>
            <a:r>
              <a:rPr lang="de-DE" sz="2800" dirty="0"/>
              <a:t> </a:t>
            </a:r>
            <a:r>
              <a:rPr lang="de-DE" sz="2800" dirty="0" err="1"/>
              <a:t>Documentation</a:t>
            </a:r>
            <a:r>
              <a:rPr lang="de-DE" sz="2800" dirty="0"/>
              <a:t/>
            </a:r>
            <a:br>
              <a:rPr lang="de-DE" sz="2800" dirty="0"/>
            </a:br>
            <a:r>
              <a:rPr lang="de-DE" sz="2800" dirty="0"/>
              <a:t>(This </a:t>
            </a:r>
            <a:r>
              <a:rPr lang="de-DE" sz="2800" dirty="0" err="1"/>
              <a:t>chapter</a:t>
            </a:r>
            <a:r>
              <a:rPr lang="de-DE" sz="2800" dirty="0"/>
              <a:t> </a:t>
            </a:r>
            <a:r>
              <a:rPr lang="de-DE" sz="2800" dirty="0" err="1"/>
              <a:t>is</a:t>
            </a:r>
            <a:r>
              <a:rPr lang="de-DE" sz="2800" dirty="0"/>
              <a:t> </a:t>
            </a: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br>
              <a:rPr lang="de-DE" sz="2800" dirty="0"/>
            </a:br>
            <a:r>
              <a:rPr lang="de-DE" sz="2800" dirty="0" err="1"/>
              <a:t>implemented</a:t>
            </a:r>
            <a:r>
              <a:rPr lang="de-DE" sz="2800" dirty="0"/>
              <a:t> </a:t>
            </a: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59E4808A-4D5A-2046-9E3D-B4205B13048F}"/>
              </a:ext>
            </a:extLst>
          </p:cNvPr>
          <p:cNvSpPr>
            <a:spLocks noGrp="1"/>
          </p:cNvSpPr>
          <p:nvPr>
            <p:ph idx="1"/>
          </p:nvPr>
        </p:nvSpPr>
        <p:spPr>
          <a:xfrm>
            <a:off x="838200" y="2090057"/>
            <a:ext cx="10515600" cy="4086906"/>
          </a:xfrm>
        </p:spPr>
        <p:txBody>
          <a:bodyPr>
            <a:normAutofit fontScale="70000" lnSpcReduction="20000"/>
          </a:bodyPr>
          <a:lstStyle/>
          <a:p>
            <a:pPr marL="0" indent="0">
              <a:buNone/>
            </a:pPr>
            <a:endParaRPr lang="de-DE" sz="2600" dirty="0"/>
          </a:p>
          <a:p>
            <a:pPr marL="0" indent="0">
              <a:buNone/>
            </a:pPr>
            <a:r>
              <a:rPr lang="de-DE" sz="3400" dirty="0"/>
              <a:t>5. QUALITY ASSURANCE AND DOCUMENTATION </a:t>
            </a:r>
          </a:p>
          <a:p>
            <a:pPr marL="0" indent="0">
              <a:buNone/>
            </a:pPr>
            <a:r>
              <a:rPr lang="de-DE" sz="3400" dirty="0"/>
              <a:t>5.1 Quality assurance </a:t>
            </a:r>
            <a:r>
              <a:rPr lang="de-DE" sz="3400" dirty="0" err="1"/>
              <a:t>and</a:t>
            </a:r>
            <a:r>
              <a:rPr lang="de-DE" sz="3400" dirty="0"/>
              <a:t> </a:t>
            </a:r>
            <a:r>
              <a:rPr lang="de-DE" sz="3400" dirty="0" err="1"/>
              <a:t>quality</a:t>
            </a:r>
            <a:r>
              <a:rPr lang="de-DE" sz="3400" dirty="0"/>
              <a:t> </a:t>
            </a:r>
            <a:r>
              <a:rPr lang="de-DE" sz="3400" dirty="0" err="1"/>
              <a:t>development</a:t>
            </a:r>
            <a:r>
              <a:rPr lang="de-DE" sz="3400" dirty="0"/>
              <a:t> </a:t>
            </a:r>
            <a:r>
              <a:rPr lang="de-DE" sz="3400" dirty="0" err="1"/>
              <a:t>with</a:t>
            </a:r>
            <a:r>
              <a:rPr lang="de-DE" sz="3400" dirty="0"/>
              <a:t> </a:t>
            </a:r>
            <a:r>
              <a:rPr lang="de-DE" sz="3400" dirty="0" err="1"/>
              <a:t>respect</a:t>
            </a:r>
            <a:r>
              <a:rPr lang="de-DE" sz="3400" dirty="0"/>
              <a:t> </a:t>
            </a:r>
            <a:r>
              <a:rPr lang="de-DE" sz="3400" dirty="0" err="1"/>
              <a:t>to</a:t>
            </a:r>
            <a:r>
              <a:rPr lang="de-DE" sz="3400" dirty="0"/>
              <a:t> </a:t>
            </a:r>
            <a:r>
              <a:rPr lang="de-DE" sz="3400" dirty="0" err="1"/>
              <a:t>contents</a:t>
            </a:r>
            <a:r>
              <a:rPr lang="de-DE" sz="3400" dirty="0"/>
              <a:t>, </a:t>
            </a:r>
            <a:r>
              <a:rPr lang="de-DE" sz="3400" dirty="0" err="1"/>
              <a:t>processes</a:t>
            </a:r>
            <a:r>
              <a:rPr lang="de-DE" sz="3400" dirty="0"/>
              <a:t> </a:t>
            </a:r>
            <a:r>
              <a:rPr lang="de-DE" sz="3400" dirty="0" err="1"/>
              <a:t>and</a:t>
            </a:r>
            <a:r>
              <a:rPr lang="de-DE" sz="3400" dirty="0"/>
              <a:t> outcomes (</a:t>
            </a:r>
            <a:r>
              <a:rPr lang="de-DE" sz="3400" dirty="0" err="1"/>
              <a:t>Asterisk-Criterion</a:t>
            </a:r>
            <a:r>
              <a:rPr lang="de-DE" sz="3400" dirty="0"/>
              <a:t>) </a:t>
            </a:r>
          </a:p>
          <a:p>
            <a:pPr marL="0" indent="0">
              <a:buNone/>
            </a:pPr>
            <a:r>
              <a:rPr lang="de-DE" sz="3400" dirty="0"/>
              <a:t>5.2 Instruments </a:t>
            </a:r>
            <a:r>
              <a:rPr lang="de-DE" sz="3400" dirty="0" err="1"/>
              <a:t>of</a:t>
            </a:r>
            <a:r>
              <a:rPr lang="de-DE" sz="3400" dirty="0"/>
              <a:t> </a:t>
            </a:r>
            <a:r>
              <a:rPr lang="de-DE" sz="3400" dirty="0" err="1"/>
              <a:t>quality</a:t>
            </a:r>
            <a:r>
              <a:rPr lang="de-DE" sz="3400" dirty="0"/>
              <a:t> assurance</a:t>
            </a:r>
          </a:p>
          <a:p>
            <a:r>
              <a:rPr lang="de-DE" sz="3400" dirty="0"/>
              <a:t>5.2.1  Evaluation </a:t>
            </a:r>
            <a:r>
              <a:rPr lang="de-DE" sz="3400" dirty="0" err="1"/>
              <a:t>by</a:t>
            </a:r>
            <a:r>
              <a:rPr lang="de-DE" sz="3400" dirty="0"/>
              <a:t> </a:t>
            </a:r>
            <a:r>
              <a:rPr lang="de-DE" sz="3400" dirty="0" err="1"/>
              <a:t>students</a:t>
            </a:r>
            <a:endParaRPr lang="de-DE" sz="3400" dirty="0"/>
          </a:p>
          <a:p>
            <a:r>
              <a:rPr lang="de-DE" sz="3400" dirty="0"/>
              <a:t>5.2.2  Evaluation </a:t>
            </a:r>
            <a:r>
              <a:rPr lang="de-DE" sz="3400" dirty="0" err="1"/>
              <a:t>by</a:t>
            </a:r>
            <a:r>
              <a:rPr lang="de-DE" sz="3400" dirty="0"/>
              <a:t> </a:t>
            </a:r>
            <a:r>
              <a:rPr lang="de-DE" sz="3400" dirty="0" err="1"/>
              <a:t>faculty</a:t>
            </a:r>
            <a:endParaRPr lang="de-DE" sz="3400" dirty="0"/>
          </a:p>
          <a:p>
            <a:r>
              <a:rPr lang="de-DE" sz="3400" dirty="0"/>
              <a:t>5.2.3  </a:t>
            </a:r>
            <a:r>
              <a:rPr lang="de-DE" sz="3400" dirty="0" err="1"/>
              <a:t>External</a:t>
            </a:r>
            <a:r>
              <a:rPr lang="de-DE" sz="3400" dirty="0"/>
              <a:t> </a:t>
            </a:r>
            <a:r>
              <a:rPr lang="de-DE" sz="3400" dirty="0" err="1"/>
              <a:t>evaluation</a:t>
            </a:r>
            <a:r>
              <a:rPr lang="de-DE" sz="3400" dirty="0"/>
              <a:t> </a:t>
            </a:r>
            <a:r>
              <a:rPr lang="de-DE" sz="3400" dirty="0" err="1"/>
              <a:t>by</a:t>
            </a:r>
            <a:r>
              <a:rPr lang="de-DE" sz="3400" dirty="0"/>
              <a:t> </a:t>
            </a:r>
            <a:r>
              <a:rPr lang="de-DE" sz="3400" dirty="0" err="1"/>
              <a:t>alumni</a:t>
            </a:r>
            <a:r>
              <a:rPr lang="de-DE" sz="3400" dirty="0"/>
              <a:t>, </a:t>
            </a:r>
            <a:r>
              <a:rPr lang="de-DE" sz="3400" dirty="0" err="1"/>
              <a:t>employers</a:t>
            </a:r>
            <a:r>
              <a:rPr lang="de-DE" sz="3400" dirty="0"/>
              <a:t> </a:t>
            </a:r>
            <a:r>
              <a:rPr lang="de-DE" sz="3400" dirty="0" err="1"/>
              <a:t>and</a:t>
            </a:r>
            <a:r>
              <a:rPr lang="de-DE" sz="3400" dirty="0"/>
              <a:t> </a:t>
            </a:r>
            <a:r>
              <a:rPr lang="de-DE" sz="3400" dirty="0" err="1"/>
              <a:t>third</a:t>
            </a:r>
            <a:r>
              <a:rPr lang="de-DE" sz="3400" dirty="0"/>
              <a:t> </a:t>
            </a:r>
            <a:r>
              <a:rPr lang="de-DE" sz="3400" dirty="0" err="1"/>
              <a:t>parties</a:t>
            </a:r>
            <a:endParaRPr lang="de-DE" sz="3400" dirty="0"/>
          </a:p>
          <a:p>
            <a:r>
              <a:rPr lang="de-DE" sz="3400" dirty="0"/>
              <a:t>5.3 Programme </a:t>
            </a:r>
            <a:r>
              <a:rPr lang="de-DE" sz="3400" dirty="0" err="1"/>
              <a:t>documentation</a:t>
            </a:r>
            <a:endParaRPr lang="de-DE" sz="3400" dirty="0"/>
          </a:p>
          <a:p>
            <a:r>
              <a:rPr lang="de-DE" sz="3400" dirty="0"/>
              <a:t>5.3.1  Programme </a:t>
            </a:r>
            <a:r>
              <a:rPr lang="de-DE" sz="3400" dirty="0" err="1"/>
              <a:t>description</a:t>
            </a:r>
            <a:r>
              <a:rPr lang="de-DE" sz="3400" dirty="0"/>
              <a:t> (</a:t>
            </a:r>
            <a:r>
              <a:rPr lang="de-DE" sz="3400" dirty="0" err="1"/>
              <a:t>Asterisk</a:t>
            </a:r>
            <a:r>
              <a:rPr lang="de-DE" sz="3400" dirty="0"/>
              <a:t> </a:t>
            </a:r>
            <a:r>
              <a:rPr lang="de-DE" sz="3400" dirty="0" err="1"/>
              <a:t>Criterion</a:t>
            </a:r>
            <a:r>
              <a:rPr lang="de-DE" sz="3400" dirty="0"/>
              <a:t>) </a:t>
            </a:r>
          </a:p>
          <a:p>
            <a:r>
              <a:rPr lang="de-DE" sz="3400" dirty="0"/>
              <a:t>5.3.2  Information on </a:t>
            </a:r>
            <a:r>
              <a:rPr lang="de-DE" sz="3400" dirty="0" err="1"/>
              <a:t>activities</a:t>
            </a:r>
            <a:r>
              <a:rPr lang="de-DE" sz="3400" dirty="0"/>
              <a:t> </a:t>
            </a:r>
            <a:r>
              <a:rPr lang="de-DE" sz="3400" dirty="0" err="1"/>
              <a:t>during</a:t>
            </a:r>
            <a:r>
              <a:rPr lang="de-DE" sz="3400" dirty="0"/>
              <a:t> </a:t>
            </a:r>
            <a:r>
              <a:rPr lang="de-DE" sz="3400" dirty="0" err="1"/>
              <a:t>the</a:t>
            </a:r>
            <a:r>
              <a:rPr lang="de-DE" sz="3400" dirty="0"/>
              <a:t> </a:t>
            </a:r>
            <a:r>
              <a:rPr lang="de-DE" sz="3400" dirty="0" err="1"/>
              <a:t>academic</a:t>
            </a:r>
            <a:r>
              <a:rPr lang="de-DE" sz="3400" dirty="0"/>
              <a:t> </a:t>
            </a:r>
            <a:r>
              <a:rPr lang="de-DE" sz="3400" dirty="0" err="1"/>
              <a:t>year</a:t>
            </a:r>
            <a:endParaRPr lang="de-DE" sz="3400" dirty="0"/>
          </a:p>
          <a:p>
            <a:endParaRPr lang="de-DE" dirty="0"/>
          </a:p>
        </p:txBody>
      </p:sp>
      <p:sp>
        <p:nvSpPr>
          <p:cNvPr id="4" name="Datumsplatzhalter 3">
            <a:extLst>
              <a:ext uri="{FF2B5EF4-FFF2-40B4-BE49-F238E27FC236}">
                <a16:creationId xmlns:a16="http://schemas.microsoft.com/office/drawing/2014/main" xmlns="" id="{B614ED17-DC64-0946-8262-8FE463F1FAFD}"/>
              </a:ext>
            </a:extLst>
          </p:cNvPr>
          <p:cNvSpPr>
            <a:spLocks noGrp="1"/>
          </p:cNvSpPr>
          <p:nvPr>
            <p:ph type="dt" sz="half" idx="10"/>
          </p:nvPr>
        </p:nvSpPr>
        <p:spPr/>
        <p:txBody>
          <a:bodyPr/>
          <a:lstStyle/>
          <a:p>
            <a:fld id="{F60F79C6-E604-FE48-8D92-65C7729A27B6}" type="datetime1">
              <a:rPr lang="de-DE" smtClean="0"/>
              <a:t>17.09.2018</a:t>
            </a:fld>
            <a:endParaRPr lang="de-DE"/>
          </a:p>
        </p:txBody>
      </p:sp>
      <p:sp>
        <p:nvSpPr>
          <p:cNvPr id="5" name="Fußzeilenplatzhalter 4">
            <a:extLst>
              <a:ext uri="{FF2B5EF4-FFF2-40B4-BE49-F238E27FC236}">
                <a16:creationId xmlns:a16="http://schemas.microsoft.com/office/drawing/2014/main" xmlns="" id="{A7260E27-A989-1444-9EA4-72A6014D77EC}"/>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598E9F9D-E684-454B-AE9D-4C4F76F6F870}"/>
              </a:ext>
            </a:extLst>
          </p:cNvPr>
          <p:cNvSpPr>
            <a:spLocks noGrp="1"/>
          </p:cNvSpPr>
          <p:nvPr>
            <p:ph type="sldNum" sz="quarter" idx="12"/>
          </p:nvPr>
        </p:nvSpPr>
        <p:spPr/>
        <p:txBody>
          <a:bodyPr/>
          <a:lstStyle/>
          <a:p>
            <a:fld id="{93BC7EB4-ADAF-3D45-8E3E-A06BACF5AB1C}" type="slidenum">
              <a:rPr lang="de-DE" smtClean="0"/>
              <a:t>95</a:t>
            </a:fld>
            <a:endParaRPr lang="de-DE"/>
          </a:p>
        </p:txBody>
      </p:sp>
      <p:pic>
        <p:nvPicPr>
          <p:cNvPr id="7" name="Picture 3" descr="page1image560">
            <a:extLst>
              <a:ext uri="{FF2B5EF4-FFF2-40B4-BE49-F238E27FC236}">
                <a16:creationId xmlns:a16="http://schemas.microsoft.com/office/drawing/2014/main" xmlns="" id="{8C1BE5BC-9EDE-0E4E-81F4-FF08ADDF9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93106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17D4CC-C594-2A47-8C01-D01AB3581D4C}"/>
              </a:ext>
            </a:extLst>
          </p:cNvPr>
          <p:cNvSpPr>
            <a:spLocks noGrp="1"/>
          </p:cNvSpPr>
          <p:nvPr>
            <p:ph type="title"/>
          </p:nvPr>
        </p:nvSpPr>
        <p:spPr>
          <a:xfrm>
            <a:off x="838200" y="91440"/>
            <a:ext cx="10515600" cy="2246811"/>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5: Quality Assurance </a:t>
            </a:r>
            <a:r>
              <a:rPr lang="de-DE" sz="2800" dirty="0" err="1"/>
              <a:t>and</a:t>
            </a:r>
            <a:r>
              <a:rPr lang="de-DE" sz="2800" dirty="0"/>
              <a:t> </a:t>
            </a:r>
            <a:r>
              <a:rPr lang="de-DE" sz="2800" dirty="0" err="1"/>
              <a:t>Documentation</a:t>
            </a:r>
            <a:r>
              <a:rPr lang="de-DE" sz="2800" dirty="0"/>
              <a:t> (This </a:t>
            </a:r>
            <a:r>
              <a:rPr lang="de-DE" sz="2800" dirty="0" err="1"/>
              <a:t>chapter</a:t>
            </a:r>
            <a:r>
              <a:rPr lang="de-DE" sz="2800" dirty="0"/>
              <a:t> </a:t>
            </a:r>
            <a:r>
              <a:rPr lang="de-DE" sz="2800" dirty="0" err="1"/>
              <a:t>is</a:t>
            </a:r>
            <a:r>
              <a:rPr lang="de-DE" sz="2800" dirty="0"/>
              <a:t/>
            </a:r>
            <a:br>
              <a:rPr lang="de-DE" sz="2800" dirty="0"/>
            </a:b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within</a:t>
            </a:r>
            <a:r>
              <a:rPr lang="de-DE" sz="2800" dirty="0"/>
              <a:t> </a:t>
            </a:r>
            <a:br>
              <a:rPr lang="de-DE" sz="2800" dirty="0"/>
            </a:b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C151B2B5-B373-9442-AB3E-2F2B80623D04}"/>
              </a:ext>
            </a:extLst>
          </p:cNvPr>
          <p:cNvSpPr>
            <a:spLocks noGrp="1"/>
          </p:cNvSpPr>
          <p:nvPr>
            <p:ph idx="1"/>
          </p:nvPr>
        </p:nvSpPr>
        <p:spPr>
          <a:xfrm>
            <a:off x="838200" y="2207623"/>
            <a:ext cx="10515600" cy="3969339"/>
          </a:xfrm>
        </p:spPr>
        <p:txBody>
          <a:bodyPr>
            <a:normAutofit/>
          </a:bodyPr>
          <a:lstStyle/>
          <a:p>
            <a:r>
              <a:rPr lang="de-DE" sz="2400" dirty="0"/>
              <a:t>5 QUALITY ASSURANCE AND DOCUMENTATION </a:t>
            </a:r>
          </a:p>
          <a:p>
            <a:r>
              <a:rPr lang="de-DE" sz="2400" dirty="0"/>
              <a:t>5.1 Quality assurance </a:t>
            </a:r>
            <a:r>
              <a:rPr lang="de-DE" sz="2400" dirty="0" err="1"/>
              <a:t>and</a:t>
            </a:r>
            <a:r>
              <a:rPr lang="de-DE" sz="2400" dirty="0"/>
              <a:t> </a:t>
            </a:r>
            <a:r>
              <a:rPr lang="de-DE" sz="2400" dirty="0" err="1"/>
              <a:t>quality</a:t>
            </a:r>
            <a:r>
              <a:rPr lang="de-DE" sz="2400" dirty="0"/>
              <a:t> </a:t>
            </a:r>
            <a:r>
              <a:rPr lang="de-DE" sz="2400" dirty="0" err="1"/>
              <a:t>development</a:t>
            </a:r>
            <a:r>
              <a:rPr lang="de-DE" sz="2400" dirty="0"/>
              <a:t> </a:t>
            </a:r>
            <a:r>
              <a:rPr lang="de-DE" sz="2400" dirty="0" err="1"/>
              <a:t>with</a:t>
            </a:r>
            <a:r>
              <a:rPr lang="de-DE" sz="2400" dirty="0"/>
              <a:t> </a:t>
            </a:r>
            <a:r>
              <a:rPr lang="de-DE" sz="2400" dirty="0" err="1"/>
              <a:t>respect</a:t>
            </a:r>
            <a:r>
              <a:rPr lang="de-DE" sz="2400" dirty="0"/>
              <a:t> </a:t>
            </a:r>
            <a:r>
              <a:rPr lang="de-DE" sz="2400" dirty="0" err="1"/>
              <a:t>to</a:t>
            </a:r>
            <a:r>
              <a:rPr lang="de-DE" sz="2400" dirty="0"/>
              <a:t> </a:t>
            </a:r>
            <a:r>
              <a:rPr lang="de-DE" sz="2400" dirty="0" err="1"/>
              <a:t>contents</a:t>
            </a:r>
            <a:r>
              <a:rPr lang="de-DE" sz="2400" dirty="0"/>
              <a:t>, </a:t>
            </a:r>
            <a:r>
              <a:rPr lang="de-DE" sz="2400" dirty="0" err="1"/>
              <a:t>processes</a:t>
            </a:r>
            <a:r>
              <a:rPr lang="de-DE" sz="2400" dirty="0"/>
              <a:t> </a:t>
            </a:r>
            <a:r>
              <a:rPr lang="de-DE" sz="2400" dirty="0" err="1"/>
              <a:t>and</a:t>
            </a:r>
            <a:r>
              <a:rPr lang="de-DE" sz="2400" dirty="0"/>
              <a:t> outcomes (</a:t>
            </a:r>
            <a:r>
              <a:rPr lang="de-DE" sz="2400" dirty="0" err="1"/>
              <a:t>Asterisk-Criterion</a:t>
            </a:r>
            <a:r>
              <a:rPr lang="de-DE" sz="2400" dirty="0"/>
              <a:t>) </a:t>
            </a:r>
          </a:p>
          <a:p>
            <a:pPr marL="0" indent="0">
              <a:buNone/>
            </a:pPr>
            <a:r>
              <a:rPr lang="de-DE" sz="2400" dirty="0"/>
              <a:t>	HEI: </a:t>
            </a:r>
            <a:r>
              <a:rPr lang="de-DE" sz="2400" dirty="0" err="1"/>
              <a:t>Please</a:t>
            </a:r>
            <a:r>
              <a:rPr lang="de-DE" sz="2400" dirty="0"/>
              <a:t>, </a:t>
            </a:r>
            <a:r>
              <a:rPr lang="de-DE" sz="2400" dirty="0" err="1"/>
              <a:t>describe</a:t>
            </a:r>
            <a:r>
              <a:rPr lang="de-DE" sz="2400" dirty="0"/>
              <a:t> </a:t>
            </a:r>
            <a:r>
              <a:rPr lang="de-DE" sz="2400" dirty="0" err="1"/>
              <a:t>how</a:t>
            </a:r>
            <a:r>
              <a:rPr lang="de-DE" sz="2400" dirty="0"/>
              <a:t> </a:t>
            </a:r>
            <a:r>
              <a:rPr lang="de-DE" sz="2400" dirty="0" err="1"/>
              <a:t>the</a:t>
            </a:r>
            <a:r>
              <a:rPr lang="de-DE" sz="2400" dirty="0"/>
              <a:t> </a:t>
            </a:r>
            <a:r>
              <a:rPr lang="de-DE" sz="2400" dirty="0" err="1"/>
              <a:t>HEI’s</a:t>
            </a:r>
            <a:r>
              <a:rPr lang="de-DE" sz="2400" dirty="0"/>
              <a:t> </a:t>
            </a:r>
            <a:r>
              <a:rPr lang="de-DE" sz="2400" dirty="0" err="1"/>
              <a:t>quality</a:t>
            </a:r>
            <a:r>
              <a:rPr lang="de-DE" sz="2400" dirty="0"/>
              <a:t> assurance </a:t>
            </a:r>
            <a:r>
              <a:rPr lang="de-DE" sz="2400" dirty="0" err="1"/>
              <a:t>and</a:t>
            </a:r>
            <a:r>
              <a:rPr lang="de-DE" sz="2400" dirty="0"/>
              <a:t> </a:t>
            </a:r>
            <a:r>
              <a:rPr lang="de-DE" sz="2400" dirty="0" err="1"/>
              <a:t>development</a:t>
            </a:r>
            <a:r>
              <a:rPr lang="de-DE" sz="2400" dirty="0"/>
              <a:t> 	</a:t>
            </a:r>
            <a:r>
              <a:rPr lang="de-DE" sz="2400" dirty="0" err="1"/>
              <a:t>concept</a:t>
            </a:r>
            <a:r>
              <a:rPr lang="de-DE" sz="2400" dirty="0"/>
              <a:t> </a:t>
            </a:r>
            <a:r>
              <a:rPr lang="de-DE" sz="2400" dirty="0" err="1"/>
              <a:t>and</a:t>
            </a:r>
            <a:r>
              <a:rPr lang="de-DE" sz="2400" dirty="0"/>
              <a:t> </a:t>
            </a:r>
            <a:r>
              <a:rPr lang="de-DE" sz="2400" dirty="0" err="1"/>
              <a:t>procedure</a:t>
            </a:r>
            <a:r>
              <a:rPr lang="de-DE" sz="2400" dirty="0"/>
              <a:t> </a:t>
            </a:r>
            <a:r>
              <a:rPr lang="de-DE" sz="2400" dirty="0" err="1"/>
              <a:t>are</a:t>
            </a:r>
            <a:r>
              <a:rPr lang="de-DE" sz="2400" dirty="0"/>
              <a:t> </a:t>
            </a:r>
            <a:r>
              <a:rPr lang="de-DE" sz="2400" dirty="0" err="1"/>
              <a:t>put</a:t>
            </a:r>
            <a:r>
              <a:rPr lang="de-DE" sz="2400" dirty="0"/>
              <a:t> </a:t>
            </a:r>
            <a:r>
              <a:rPr lang="de-DE" sz="2400" dirty="0" err="1"/>
              <a:t>into</a:t>
            </a:r>
            <a:r>
              <a:rPr lang="de-DE" sz="2400" dirty="0"/>
              <a:t> </a:t>
            </a:r>
            <a:r>
              <a:rPr lang="de-DE" sz="2400" dirty="0" err="1"/>
              <a:t>effect</a:t>
            </a:r>
            <a:r>
              <a:rPr lang="de-DE" sz="2400" dirty="0"/>
              <a:t> </a:t>
            </a:r>
            <a:r>
              <a:rPr lang="de-DE" sz="2400" dirty="0" err="1"/>
              <a:t>for</a:t>
            </a:r>
            <a:r>
              <a:rPr lang="de-DE" sz="2400" dirty="0"/>
              <a:t> </a:t>
            </a:r>
            <a:r>
              <a:rPr lang="de-DE" sz="2400" dirty="0" err="1"/>
              <a:t>the</a:t>
            </a:r>
            <a:r>
              <a:rPr lang="de-DE" sz="2400" dirty="0"/>
              <a:t> programme </a:t>
            </a:r>
            <a:r>
              <a:rPr lang="de-DE" sz="2400" dirty="0" err="1"/>
              <a:t>with</a:t>
            </a:r>
            <a:r>
              <a:rPr lang="de-DE" sz="2400" dirty="0"/>
              <a:t> </a:t>
            </a:r>
            <a:r>
              <a:rPr lang="de-DE" sz="2400" dirty="0" err="1"/>
              <a:t>respect</a:t>
            </a:r>
            <a:r>
              <a:rPr lang="de-DE" sz="2400" dirty="0"/>
              <a:t> 	</a:t>
            </a:r>
            <a:r>
              <a:rPr lang="de-DE" sz="2400" dirty="0" err="1"/>
              <a:t>to</a:t>
            </a:r>
            <a:r>
              <a:rPr lang="de-DE" sz="2400" dirty="0"/>
              <a:t> </a:t>
            </a:r>
            <a:r>
              <a:rPr lang="de-DE" sz="2400" dirty="0" err="1"/>
              <a:t>contents</a:t>
            </a:r>
            <a:r>
              <a:rPr lang="de-DE" sz="2400" dirty="0"/>
              <a:t>, </a:t>
            </a:r>
            <a:r>
              <a:rPr lang="de-DE" sz="2400" dirty="0" err="1"/>
              <a:t>processes</a:t>
            </a:r>
            <a:r>
              <a:rPr lang="de-DE" sz="2400" dirty="0"/>
              <a:t>, </a:t>
            </a:r>
            <a:r>
              <a:rPr lang="de-DE" sz="2400" dirty="0" err="1"/>
              <a:t>and</a:t>
            </a:r>
            <a:r>
              <a:rPr lang="de-DE" sz="2400" dirty="0"/>
              <a:t> outcomes.</a:t>
            </a:r>
          </a:p>
          <a:p>
            <a:r>
              <a:rPr lang="de-DE" sz="2400" dirty="0"/>
              <a:t>The </a:t>
            </a:r>
            <a:r>
              <a:rPr lang="de-DE" sz="2400" dirty="0" err="1"/>
              <a:t>experts</a:t>
            </a:r>
            <a:r>
              <a:rPr lang="de-DE" sz="2400" dirty="0"/>
              <a:t> </a:t>
            </a:r>
            <a:r>
              <a:rPr lang="de-DE" sz="2400" dirty="0" err="1"/>
              <a:t>may</a:t>
            </a:r>
            <a:r>
              <a:rPr lang="de-DE" sz="2400" dirty="0"/>
              <a:t> </a:t>
            </a:r>
            <a:r>
              <a:rPr lang="de-DE" sz="2400" dirty="0" err="1"/>
              <a:t>ask</a:t>
            </a:r>
            <a:r>
              <a:rPr lang="de-DE" sz="2400" dirty="0"/>
              <a:t>:</a:t>
            </a:r>
          </a:p>
          <a:p>
            <a:pPr lvl="1"/>
            <a:r>
              <a:rPr lang="de-DE" dirty="0" err="1"/>
              <a:t>Does</a:t>
            </a:r>
            <a:r>
              <a:rPr lang="de-DE" dirty="0"/>
              <a:t> </a:t>
            </a:r>
            <a:r>
              <a:rPr lang="de-DE" dirty="0" err="1"/>
              <a:t>the</a:t>
            </a:r>
            <a:r>
              <a:rPr lang="de-DE" dirty="0"/>
              <a:t> </a:t>
            </a:r>
            <a:r>
              <a:rPr lang="de-DE" dirty="0" err="1"/>
              <a:t>development</a:t>
            </a:r>
            <a:r>
              <a:rPr lang="de-DE" dirty="0"/>
              <a:t> </a:t>
            </a:r>
            <a:r>
              <a:rPr lang="de-DE" dirty="0" err="1"/>
              <a:t>of</a:t>
            </a:r>
            <a:r>
              <a:rPr lang="de-DE" dirty="0"/>
              <a:t> </a:t>
            </a:r>
            <a:r>
              <a:rPr lang="de-DE" dirty="0" err="1"/>
              <a:t>the</a:t>
            </a:r>
            <a:r>
              <a:rPr lang="de-DE" dirty="0"/>
              <a:t> programme follow </a:t>
            </a:r>
            <a:r>
              <a:rPr lang="de-DE" dirty="0" err="1"/>
              <a:t>the</a:t>
            </a:r>
            <a:r>
              <a:rPr lang="de-DE" dirty="0"/>
              <a:t> PDCA </a:t>
            </a:r>
            <a:r>
              <a:rPr lang="de-DE" dirty="0" err="1"/>
              <a:t>cycle</a:t>
            </a:r>
            <a:r>
              <a:rPr lang="de-DE" dirty="0"/>
              <a:t>?</a:t>
            </a:r>
          </a:p>
          <a:p>
            <a:pPr lvl="1"/>
            <a:r>
              <a:rPr lang="de-DE" dirty="0" err="1"/>
              <a:t>Any</a:t>
            </a:r>
            <a:r>
              <a:rPr lang="de-DE" dirty="0"/>
              <a:t> </a:t>
            </a:r>
            <a:r>
              <a:rPr lang="de-DE" dirty="0" err="1"/>
              <a:t>evidences</a:t>
            </a:r>
            <a:r>
              <a:rPr lang="de-DE" dirty="0"/>
              <a:t>?</a:t>
            </a:r>
          </a:p>
          <a:p>
            <a:pPr lvl="1"/>
            <a:r>
              <a:rPr lang="de-DE" dirty="0" err="1"/>
              <a:t>To</a:t>
            </a:r>
            <a:r>
              <a:rPr lang="de-DE" dirty="0"/>
              <a:t> </a:t>
            </a:r>
            <a:r>
              <a:rPr lang="de-DE" dirty="0" err="1"/>
              <a:t>what</a:t>
            </a:r>
            <a:r>
              <a:rPr lang="de-DE" dirty="0"/>
              <a:t> </a:t>
            </a:r>
            <a:r>
              <a:rPr lang="de-DE" dirty="0" err="1"/>
              <a:t>extent</a:t>
            </a:r>
            <a:r>
              <a:rPr lang="de-DE" dirty="0"/>
              <a:t> </a:t>
            </a:r>
            <a:r>
              <a:rPr lang="de-DE" dirty="0" err="1"/>
              <a:t>teachers</a:t>
            </a:r>
            <a:r>
              <a:rPr lang="de-DE" dirty="0"/>
              <a:t> </a:t>
            </a:r>
            <a:r>
              <a:rPr lang="de-DE" dirty="0" err="1"/>
              <a:t>and</a:t>
            </a:r>
            <a:r>
              <a:rPr lang="de-DE" dirty="0"/>
              <a:t> </a:t>
            </a:r>
            <a:r>
              <a:rPr lang="de-DE" dirty="0" err="1"/>
              <a:t>students</a:t>
            </a:r>
            <a:r>
              <a:rPr lang="de-DE" dirty="0"/>
              <a:t> </a:t>
            </a:r>
            <a:r>
              <a:rPr lang="de-DE" dirty="0" err="1"/>
              <a:t>are</a:t>
            </a:r>
            <a:r>
              <a:rPr lang="de-DE" dirty="0"/>
              <a:t> </a:t>
            </a:r>
            <a:r>
              <a:rPr lang="de-DE" dirty="0" err="1"/>
              <a:t>involved</a:t>
            </a:r>
            <a:r>
              <a:rPr lang="de-DE" dirty="0"/>
              <a:t> in </a:t>
            </a:r>
            <a:r>
              <a:rPr lang="de-DE" dirty="0" err="1"/>
              <a:t>respective</a:t>
            </a:r>
            <a:r>
              <a:rPr lang="de-DE" dirty="0"/>
              <a:t> </a:t>
            </a:r>
            <a:r>
              <a:rPr lang="de-DE" dirty="0" err="1"/>
              <a:t>decisions</a:t>
            </a:r>
            <a:r>
              <a:rPr lang="de-DE" dirty="0"/>
              <a:t>? </a:t>
            </a:r>
          </a:p>
          <a:p>
            <a:pPr marL="457200" lvl="1" indent="0">
              <a:buNone/>
            </a:pPr>
            <a:endParaRPr lang="de-DE" dirty="0"/>
          </a:p>
          <a:p>
            <a:endParaRPr lang="de-DE" dirty="0"/>
          </a:p>
        </p:txBody>
      </p:sp>
      <p:sp>
        <p:nvSpPr>
          <p:cNvPr id="4" name="Datumsplatzhalter 3">
            <a:extLst>
              <a:ext uri="{FF2B5EF4-FFF2-40B4-BE49-F238E27FC236}">
                <a16:creationId xmlns:a16="http://schemas.microsoft.com/office/drawing/2014/main" xmlns="" id="{A8FF4F2B-C4E8-7D49-9CAA-79F3E0ACF0B4}"/>
              </a:ext>
            </a:extLst>
          </p:cNvPr>
          <p:cNvSpPr>
            <a:spLocks noGrp="1"/>
          </p:cNvSpPr>
          <p:nvPr>
            <p:ph type="dt" sz="half" idx="10"/>
          </p:nvPr>
        </p:nvSpPr>
        <p:spPr/>
        <p:txBody>
          <a:bodyPr/>
          <a:lstStyle/>
          <a:p>
            <a:fld id="{2820EFD2-60CC-4F4E-9464-2D68AD25CD4A}" type="datetime1">
              <a:rPr lang="de-DE" smtClean="0"/>
              <a:t>17.09.2018</a:t>
            </a:fld>
            <a:endParaRPr lang="de-DE"/>
          </a:p>
        </p:txBody>
      </p:sp>
      <p:sp>
        <p:nvSpPr>
          <p:cNvPr id="5" name="Fußzeilenplatzhalter 4">
            <a:extLst>
              <a:ext uri="{FF2B5EF4-FFF2-40B4-BE49-F238E27FC236}">
                <a16:creationId xmlns:a16="http://schemas.microsoft.com/office/drawing/2014/main" xmlns="" id="{9F3DACBB-1293-4340-B8E2-DC98020A8174}"/>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D6F12BAB-D7F6-8440-BD3B-BD0EBD6B1C35}"/>
              </a:ext>
            </a:extLst>
          </p:cNvPr>
          <p:cNvSpPr>
            <a:spLocks noGrp="1"/>
          </p:cNvSpPr>
          <p:nvPr>
            <p:ph type="sldNum" sz="quarter" idx="12"/>
          </p:nvPr>
        </p:nvSpPr>
        <p:spPr/>
        <p:txBody>
          <a:bodyPr/>
          <a:lstStyle/>
          <a:p>
            <a:fld id="{93BC7EB4-ADAF-3D45-8E3E-A06BACF5AB1C}" type="slidenum">
              <a:rPr lang="de-DE" smtClean="0"/>
              <a:t>96</a:t>
            </a:fld>
            <a:endParaRPr lang="de-DE"/>
          </a:p>
        </p:txBody>
      </p:sp>
      <p:pic>
        <p:nvPicPr>
          <p:cNvPr id="7" name="Picture 3" descr="page1image560">
            <a:extLst>
              <a:ext uri="{FF2B5EF4-FFF2-40B4-BE49-F238E27FC236}">
                <a16:creationId xmlns:a16="http://schemas.microsoft.com/office/drawing/2014/main" xmlns="" id="{6C98F55E-D1AE-4F43-802D-E4D35E49D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77436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A05AA69-3558-C642-9989-8A8329C8E2BD}"/>
              </a:ext>
            </a:extLst>
          </p:cNvPr>
          <p:cNvSpPr>
            <a:spLocks noGrp="1"/>
          </p:cNvSpPr>
          <p:nvPr>
            <p:ph type="title"/>
          </p:nvPr>
        </p:nvSpPr>
        <p:spPr>
          <a:xfrm>
            <a:off x="838200" y="77742"/>
            <a:ext cx="10515600" cy="2142944"/>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5: Quality Assurance </a:t>
            </a:r>
            <a:r>
              <a:rPr lang="de-DE" sz="2800" dirty="0" err="1"/>
              <a:t>and</a:t>
            </a:r>
            <a:r>
              <a:rPr lang="de-DE" sz="2800" dirty="0"/>
              <a:t> </a:t>
            </a:r>
            <a:r>
              <a:rPr lang="de-DE" sz="2800" dirty="0" err="1"/>
              <a:t>Documentation</a:t>
            </a:r>
            <a:r>
              <a:rPr lang="de-DE" sz="2800" dirty="0"/>
              <a:t> (This </a:t>
            </a:r>
            <a:r>
              <a:rPr lang="de-DE" sz="2800" dirty="0" err="1"/>
              <a:t>chapter</a:t>
            </a:r>
            <a:r>
              <a:rPr lang="de-DE" sz="2800" dirty="0"/>
              <a:t> </a:t>
            </a:r>
            <a:r>
              <a:rPr lang="de-DE" sz="2800" dirty="0" err="1"/>
              <a:t>is</a:t>
            </a:r>
            <a:r>
              <a:rPr lang="de-DE" sz="2800" dirty="0"/>
              <a:t> </a:t>
            </a:r>
            <a:br>
              <a:rPr lang="de-DE" sz="2800" dirty="0"/>
            </a:b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within</a:t>
            </a:r>
            <a:r>
              <a:rPr lang="de-DE" sz="2800" dirty="0"/>
              <a:t> </a:t>
            </a:r>
            <a:br>
              <a:rPr lang="de-DE" sz="2800" dirty="0"/>
            </a:b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B4717A59-8D1C-B042-929A-16E47961581F}"/>
              </a:ext>
            </a:extLst>
          </p:cNvPr>
          <p:cNvSpPr>
            <a:spLocks noGrp="1"/>
          </p:cNvSpPr>
          <p:nvPr>
            <p:ph idx="1"/>
          </p:nvPr>
        </p:nvSpPr>
        <p:spPr>
          <a:xfrm>
            <a:off x="0" y="2220686"/>
            <a:ext cx="12192000" cy="4637314"/>
          </a:xfrm>
        </p:spPr>
        <p:txBody>
          <a:bodyPr>
            <a:normAutofit fontScale="85000" lnSpcReduction="20000"/>
          </a:bodyPr>
          <a:lstStyle/>
          <a:p>
            <a:pPr marL="0" indent="0">
              <a:buNone/>
            </a:pPr>
            <a:r>
              <a:rPr lang="de-DE" b="1" dirty="0"/>
              <a:t>Benchmarks:</a:t>
            </a:r>
          </a:p>
          <a:p>
            <a:pPr marL="0" indent="0">
              <a:buNone/>
            </a:pPr>
            <a:r>
              <a:rPr lang="de-DE" i="1" dirty="0" err="1"/>
              <a:t>Meets</a:t>
            </a:r>
            <a:r>
              <a:rPr lang="de-DE" i="1" dirty="0"/>
              <a:t> </a:t>
            </a:r>
            <a:r>
              <a:rPr lang="de-DE" i="1" dirty="0" err="1"/>
              <a:t>quality</a:t>
            </a:r>
            <a:r>
              <a:rPr lang="de-DE" i="1" dirty="0"/>
              <a:t> requirements </a:t>
            </a:r>
          </a:p>
          <a:p>
            <a:r>
              <a:rPr lang="de-DE" dirty="0"/>
              <a:t>A </a:t>
            </a:r>
            <a:r>
              <a:rPr lang="de-DE" dirty="0" err="1"/>
              <a:t>quality</a:t>
            </a:r>
            <a:r>
              <a:rPr lang="de-DE" dirty="0"/>
              <a:t> assurance </a:t>
            </a:r>
            <a:r>
              <a:rPr lang="de-DE" dirty="0" err="1"/>
              <a:t>and</a:t>
            </a:r>
            <a:r>
              <a:rPr lang="de-DE" dirty="0"/>
              <a:t> </a:t>
            </a:r>
            <a:r>
              <a:rPr lang="de-DE" dirty="0" err="1"/>
              <a:t>development</a:t>
            </a:r>
            <a:r>
              <a:rPr lang="de-DE" dirty="0"/>
              <a:t> </a:t>
            </a:r>
            <a:r>
              <a:rPr lang="de-DE" dirty="0" err="1"/>
              <a:t>procedure</a:t>
            </a:r>
            <a:r>
              <a:rPr lang="de-DE" dirty="0"/>
              <a:t>, </a:t>
            </a:r>
            <a:r>
              <a:rPr lang="de-DE" dirty="0" err="1"/>
              <a:t>which</a:t>
            </a:r>
            <a:r>
              <a:rPr lang="de-DE" dirty="0"/>
              <a:t> </a:t>
            </a:r>
            <a:r>
              <a:rPr lang="de-DE" dirty="0" err="1"/>
              <a:t>systematically</a:t>
            </a:r>
            <a:r>
              <a:rPr lang="de-DE" dirty="0"/>
              <a:t> </a:t>
            </a:r>
            <a:r>
              <a:rPr lang="de-DE" dirty="0" err="1"/>
              <a:t>and</a:t>
            </a:r>
            <a:r>
              <a:rPr lang="de-DE" dirty="0"/>
              <a:t> </a:t>
            </a:r>
            <a:r>
              <a:rPr lang="de-DE" dirty="0" err="1"/>
              <a:t>continuously</a:t>
            </a:r>
            <a:r>
              <a:rPr lang="de-DE" dirty="0"/>
              <a:t> </a:t>
            </a:r>
            <a:r>
              <a:rPr lang="de-DE" dirty="0" err="1"/>
              <a:t>mon</a:t>
            </a:r>
            <a:r>
              <a:rPr lang="de-DE" dirty="0"/>
              <a:t>- </a:t>
            </a:r>
            <a:r>
              <a:rPr lang="de-DE" dirty="0" err="1"/>
              <a:t>itors</a:t>
            </a:r>
            <a:r>
              <a:rPr lang="de-DE" dirty="0"/>
              <a:t> </a:t>
            </a:r>
            <a:r>
              <a:rPr lang="de-DE" dirty="0" err="1"/>
              <a:t>and</a:t>
            </a:r>
            <a:r>
              <a:rPr lang="de-DE" dirty="0"/>
              <a:t> </a:t>
            </a:r>
            <a:r>
              <a:rPr lang="de-DE" dirty="0" err="1"/>
              <a:t>develops</a:t>
            </a:r>
            <a:r>
              <a:rPr lang="de-DE" dirty="0"/>
              <a:t> </a:t>
            </a:r>
            <a:r>
              <a:rPr lang="de-DE" dirty="0" err="1"/>
              <a:t>the</a:t>
            </a:r>
            <a:r>
              <a:rPr lang="de-DE" dirty="0"/>
              <a:t> </a:t>
            </a:r>
            <a:r>
              <a:rPr lang="de-DE" dirty="0" err="1"/>
              <a:t>quality</a:t>
            </a:r>
            <a:r>
              <a:rPr lang="de-DE" dirty="0"/>
              <a:t> </a:t>
            </a:r>
            <a:r>
              <a:rPr lang="de-DE" dirty="0" err="1"/>
              <a:t>of</a:t>
            </a:r>
            <a:r>
              <a:rPr lang="de-DE" dirty="0"/>
              <a:t> </a:t>
            </a:r>
            <a:r>
              <a:rPr lang="de-DE" dirty="0" err="1"/>
              <a:t>the</a:t>
            </a:r>
            <a:r>
              <a:rPr lang="de-DE" dirty="0"/>
              <a:t> programme </a:t>
            </a:r>
            <a:r>
              <a:rPr lang="de-DE" dirty="0" err="1"/>
              <a:t>with</a:t>
            </a:r>
            <a:r>
              <a:rPr lang="de-DE" dirty="0"/>
              <a:t> </a:t>
            </a:r>
            <a:r>
              <a:rPr lang="de-DE" dirty="0" err="1"/>
              <a:t>respect</a:t>
            </a:r>
            <a:r>
              <a:rPr lang="de-DE" dirty="0"/>
              <a:t> </a:t>
            </a:r>
            <a:r>
              <a:rPr lang="de-DE" dirty="0" err="1"/>
              <a:t>to</a:t>
            </a:r>
            <a:r>
              <a:rPr lang="de-DE" dirty="0"/>
              <a:t> </a:t>
            </a:r>
            <a:r>
              <a:rPr lang="de-DE" dirty="0" err="1"/>
              <a:t>its</a:t>
            </a:r>
            <a:r>
              <a:rPr lang="de-DE" dirty="0"/>
              <a:t> </a:t>
            </a:r>
            <a:r>
              <a:rPr lang="de-DE" dirty="0" err="1"/>
              <a:t>contents</a:t>
            </a:r>
            <a:r>
              <a:rPr lang="de-DE" dirty="0"/>
              <a:t>, </a:t>
            </a:r>
            <a:r>
              <a:rPr lang="de-DE" dirty="0" err="1"/>
              <a:t>processes</a:t>
            </a:r>
            <a:r>
              <a:rPr lang="de-DE" dirty="0"/>
              <a:t>, </a:t>
            </a:r>
            <a:r>
              <a:rPr lang="de-DE" dirty="0" err="1"/>
              <a:t>and</a:t>
            </a:r>
            <a:r>
              <a:rPr lang="de-DE" dirty="0"/>
              <a:t> outcomes, </a:t>
            </a:r>
            <a:r>
              <a:rPr lang="de-DE" dirty="0" err="1"/>
              <a:t>has</a:t>
            </a:r>
            <a:r>
              <a:rPr lang="de-DE" dirty="0"/>
              <a:t> </a:t>
            </a:r>
            <a:r>
              <a:rPr lang="de-DE" dirty="0" err="1"/>
              <a:t>been</a:t>
            </a:r>
            <a:r>
              <a:rPr lang="de-DE" dirty="0"/>
              <a:t> </a:t>
            </a:r>
            <a:r>
              <a:rPr lang="de-DE" dirty="0" err="1"/>
              <a:t>set</a:t>
            </a:r>
            <a:r>
              <a:rPr lang="de-DE" dirty="0"/>
              <a:t> </a:t>
            </a:r>
            <a:r>
              <a:rPr lang="de-DE" dirty="0" err="1"/>
              <a:t>up</a:t>
            </a:r>
            <a:r>
              <a:rPr lang="de-DE" dirty="0"/>
              <a:t>. </a:t>
            </a:r>
            <a:r>
              <a:rPr lang="de-DE" dirty="0" err="1"/>
              <a:t>It</a:t>
            </a:r>
            <a:r>
              <a:rPr lang="de-DE" dirty="0"/>
              <a:t> </a:t>
            </a:r>
            <a:r>
              <a:rPr lang="de-DE" dirty="0" err="1"/>
              <a:t>takes</a:t>
            </a:r>
            <a:r>
              <a:rPr lang="de-DE" dirty="0"/>
              <a:t> </a:t>
            </a:r>
            <a:r>
              <a:rPr lang="de-DE" dirty="0" err="1"/>
              <a:t>into</a:t>
            </a:r>
            <a:r>
              <a:rPr lang="de-DE" dirty="0"/>
              <a:t> </a:t>
            </a:r>
            <a:r>
              <a:rPr lang="de-DE" dirty="0" err="1"/>
              <a:t>account</a:t>
            </a:r>
            <a:r>
              <a:rPr lang="de-DE" dirty="0"/>
              <a:t> </a:t>
            </a:r>
            <a:r>
              <a:rPr lang="de-DE" dirty="0" err="1"/>
              <a:t>the</a:t>
            </a:r>
            <a:r>
              <a:rPr lang="de-DE" dirty="0"/>
              <a:t> </a:t>
            </a:r>
            <a:r>
              <a:rPr lang="de-DE" dirty="0" err="1"/>
              <a:t>evaluation</a:t>
            </a:r>
            <a:r>
              <a:rPr lang="de-DE" dirty="0"/>
              <a:t> </a:t>
            </a:r>
            <a:r>
              <a:rPr lang="de-DE" dirty="0" err="1"/>
              <a:t>results</a:t>
            </a:r>
            <a:r>
              <a:rPr lang="de-DE" dirty="0"/>
              <a:t> </a:t>
            </a:r>
            <a:r>
              <a:rPr lang="de-DE" dirty="0" err="1"/>
              <a:t>and</a:t>
            </a:r>
            <a:r>
              <a:rPr lang="de-DE" dirty="0"/>
              <a:t> </a:t>
            </a:r>
            <a:r>
              <a:rPr lang="de-DE" dirty="0" err="1"/>
              <a:t>the</a:t>
            </a:r>
            <a:r>
              <a:rPr lang="de-DE" dirty="0"/>
              <a:t> </a:t>
            </a:r>
            <a:r>
              <a:rPr lang="de-DE" dirty="0" err="1"/>
              <a:t>analysis</a:t>
            </a:r>
            <a:r>
              <a:rPr lang="de-DE" dirty="0"/>
              <a:t> on </a:t>
            </a:r>
            <a:r>
              <a:rPr lang="de-DE" dirty="0" err="1"/>
              <a:t>student</a:t>
            </a:r>
            <a:r>
              <a:rPr lang="de-DE" dirty="0"/>
              <a:t> </a:t>
            </a:r>
            <a:r>
              <a:rPr lang="de-DE" dirty="0" err="1"/>
              <a:t>workload</a:t>
            </a:r>
            <a:r>
              <a:rPr lang="de-DE" dirty="0"/>
              <a:t>, </a:t>
            </a:r>
            <a:r>
              <a:rPr lang="de-DE" dirty="0" err="1"/>
              <a:t>success</a:t>
            </a:r>
            <a:r>
              <a:rPr lang="de-DE" dirty="0"/>
              <a:t> rate, </a:t>
            </a:r>
            <a:r>
              <a:rPr lang="de-DE" dirty="0" err="1"/>
              <a:t>and</a:t>
            </a:r>
            <a:r>
              <a:rPr lang="de-DE" dirty="0"/>
              <a:t> </a:t>
            </a:r>
            <a:r>
              <a:rPr lang="de-DE" dirty="0" err="1"/>
              <a:t>graduate</a:t>
            </a:r>
            <a:r>
              <a:rPr lang="de-DE" dirty="0"/>
              <a:t> </a:t>
            </a:r>
            <a:r>
              <a:rPr lang="de-DE" dirty="0" err="1"/>
              <a:t>employment</a:t>
            </a:r>
            <a:r>
              <a:rPr lang="de-DE" dirty="0"/>
              <a:t> </a:t>
            </a:r>
            <a:r>
              <a:rPr lang="de-DE" dirty="0" err="1"/>
              <a:t>as</a:t>
            </a:r>
            <a:r>
              <a:rPr lang="de-DE" dirty="0"/>
              <a:t> </a:t>
            </a:r>
            <a:r>
              <a:rPr lang="de-DE" dirty="0" err="1"/>
              <a:t>well</a:t>
            </a:r>
            <a:r>
              <a:rPr lang="de-DE" dirty="0"/>
              <a:t> </a:t>
            </a:r>
            <a:r>
              <a:rPr lang="de-DE" dirty="0" err="1"/>
              <a:t>as</a:t>
            </a:r>
            <a:r>
              <a:rPr lang="de-DE" dirty="0"/>
              <a:t> </a:t>
            </a:r>
            <a:r>
              <a:rPr lang="de-DE" dirty="0" err="1"/>
              <a:t>the</a:t>
            </a:r>
            <a:r>
              <a:rPr lang="de-DE" dirty="0"/>
              <a:t> </a:t>
            </a:r>
            <a:r>
              <a:rPr lang="de-DE" dirty="0" err="1"/>
              <a:t>student</a:t>
            </a:r>
            <a:r>
              <a:rPr lang="de-DE" dirty="0"/>
              <a:t> </a:t>
            </a:r>
            <a:r>
              <a:rPr lang="de-DE" dirty="0" err="1"/>
              <a:t>population</a:t>
            </a:r>
            <a:r>
              <a:rPr lang="de-DE" dirty="0"/>
              <a:t>. </a:t>
            </a:r>
            <a:r>
              <a:rPr lang="de-DE" dirty="0" err="1"/>
              <a:t>Faculty</a:t>
            </a:r>
            <a:r>
              <a:rPr lang="de-DE" dirty="0"/>
              <a:t> </a:t>
            </a:r>
            <a:r>
              <a:rPr lang="de-DE" dirty="0" err="1"/>
              <a:t>members</a:t>
            </a:r>
            <a:r>
              <a:rPr lang="de-DE" dirty="0"/>
              <a:t> </a:t>
            </a:r>
            <a:r>
              <a:rPr lang="de-DE" dirty="0" err="1"/>
              <a:t>and</a:t>
            </a:r>
            <a:r>
              <a:rPr lang="de-DE" dirty="0"/>
              <a:t> </a:t>
            </a:r>
            <a:r>
              <a:rPr lang="de-DE" dirty="0" err="1"/>
              <a:t>students</a:t>
            </a:r>
            <a:r>
              <a:rPr lang="de-DE" dirty="0"/>
              <a:t> </a:t>
            </a:r>
            <a:r>
              <a:rPr lang="de-DE" dirty="0" err="1"/>
              <a:t>participate</a:t>
            </a:r>
            <a:r>
              <a:rPr lang="de-DE" dirty="0"/>
              <a:t> in </a:t>
            </a:r>
            <a:r>
              <a:rPr lang="de-DE" dirty="0" err="1"/>
              <a:t>the</a:t>
            </a:r>
            <a:r>
              <a:rPr lang="de-DE" dirty="0"/>
              <a:t> </a:t>
            </a:r>
            <a:r>
              <a:rPr lang="de-DE" dirty="0" err="1"/>
              <a:t>respective</a:t>
            </a:r>
            <a:r>
              <a:rPr lang="de-DE" dirty="0"/>
              <a:t> </a:t>
            </a:r>
            <a:r>
              <a:rPr lang="de-DE" dirty="0" err="1"/>
              <a:t>committees</a:t>
            </a:r>
            <a:r>
              <a:rPr lang="de-DE" dirty="0"/>
              <a:t> </a:t>
            </a:r>
            <a:r>
              <a:rPr lang="de-DE" dirty="0" err="1"/>
              <a:t>to</a:t>
            </a:r>
            <a:r>
              <a:rPr lang="de-DE" dirty="0"/>
              <a:t> plan </a:t>
            </a:r>
            <a:r>
              <a:rPr lang="de-DE" dirty="0" err="1"/>
              <a:t>and</a:t>
            </a:r>
            <a:r>
              <a:rPr lang="de-DE" dirty="0"/>
              <a:t> </a:t>
            </a:r>
            <a:r>
              <a:rPr lang="de-DE" dirty="0" err="1"/>
              <a:t>assess</a:t>
            </a:r>
            <a:r>
              <a:rPr lang="de-DE" dirty="0"/>
              <a:t> </a:t>
            </a:r>
            <a:r>
              <a:rPr lang="de-DE" dirty="0" err="1"/>
              <a:t>the</a:t>
            </a:r>
            <a:r>
              <a:rPr lang="de-DE" dirty="0"/>
              <a:t> </a:t>
            </a:r>
            <a:r>
              <a:rPr lang="de-DE" dirty="0" err="1"/>
              <a:t>quality</a:t>
            </a:r>
            <a:r>
              <a:rPr lang="de-DE" dirty="0"/>
              <a:t> assurance </a:t>
            </a:r>
            <a:r>
              <a:rPr lang="de-DE" dirty="0" err="1"/>
              <a:t>and</a:t>
            </a:r>
            <a:r>
              <a:rPr lang="de-DE" dirty="0"/>
              <a:t> </a:t>
            </a:r>
            <a:r>
              <a:rPr lang="de-DE" dirty="0" err="1"/>
              <a:t>development</a:t>
            </a:r>
            <a:r>
              <a:rPr lang="de-DE" dirty="0"/>
              <a:t> </a:t>
            </a:r>
            <a:r>
              <a:rPr lang="de-DE" dirty="0" err="1"/>
              <a:t>procedures</a:t>
            </a:r>
            <a:r>
              <a:rPr lang="de-DE" dirty="0"/>
              <a:t>. Responsibilities </a:t>
            </a:r>
            <a:r>
              <a:rPr lang="de-DE" dirty="0" err="1"/>
              <a:t>are</a:t>
            </a:r>
            <a:r>
              <a:rPr lang="de-DE" dirty="0"/>
              <a:t> </a:t>
            </a:r>
            <a:r>
              <a:rPr lang="de-DE" dirty="0" err="1"/>
              <a:t>clearly</a:t>
            </a:r>
            <a:r>
              <a:rPr lang="de-DE" dirty="0"/>
              <a:t> </a:t>
            </a:r>
            <a:r>
              <a:rPr lang="de-DE" dirty="0" err="1"/>
              <a:t>defined</a:t>
            </a:r>
            <a:r>
              <a:rPr lang="de-DE" dirty="0"/>
              <a:t>. </a:t>
            </a:r>
          </a:p>
          <a:p>
            <a:pPr marL="0" indent="0">
              <a:buNone/>
            </a:pPr>
            <a:r>
              <a:rPr lang="de-DE" i="1" dirty="0" err="1"/>
              <a:t>Exceeds</a:t>
            </a:r>
            <a:r>
              <a:rPr lang="de-DE" i="1" dirty="0"/>
              <a:t> </a:t>
            </a:r>
            <a:r>
              <a:rPr lang="de-DE" i="1" dirty="0" err="1"/>
              <a:t>quality</a:t>
            </a:r>
            <a:r>
              <a:rPr lang="de-DE" i="1" dirty="0"/>
              <a:t> requirements </a:t>
            </a:r>
          </a:p>
          <a:p>
            <a:r>
              <a:rPr lang="de-DE" dirty="0" err="1"/>
              <a:t>Additionally</a:t>
            </a:r>
            <a:r>
              <a:rPr lang="de-DE" dirty="0"/>
              <a:t>, </a:t>
            </a:r>
            <a:r>
              <a:rPr lang="de-DE" dirty="0" err="1"/>
              <a:t>graduates</a:t>
            </a:r>
            <a:r>
              <a:rPr lang="de-DE" dirty="0"/>
              <a:t> </a:t>
            </a:r>
            <a:r>
              <a:rPr lang="de-DE" dirty="0" err="1"/>
              <a:t>and</a:t>
            </a:r>
            <a:r>
              <a:rPr lang="de-DE" dirty="0"/>
              <a:t> </a:t>
            </a:r>
            <a:r>
              <a:rPr lang="de-DE" dirty="0" err="1"/>
              <a:t>representatives</a:t>
            </a:r>
            <a:r>
              <a:rPr lang="de-DE" dirty="0"/>
              <a:t> </a:t>
            </a:r>
            <a:r>
              <a:rPr lang="de-DE" dirty="0" err="1"/>
              <a:t>from</a:t>
            </a:r>
            <a:r>
              <a:rPr lang="de-DE" dirty="0"/>
              <a:t> </a:t>
            </a:r>
            <a:r>
              <a:rPr lang="de-DE" dirty="0" err="1"/>
              <a:t>the</a:t>
            </a:r>
            <a:r>
              <a:rPr lang="de-DE" dirty="0"/>
              <a:t> </a:t>
            </a:r>
            <a:r>
              <a:rPr lang="de-DE" dirty="0" err="1"/>
              <a:t>business</a:t>
            </a:r>
            <a:r>
              <a:rPr lang="de-DE" dirty="0"/>
              <a:t> </a:t>
            </a:r>
            <a:r>
              <a:rPr lang="de-DE" dirty="0" err="1"/>
              <a:t>world</a:t>
            </a:r>
            <a:r>
              <a:rPr lang="de-DE" dirty="0"/>
              <a:t> </a:t>
            </a:r>
            <a:r>
              <a:rPr lang="de-DE" dirty="0" err="1"/>
              <a:t>are</a:t>
            </a:r>
            <a:r>
              <a:rPr lang="de-DE" dirty="0"/>
              <a:t> </a:t>
            </a:r>
            <a:r>
              <a:rPr lang="de-DE" dirty="0" err="1"/>
              <a:t>included</a:t>
            </a:r>
            <a:r>
              <a:rPr lang="de-DE" dirty="0"/>
              <a:t> in </a:t>
            </a:r>
            <a:r>
              <a:rPr lang="de-DE" dirty="0" err="1"/>
              <a:t>the</a:t>
            </a:r>
            <a:r>
              <a:rPr lang="de-DE" dirty="0"/>
              <a:t> </a:t>
            </a:r>
            <a:r>
              <a:rPr lang="de-DE" dirty="0" err="1"/>
              <a:t>re</a:t>
            </a:r>
            <a:r>
              <a:rPr lang="de-DE" dirty="0"/>
              <a:t>- </a:t>
            </a:r>
            <a:r>
              <a:rPr lang="de-DE" dirty="0" err="1"/>
              <a:t>spective</a:t>
            </a:r>
            <a:r>
              <a:rPr lang="de-DE" dirty="0"/>
              <a:t> </a:t>
            </a:r>
            <a:r>
              <a:rPr lang="de-DE" dirty="0" err="1"/>
              <a:t>committees</a:t>
            </a:r>
            <a:r>
              <a:rPr lang="de-DE" dirty="0"/>
              <a:t> </a:t>
            </a:r>
            <a:r>
              <a:rPr lang="de-DE" dirty="0" err="1"/>
              <a:t>to</a:t>
            </a:r>
            <a:r>
              <a:rPr lang="de-DE" dirty="0"/>
              <a:t> plan </a:t>
            </a:r>
            <a:r>
              <a:rPr lang="de-DE" dirty="0" err="1"/>
              <a:t>and</a:t>
            </a:r>
            <a:r>
              <a:rPr lang="de-DE" dirty="0"/>
              <a:t> </a:t>
            </a:r>
            <a:r>
              <a:rPr lang="de-DE" dirty="0" err="1"/>
              <a:t>assess</a:t>
            </a:r>
            <a:r>
              <a:rPr lang="de-DE" dirty="0"/>
              <a:t> </a:t>
            </a:r>
            <a:r>
              <a:rPr lang="de-DE" dirty="0" err="1"/>
              <a:t>quality</a:t>
            </a:r>
            <a:r>
              <a:rPr lang="de-DE" dirty="0"/>
              <a:t> assurance </a:t>
            </a:r>
            <a:r>
              <a:rPr lang="de-DE" dirty="0" err="1"/>
              <a:t>and</a:t>
            </a:r>
            <a:r>
              <a:rPr lang="de-DE" dirty="0"/>
              <a:t> </a:t>
            </a:r>
            <a:r>
              <a:rPr lang="de-DE" dirty="0" err="1"/>
              <a:t>development</a:t>
            </a:r>
            <a:r>
              <a:rPr lang="de-DE" dirty="0"/>
              <a:t> </a:t>
            </a:r>
            <a:r>
              <a:rPr lang="de-DE" dirty="0" err="1"/>
              <a:t>procedures</a:t>
            </a:r>
            <a:r>
              <a:rPr lang="de-DE" dirty="0"/>
              <a:t>. </a:t>
            </a:r>
            <a:r>
              <a:rPr lang="de-DE" dirty="0" err="1"/>
              <a:t>They</a:t>
            </a:r>
            <a:r>
              <a:rPr lang="de-DE" dirty="0"/>
              <a:t> </a:t>
            </a:r>
            <a:r>
              <a:rPr lang="de-DE" dirty="0" err="1"/>
              <a:t>participate</a:t>
            </a:r>
            <a:r>
              <a:rPr lang="de-DE" dirty="0"/>
              <a:t> in </a:t>
            </a:r>
            <a:r>
              <a:rPr lang="de-DE" dirty="0" err="1"/>
              <a:t>the</a:t>
            </a:r>
            <a:r>
              <a:rPr lang="de-DE" dirty="0"/>
              <a:t> </a:t>
            </a:r>
            <a:r>
              <a:rPr lang="de-DE" dirty="0" err="1"/>
              <a:t>regular</a:t>
            </a:r>
            <a:r>
              <a:rPr lang="de-DE" dirty="0"/>
              <a:t> </a:t>
            </a:r>
            <a:r>
              <a:rPr lang="de-DE" dirty="0" err="1"/>
              <a:t>review</a:t>
            </a:r>
            <a:r>
              <a:rPr lang="de-DE" dirty="0"/>
              <a:t> </a:t>
            </a:r>
            <a:r>
              <a:rPr lang="de-DE" dirty="0" err="1"/>
              <a:t>process</a:t>
            </a:r>
            <a:r>
              <a:rPr lang="de-DE" dirty="0"/>
              <a:t>. </a:t>
            </a:r>
            <a:r>
              <a:rPr lang="de-DE" dirty="0" err="1"/>
              <a:t>Within</a:t>
            </a:r>
            <a:r>
              <a:rPr lang="de-DE" dirty="0"/>
              <a:t> </a:t>
            </a:r>
            <a:r>
              <a:rPr lang="de-DE" dirty="0" err="1"/>
              <a:t>the</a:t>
            </a:r>
            <a:r>
              <a:rPr lang="de-DE" dirty="0"/>
              <a:t> </a:t>
            </a:r>
            <a:r>
              <a:rPr lang="de-DE" dirty="0" err="1"/>
              <a:t>framework</a:t>
            </a:r>
            <a:r>
              <a:rPr lang="de-DE" dirty="0"/>
              <a:t> </a:t>
            </a:r>
            <a:r>
              <a:rPr lang="de-DE" dirty="0" err="1"/>
              <a:t>of</a:t>
            </a:r>
            <a:r>
              <a:rPr lang="de-DE" dirty="0"/>
              <a:t> </a:t>
            </a:r>
            <a:r>
              <a:rPr lang="de-DE" dirty="0" err="1"/>
              <a:t>controlling</a:t>
            </a:r>
            <a:r>
              <a:rPr lang="de-DE" dirty="0"/>
              <a:t> </a:t>
            </a:r>
            <a:r>
              <a:rPr lang="de-DE" dirty="0" err="1"/>
              <a:t>the</a:t>
            </a:r>
            <a:r>
              <a:rPr lang="de-DE" dirty="0"/>
              <a:t> </a:t>
            </a:r>
            <a:r>
              <a:rPr lang="de-DE" dirty="0" err="1"/>
              <a:t>implementa</a:t>
            </a:r>
            <a:r>
              <a:rPr lang="de-DE" dirty="0"/>
              <a:t>- </a:t>
            </a:r>
            <a:r>
              <a:rPr lang="de-DE" dirty="0" err="1"/>
              <a:t>tion</a:t>
            </a:r>
            <a:r>
              <a:rPr lang="de-DE" dirty="0"/>
              <a:t>, </a:t>
            </a:r>
            <a:r>
              <a:rPr lang="de-DE" dirty="0" err="1"/>
              <a:t>it</a:t>
            </a:r>
            <a:r>
              <a:rPr lang="de-DE" dirty="0"/>
              <a:t> </a:t>
            </a:r>
            <a:r>
              <a:rPr lang="de-DE" dirty="0" err="1"/>
              <a:t>is</a:t>
            </a:r>
            <a:r>
              <a:rPr lang="de-DE" dirty="0"/>
              <a:t> </a:t>
            </a:r>
            <a:r>
              <a:rPr lang="de-DE" dirty="0" err="1"/>
              <a:t>ensured</a:t>
            </a:r>
            <a:r>
              <a:rPr lang="de-DE" dirty="0"/>
              <a:t> </a:t>
            </a:r>
            <a:r>
              <a:rPr lang="de-DE" dirty="0" err="1"/>
              <a:t>that</a:t>
            </a:r>
            <a:r>
              <a:rPr lang="de-DE" dirty="0"/>
              <a:t> </a:t>
            </a:r>
            <a:r>
              <a:rPr lang="de-DE" dirty="0" err="1"/>
              <a:t>measures</a:t>
            </a:r>
            <a:r>
              <a:rPr lang="de-DE" dirty="0"/>
              <a:t> </a:t>
            </a:r>
            <a:r>
              <a:rPr lang="de-DE" dirty="0" err="1"/>
              <a:t>are</a:t>
            </a:r>
            <a:r>
              <a:rPr lang="de-DE" dirty="0"/>
              <a:t> a) </a:t>
            </a:r>
            <a:r>
              <a:rPr lang="de-DE" dirty="0" err="1"/>
              <a:t>implemented</a:t>
            </a:r>
            <a:r>
              <a:rPr lang="de-DE" dirty="0"/>
              <a:t>, b) </a:t>
            </a:r>
            <a:r>
              <a:rPr lang="de-DE" dirty="0" err="1"/>
              <a:t>reviewed</a:t>
            </a:r>
            <a:r>
              <a:rPr lang="de-DE" dirty="0"/>
              <a:t> </a:t>
            </a:r>
            <a:r>
              <a:rPr lang="de-DE" dirty="0" err="1"/>
              <a:t>and</a:t>
            </a:r>
            <a:r>
              <a:rPr lang="de-DE" dirty="0"/>
              <a:t> </a:t>
            </a:r>
            <a:r>
              <a:rPr lang="de-DE" dirty="0" err="1"/>
              <a:t>evaluated</a:t>
            </a:r>
            <a:r>
              <a:rPr lang="de-DE" dirty="0"/>
              <a:t> </a:t>
            </a:r>
            <a:r>
              <a:rPr lang="de-DE" dirty="0" err="1"/>
              <a:t>with</a:t>
            </a:r>
            <a:r>
              <a:rPr lang="de-DE" dirty="0"/>
              <a:t> </a:t>
            </a:r>
            <a:r>
              <a:rPr lang="de-DE" dirty="0" err="1"/>
              <a:t>regard</a:t>
            </a:r>
            <a:r>
              <a:rPr lang="de-DE" dirty="0"/>
              <a:t> </a:t>
            </a:r>
            <a:r>
              <a:rPr lang="de-DE" dirty="0" err="1"/>
              <a:t>to</a:t>
            </a:r>
            <a:r>
              <a:rPr lang="de-DE" dirty="0"/>
              <a:t> </a:t>
            </a:r>
            <a:r>
              <a:rPr lang="de-DE" dirty="0" err="1"/>
              <a:t>their</a:t>
            </a:r>
            <a:r>
              <a:rPr lang="de-DE" dirty="0"/>
              <a:t> </a:t>
            </a:r>
            <a:r>
              <a:rPr lang="de-DE" dirty="0" err="1"/>
              <a:t>quality</a:t>
            </a:r>
            <a:r>
              <a:rPr lang="de-DE" dirty="0"/>
              <a:t> </a:t>
            </a:r>
            <a:r>
              <a:rPr lang="de-DE" dirty="0" err="1"/>
              <a:t>and</a:t>
            </a:r>
            <a:r>
              <a:rPr lang="de-DE" dirty="0"/>
              <a:t> </a:t>
            </a:r>
            <a:r>
              <a:rPr lang="de-DE" dirty="0" err="1"/>
              <a:t>faithfulness</a:t>
            </a:r>
            <a:r>
              <a:rPr lang="de-DE" dirty="0"/>
              <a:t> </a:t>
            </a:r>
            <a:r>
              <a:rPr lang="de-DE" dirty="0" err="1"/>
              <a:t>to</a:t>
            </a:r>
            <a:r>
              <a:rPr lang="de-DE" dirty="0"/>
              <a:t> </a:t>
            </a:r>
            <a:r>
              <a:rPr lang="de-DE" dirty="0" err="1"/>
              <a:t>the</a:t>
            </a:r>
            <a:r>
              <a:rPr lang="de-DE" dirty="0"/>
              <a:t> original </a:t>
            </a:r>
            <a:r>
              <a:rPr lang="de-DE" dirty="0" err="1"/>
              <a:t>objective</a:t>
            </a:r>
            <a:r>
              <a:rPr lang="de-DE" dirty="0"/>
              <a:t>, c) </a:t>
            </a:r>
            <a:r>
              <a:rPr lang="de-DE" dirty="0" err="1"/>
              <a:t>modified</a:t>
            </a:r>
            <a:r>
              <a:rPr lang="de-DE" dirty="0"/>
              <a:t> </a:t>
            </a:r>
            <a:r>
              <a:rPr lang="de-DE" dirty="0" err="1"/>
              <a:t>and</a:t>
            </a:r>
            <a:r>
              <a:rPr lang="de-DE" dirty="0"/>
              <a:t> </a:t>
            </a:r>
            <a:r>
              <a:rPr lang="de-DE" dirty="0" err="1"/>
              <a:t>adapted</a:t>
            </a:r>
            <a:r>
              <a:rPr lang="de-DE" dirty="0"/>
              <a:t> </a:t>
            </a:r>
            <a:r>
              <a:rPr lang="de-DE" dirty="0" err="1"/>
              <a:t>if</a:t>
            </a:r>
            <a:r>
              <a:rPr lang="de-DE" dirty="0"/>
              <a:t> </a:t>
            </a:r>
            <a:r>
              <a:rPr lang="de-DE" dirty="0" err="1"/>
              <a:t>necessary</a:t>
            </a:r>
            <a:r>
              <a:rPr lang="de-DE" dirty="0"/>
              <a:t>, </a:t>
            </a:r>
            <a:r>
              <a:rPr lang="de-DE" dirty="0" err="1"/>
              <a:t>as</a:t>
            </a:r>
            <a:r>
              <a:rPr lang="de-DE" dirty="0"/>
              <a:t> </a:t>
            </a:r>
            <a:r>
              <a:rPr lang="de-DE" dirty="0" err="1"/>
              <a:t>well</a:t>
            </a:r>
            <a:r>
              <a:rPr lang="de-DE" dirty="0"/>
              <a:t> </a:t>
            </a:r>
            <a:r>
              <a:rPr lang="de-DE" dirty="0" err="1"/>
              <a:t>as</a:t>
            </a:r>
            <a:r>
              <a:rPr lang="de-DE" dirty="0"/>
              <a:t> d) </a:t>
            </a:r>
            <a:r>
              <a:rPr lang="de-DE" dirty="0" err="1"/>
              <a:t>documented</a:t>
            </a:r>
            <a:r>
              <a:rPr lang="de-DE" dirty="0"/>
              <a:t>. </a:t>
            </a:r>
          </a:p>
          <a:p>
            <a:endParaRPr lang="de-DE" dirty="0"/>
          </a:p>
        </p:txBody>
      </p:sp>
      <p:sp>
        <p:nvSpPr>
          <p:cNvPr id="4" name="Datumsplatzhalter 3">
            <a:extLst>
              <a:ext uri="{FF2B5EF4-FFF2-40B4-BE49-F238E27FC236}">
                <a16:creationId xmlns:a16="http://schemas.microsoft.com/office/drawing/2014/main" xmlns="" id="{D1C6BAA2-7DBD-7B4C-AA63-1931D94A3744}"/>
              </a:ext>
            </a:extLst>
          </p:cNvPr>
          <p:cNvSpPr>
            <a:spLocks noGrp="1"/>
          </p:cNvSpPr>
          <p:nvPr>
            <p:ph type="dt" sz="half" idx="10"/>
          </p:nvPr>
        </p:nvSpPr>
        <p:spPr/>
        <p:txBody>
          <a:bodyPr/>
          <a:lstStyle/>
          <a:p>
            <a:fld id="{F290E411-95D4-AA41-BC84-1D1211C403CD}" type="datetime1">
              <a:rPr lang="de-DE" smtClean="0"/>
              <a:t>17.09.2018</a:t>
            </a:fld>
            <a:endParaRPr lang="de-DE"/>
          </a:p>
        </p:txBody>
      </p:sp>
      <p:sp>
        <p:nvSpPr>
          <p:cNvPr id="5" name="Fußzeilenplatzhalter 4">
            <a:extLst>
              <a:ext uri="{FF2B5EF4-FFF2-40B4-BE49-F238E27FC236}">
                <a16:creationId xmlns:a16="http://schemas.microsoft.com/office/drawing/2014/main" xmlns="" id="{D7D0788D-F920-D245-9C1E-9911819CE146}"/>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7025302D-71E6-9848-B1C6-3D2F14F02385}"/>
              </a:ext>
            </a:extLst>
          </p:cNvPr>
          <p:cNvSpPr>
            <a:spLocks noGrp="1"/>
          </p:cNvSpPr>
          <p:nvPr>
            <p:ph type="sldNum" sz="quarter" idx="12"/>
          </p:nvPr>
        </p:nvSpPr>
        <p:spPr/>
        <p:txBody>
          <a:bodyPr/>
          <a:lstStyle/>
          <a:p>
            <a:fld id="{93BC7EB4-ADAF-3D45-8E3E-A06BACF5AB1C}" type="slidenum">
              <a:rPr lang="de-DE" smtClean="0"/>
              <a:t>97</a:t>
            </a:fld>
            <a:endParaRPr lang="de-DE"/>
          </a:p>
        </p:txBody>
      </p:sp>
      <p:pic>
        <p:nvPicPr>
          <p:cNvPr id="7" name="Picture 3" descr="page1image560">
            <a:extLst>
              <a:ext uri="{FF2B5EF4-FFF2-40B4-BE49-F238E27FC236}">
                <a16:creationId xmlns:a16="http://schemas.microsoft.com/office/drawing/2014/main" xmlns="" id="{E2624A08-18A1-E846-971F-72D4251198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39809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97B9C0F-A10F-5949-A15E-DA1C5D3BD313}"/>
              </a:ext>
            </a:extLst>
          </p:cNvPr>
          <p:cNvSpPr>
            <a:spLocks noGrp="1"/>
          </p:cNvSpPr>
          <p:nvPr>
            <p:ph type="title"/>
          </p:nvPr>
        </p:nvSpPr>
        <p:spPr>
          <a:xfrm>
            <a:off x="838200" y="365125"/>
            <a:ext cx="10515600" cy="1764121"/>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5: Quality Assurance </a:t>
            </a:r>
            <a:r>
              <a:rPr lang="de-DE" sz="2800" dirty="0" err="1"/>
              <a:t>and</a:t>
            </a:r>
            <a:r>
              <a:rPr lang="de-DE" sz="2800" dirty="0"/>
              <a:t> </a:t>
            </a:r>
            <a:r>
              <a:rPr lang="de-DE" sz="2800" dirty="0" err="1"/>
              <a:t>Documentation</a:t>
            </a:r>
            <a:r>
              <a:rPr lang="de-DE" sz="2800" dirty="0"/>
              <a:t> (This </a:t>
            </a:r>
            <a:r>
              <a:rPr lang="de-DE" sz="2800" dirty="0" err="1"/>
              <a:t>chapter</a:t>
            </a:r>
            <a:r>
              <a:rPr lang="de-DE" sz="2800" dirty="0"/>
              <a:t> </a:t>
            </a:r>
            <a:r>
              <a:rPr lang="de-DE" sz="2800" dirty="0" err="1"/>
              <a:t>is</a:t>
            </a:r>
            <a:r>
              <a:rPr lang="de-DE" sz="2800" dirty="0"/>
              <a:t/>
            </a:r>
            <a:br>
              <a:rPr lang="de-DE" sz="2800" dirty="0"/>
            </a:b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within</a:t>
            </a: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750AB5AD-804A-234A-966E-0E8BA2698D59}"/>
              </a:ext>
            </a:extLst>
          </p:cNvPr>
          <p:cNvSpPr>
            <a:spLocks noGrp="1"/>
          </p:cNvSpPr>
          <p:nvPr>
            <p:ph idx="1"/>
          </p:nvPr>
        </p:nvSpPr>
        <p:spPr/>
        <p:txBody>
          <a:bodyPr/>
          <a:lstStyle/>
          <a:p>
            <a:pPr marL="0" indent="0">
              <a:buNone/>
            </a:pPr>
            <a:endParaRPr lang="de-DE" dirty="0"/>
          </a:p>
          <a:p>
            <a:pPr marL="0" indent="0">
              <a:buNone/>
            </a:pPr>
            <a:r>
              <a:rPr lang="de-DE" sz="2400" dirty="0"/>
              <a:t>5.2 Instruments </a:t>
            </a:r>
            <a:r>
              <a:rPr lang="de-DE" sz="2400" dirty="0" err="1"/>
              <a:t>of</a:t>
            </a:r>
            <a:r>
              <a:rPr lang="de-DE" sz="2400" dirty="0"/>
              <a:t> </a:t>
            </a:r>
            <a:r>
              <a:rPr lang="de-DE" sz="2400" dirty="0" err="1"/>
              <a:t>quality</a:t>
            </a:r>
            <a:r>
              <a:rPr lang="de-DE" sz="2400" dirty="0"/>
              <a:t> assurance</a:t>
            </a:r>
          </a:p>
          <a:p>
            <a:r>
              <a:rPr lang="de-DE" sz="2400" dirty="0"/>
              <a:t>5.2.1  Evaluation </a:t>
            </a:r>
            <a:r>
              <a:rPr lang="de-DE" sz="2400" dirty="0" err="1"/>
              <a:t>by</a:t>
            </a:r>
            <a:r>
              <a:rPr lang="de-DE" sz="2400" dirty="0"/>
              <a:t> </a:t>
            </a:r>
            <a:r>
              <a:rPr lang="de-DE" sz="2400" dirty="0" err="1"/>
              <a:t>students</a:t>
            </a:r>
            <a:endParaRPr lang="de-DE" sz="2400" dirty="0"/>
          </a:p>
          <a:p>
            <a:r>
              <a:rPr lang="de-DE" sz="2400" dirty="0"/>
              <a:t>5.2.2  Evaluation </a:t>
            </a:r>
            <a:r>
              <a:rPr lang="de-DE" sz="2400" dirty="0" err="1"/>
              <a:t>by</a:t>
            </a:r>
            <a:r>
              <a:rPr lang="de-DE" sz="2400" dirty="0"/>
              <a:t> </a:t>
            </a:r>
            <a:r>
              <a:rPr lang="de-DE" sz="2400" dirty="0" err="1"/>
              <a:t>faculty</a:t>
            </a:r>
            <a:r>
              <a:rPr lang="de-DE" sz="2400" dirty="0"/>
              <a:t> </a:t>
            </a:r>
          </a:p>
          <a:p>
            <a:r>
              <a:rPr lang="de-DE" sz="2400" dirty="0"/>
              <a:t>5.2.3  </a:t>
            </a:r>
            <a:r>
              <a:rPr lang="de-DE" sz="2400" dirty="0" err="1"/>
              <a:t>External</a:t>
            </a:r>
            <a:r>
              <a:rPr lang="de-DE" sz="2400" dirty="0"/>
              <a:t> </a:t>
            </a:r>
            <a:r>
              <a:rPr lang="de-DE" sz="2400" dirty="0" err="1"/>
              <a:t>evaluation</a:t>
            </a:r>
            <a:r>
              <a:rPr lang="de-DE" sz="2400" dirty="0"/>
              <a:t> </a:t>
            </a:r>
            <a:r>
              <a:rPr lang="de-DE" sz="2400" dirty="0" err="1"/>
              <a:t>by</a:t>
            </a:r>
            <a:r>
              <a:rPr lang="de-DE" sz="2400" dirty="0"/>
              <a:t> </a:t>
            </a:r>
            <a:r>
              <a:rPr lang="de-DE" sz="2400" dirty="0" err="1"/>
              <a:t>alumni</a:t>
            </a:r>
            <a:r>
              <a:rPr lang="de-DE" sz="2400" dirty="0"/>
              <a:t>, </a:t>
            </a:r>
            <a:r>
              <a:rPr lang="de-DE" sz="2400" dirty="0" err="1"/>
              <a:t>employers</a:t>
            </a:r>
            <a:r>
              <a:rPr lang="de-DE" sz="2400" dirty="0"/>
              <a:t> </a:t>
            </a:r>
            <a:r>
              <a:rPr lang="de-DE" sz="2400" dirty="0" err="1"/>
              <a:t>and</a:t>
            </a:r>
            <a:r>
              <a:rPr lang="de-DE" sz="2400" dirty="0"/>
              <a:t> </a:t>
            </a:r>
            <a:r>
              <a:rPr lang="de-DE" sz="2400" dirty="0" err="1"/>
              <a:t>third</a:t>
            </a:r>
            <a:r>
              <a:rPr lang="de-DE" sz="2400" dirty="0"/>
              <a:t> </a:t>
            </a:r>
            <a:r>
              <a:rPr lang="de-DE" sz="2400" dirty="0" err="1"/>
              <a:t>parties</a:t>
            </a:r>
            <a:endParaRPr lang="de-DE" sz="2400" dirty="0"/>
          </a:p>
          <a:p>
            <a:endParaRPr lang="de-DE" dirty="0"/>
          </a:p>
        </p:txBody>
      </p:sp>
      <p:sp>
        <p:nvSpPr>
          <p:cNvPr id="4" name="Datumsplatzhalter 3">
            <a:extLst>
              <a:ext uri="{FF2B5EF4-FFF2-40B4-BE49-F238E27FC236}">
                <a16:creationId xmlns:a16="http://schemas.microsoft.com/office/drawing/2014/main" xmlns="" id="{A9970DFE-1E3D-6849-B5DC-902F9225F6BF}"/>
              </a:ext>
            </a:extLst>
          </p:cNvPr>
          <p:cNvSpPr>
            <a:spLocks noGrp="1"/>
          </p:cNvSpPr>
          <p:nvPr>
            <p:ph type="dt" sz="half" idx="10"/>
          </p:nvPr>
        </p:nvSpPr>
        <p:spPr/>
        <p:txBody>
          <a:bodyPr/>
          <a:lstStyle/>
          <a:p>
            <a:fld id="{86835762-471F-8E44-92DB-577CDDB4D58F}" type="datetime1">
              <a:rPr lang="de-DE" smtClean="0"/>
              <a:t>17.09.2018</a:t>
            </a:fld>
            <a:endParaRPr lang="de-DE"/>
          </a:p>
        </p:txBody>
      </p:sp>
      <p:sp>
        <p:nvSpPr>
          <p:cNvPr id="5" name="Fußzeilenplatzhalter 4">
            <a:extLst>
              <a:ext uri="{FF2B5EF4-FFF2-40B4-BE49-F238E27FC236}">
                <a16:creationId xmlns:a16="http://schemas.microsoft.com/office/drawing/2014/main" xmlns="" id="{E8A6CFD4-68E3-ED47-8BE6-DC38909E7A93}"/>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E53881BD-2CA4-4341-8E66-D324EDF1ADC5}"/>
              </a:ext>
            </a:extLst>
          </p:cNvPr>
          <p:cNvSpPr>
            <a:spLocks noGrp="1"/>
          </p:cNvSpPr>
          <p:nvPr>
            <p:ph type="sldNum" sz="quarter" idx="12"/>
          </p:nvPr>
        </p:nvSpPr>
        <p:spPr/>
        <p:txBody>
          <a:bodyPr/>
          <a:lstStyle/>
          <a:p>
            <a:fld id="{93BC7EB4-ADAF-3D45-8E3E-A06BACF5AB1C}" type="slidenum">
              <a:rPr lang="de-DE" smtClean="0"/>
              <a:t>98</a:t>
            </a:fld>
            <a:endParaRPr lang="de-DE"/>
          </a:p>
        </p:txBody>
      </p:sp>
      <p:pic>
        <p:nvPicPr>
          <p:cNvPr id="7" name="Picture 3" descr="page1image560">
            <a:extLst>
              <a:ext uri="{FF2B5EF4-FFF2-40B4-BE49-F238E27FC236}">
                <a16:creationId xmlns:a16="http://schemas.microsoft.com/office/drawing/2014/main" xmlns="" id="{3588E6A5-8856-D346-BCF3-0AFC64BA36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04600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F63642E-6B99-3347-9E9B-06DBC2A51322}"/>
              </a:ext>
            </a:extLst>
          </p:cNvPr>
          <p:cNvSpPr>
            <a:spLocks noGrp="1"/>
          </p:cNvSpPr>
          <p:nvPr>
            <p:ph type="title"/>
          </p:nvPr>
        </p:nvSpPr>
        <p:spPr>
          <a:xfrm>
            <a:off x="838200" y="182881"/>
            <a:ext cx="10515600" cy="1642744"/>
          </a:xfrm>
        </p:spPr>
        <p:txBody>
          <a:bodyPr>
            <a:normAutofit/>
          </a:bodyPr>
          <a:lstStyle/>
          <a:p>
            <a:r>
              <a:rPr lang="de-DE" sz="2800" dirty="0"/>
              <a:t>FIBAA Assessment Guide </a:t>
            </a:r>
            <a:r>
              <a:rPr lang="de-DE" sz="2800" dirty="0" err="1"/>
              <a:t>for</a:t>
            </a:r>
            <a:r>
              <a:rPr lang="de-DE" sz="2800" dirty="0"/>
              <a:t> Programme Accreditation</a:t>
            </a:r>
            <a:br>
              <a:rPr lang="de-DE" sz="2800" dirty="0"/>
            </a:br>
            <a:r>
              <a:rPr lang="de-DE" sz="2800" dirty="0"/>
              <a:t>Chapter 5: Quality Assurance </a:t>
            </a:r>
            <a:r>
              <a:rPr lang="de-DE" sz="2800" dirty="0" err="1"/>
              <a:t>and</a:t>
            </a:r>
            <a:r>
              <a:rPr lang="de-DE" sz="2800" dirty="0"/>
              <a:t> </a:t>
            </a:r>
            <a:r>
              <a:rPr lang="de-DE" sz="2800" dirty="0" err="1"/>
              <a:t>Documentation</a:t>
            </a:r>
            <a:r>
              <a:rPr lang="de-DE" sz="2800" dirty="0"/>
              <a:t> (This </a:t>
            </a:r>
            <a:r>
              <a:rPr lang="de-DE" sz="2800" dirty="0" err="1"/>
              <a:t>chapter</a:t>
            </a:r>
            <a:r>
              <a:rPr lang="de-DE" sz="2800" dirty="0"/>
              <a:t> </a:t>
            </a:r>
            <a:r>
              <a:rPr lang="de-DE" sz="2800" dirty="0" err="1"/>
              <a:t>is</a:t>
            </a:r>
            <a:r>
              <a:rPr lang="de-DE" sz="2800" dirty="0"/>
              <a:t> </a:t>
            </a:r>
            <a:br>
              <a:rPr lang="de-DE" sz="2800" dirty="0"/>
            </a:br>
            <a:r>
              <a:rPr lang="de-DE" sz="2800" dirty="0" err="1"/>
              <a:t>about</a:t>
            </a:r>
            <a:r>
              <a:rPr lang="de-DE" sz="2800" dirty="0"/>
              <a:t> </a:t>
            </a:r>
            <a:r>
              <a:rPr lang="de-DE" sz="2800" dirty="0" err="1"/>
              <a:t>how</a:t>
            </a:r>
            <a:r>
              <a:rPr lang="de-DE" sz="2800" dirty="0"/>
              <a:t> </a:t>
            </a:r>
            <a:r>
              <a:rPr lang="de-DE" sz="2800" dirty="0" err="1"/>
              <a:t>the</a:t>
            </a:r>
            <a:r>
              <a:rPr lang="de-DE" sz="2800" dirty="0"/>
              <a:t> programme </a:t>
            </a:r>
            <a:r>
              <a:rPr lang="de-DE" sz="2800" dirty="0" err="1"/>
              <a:t>objectives</a:t>
            </a:r>
            <a:r>
              <a:rPr lang="de-DE" sz="2800" dirty="0"/>
              <a:t> </a:t>
            </a:r>
            <a:r>
              <a:rPr lang="de-DE" sz="2800" dirty="0" err="1"/>
              <a:t>are</a:t>
            </a:r>
            <a:r>
              <a:rPr lang="de-DE" sz="2800" dirty="0"/>
              <a:t> </a:t>
            </a:r>
            <a:r>
              <a:rPr lang="de-DE" sz="2800" dirty="0" err="1"/>
              <a:t>implemented</a:t>
            </a:r>
            <a:r>
              <a:rPr lang="de-DE" sz="2800" dirty="0"/>
              <a:t> </a:t>
            </a:r>
            <a:r>
              <a:rPr lang="de-DE" sz="2800" dirty="0" err="1"/>
              <a:t>within</a:t>
            </a:r>
            <a:r>
              <a:rPr lang="de-DE" sz="2800" dirty="0"/>
              <a:t/>
            </a:r>
            <a:br>
              <a:rPr lang="de-DE" sz="2800" dirty="0"/>
            </a:br>
            <a:r>
              <a:rPr lang="de-DE" sz="2800" dirty="0"/>
              <a:t> </a:t>
            </a:r>
            <a:r>
              <a:rPr lang="de-DE" sz="2800" dirty="0" err="1"/>
              <a:t>the</a:t>
            </a:r>
            <a:r>
              <a:rPr lang="de-DE" sz="2800" dirty="0"/>
              <a:t> </a:t>
            </a:r>
            <a:r>
              <a:rPr lang="de-DE" sz="2800" dirty="0" err="1"/>
              <a:t>given</a:t>
            </a:r>
            <a:r>
              <a:rPr lang="de-DE" sz="2800" dirty="0"/>
              <a:t> </a:t>
            </a:r>
            <a:r>
              <a:rPr lang="de-DE" sz="2800" dirty="0" err="1"/>
              <a:t>framework</a:t>
            </a:r>
            <a:r>
              <a:rPr lang="de-DE" sz="2800" dirty="0"/>
              <a:t> - </a:t>
            </a:r>
            <a:r>
              <a:rPr lang="de-DE" sz="2800" dirty="0" err="1"/>
              <a:t>fitness</a:t>
            </a:r>
            <a:r>
              <a:rPr lang="de-DE" sz="2800" dirty="0"/>
              <a:t> </a:t>
            </a:r>
            <a:r>
              <a:rPr lang="de-DE" sz="2800" dirty="0" err="1"/>
              <a:t>for</a:t>
            </a:r>
            <a:r>
              <a:rPr lang="de-DE" sz="2800" dirty="0"/>
              <a:t> </a:t>
            </a:r>
            <a:r>
              <a:rPr lang="de-DE" sz="2800" dirty="0" err="1"/>
              <a:t>purpose</a:t>
            </a:r>
            <a:r>
              <a:rPr lang="de-DE" sz="2800" dirty="0"/>
              <a:t>).</a:t>
            </a:r>
          </a:p>
        </p:txBody>
      </p:sp>
      <p:sp>
        <p:nvSpPr>
          <p:cNvPr id="3" name="Inhaltsplatzhalter 2">
            <a:extLst>
              <a:ext uri="{FF2B5EF4-FFF2-40B4-BE49-F238E27FC236}">
                <a16:creationId xmlns:a16="http://schemas.microsoft.com/office/drawing/2014/main" xmlns="" id="{1C0E7B5E-C4B6-6146-B61E-AAB0068C902D}"/>
              </a:ext>
            </a:extLst>
          </p:cNvPr>
          <p:cNvSpPr>
            <a:spLocks noGrp="1"/>
          </p:cNvSpPr>
          <p:nvPr>
            <p:ph idx="1"/>
          </p:nvPr>
        </p:nvSpPr>
        <p:spPr>
          <a:xfrm>
            <a:off x="838200" y="1825625"/>
            <a:ext cx="11157857" cy="5032375"/>
          </a:xfrm>
        </p:spPr>
        <p:txBody>
          <a:bodyPr>
            <a:normAutofit fontScale="85000" lnSpcReduction="20000"/>
          </a:bodyPr>
          <a:lstStyle/>
          <a:p>
            <a:pPr marL="0" indent="0">
              <a:buNone/>
            </a:pPr>
            <a:r>
              <a:rPr lang="de-DE" dirty="0"/>
              <a:t>5.2 Instruments </a:t>
            </a:r>
            <a:r>
              <a:rPr lang="de-DE" dirty="0" err="1"/>
              <a:t>of</a:t>
            </a:r>
            <a:r>
              <a:rPr lang="de-DE" dirty="0"/>
              <a:t> </a:t>
            </a:r>
            <a:r>
              <a:rPr lang="de-DE" dirty="0" err="1"/>
              <a:t>quality</a:t>
            </a:r>
            <a:r>
              <a:rPr lang="de-DE" dirty="0"/>
              <a:t> assurance </a:t>
            </a:r>
          </a:p>
          <a:p>
            <a:r>
              <a:rPr lang="de-DE" dirty="0"/>
              <a:t>5.2.1 Evaluation </a:t>
            </a:r>
            <a:r>
              <a:rPr lang="de-DE" dirty="0" err="1"/>
              <a:t>by</a:t>
            </a:r>
            <a:r>
              <a:rPr lang="de-DE" dirty="0"/>
              <a:t> </a:t>
            </a:r>
            <a:r>
              <a:rPr lang="de-DE" dirty="0" err="1"/>
              <a:t>students</a:t>
            </a:r>
            <a:r>
              <a:rPr lang="de-DE" dirty="0"/>
              <a:t> </a:t>
            </a:r>
          </a:p>
          <a:p>
            <a:pPr marL="0" indent="0">
              <a:buNone/>
            </a:pPr>
            <a:r>
              <a:rPr lang="de-DE" dirty="0"/>
              <a:t>	HEI: </a:t>
            </a:r>
            <a:r>
              <a:rPr lang="de-DE" dirty="0" err="1"/>
              <a:t>Please</a:t>
            </a:r>
            <a:r>
              <a:rPr lang="de-DE" dirty="0"/>
              <a:t>, </a:t>
            </a:r>
            <a:r>
              <a:rPr lang="de-DE" dirty="0" err="1"/>
              <a:t>describe</a:t>
            </a:r>
            <a:r>
              <a:rPr lang="de-DE" dirty="0"/>
              <a:t> </a:t>
            </a:r>
            <a:r>
              <a:rPr lang="de-DE" dirty="0" err="1"/>
              <a:t>how</a:t>
            </a:r>
            <a:r>
              <a:rPr lang="de-DE" dirty="0"/>
              <a:t> </a:t>
            </a:r>
            <a:r>
              <a:rPr lang="de-DE" dirty="0" err="1"/>
              <a:t>the</a:t>
            </a:r>
            <a:r>
              <a:rPr lang="de-DE" dirty="0"/>
              <a:t> </a:t>
            </a:r>
            <a:r>
              <a:rPr lang="de-DE" dirty="0" err="1"/>
              <a:t>evaluation</a:t>
            </a:r>
            <a:r>
              <a:rPr lang="de-DE" dirty="0"/>
              <a:t> </a:t>
            </a:r>
            <a:r>
              <a:rPr lang="de-DE" dirty="0" err="1"/>
              <a:t>of</a:t>
            </a:r>
            <a:r>
              <a:rPr lang="de-DE" dirty="0"/>
              <a:t> </a:t>
            </a:r>
            <a:r>
              <a:rPr lang="de-DE" dirty="0" err="1"/>
              <a:t>the</a:t>
            </a:r>
            <a:r>
              <a:rPr lang="de-DE" dirty="0"/>
              <a:t> </a:t>
            </a:r>
            <a:r>
              <a:rPr lang="de-DE" dirty="0" err="1"/>
              <a:t>study</a:t>
            </a:r>
            <a:r>
              <a:rPr lang="de-DE" dirty="0"/>
              <a:t> programme </a:t>
            </a:r>
            <a:r>
              <a:rPr lang="de-DE" dirty="0" err="1"/>
              <a:t>by</a:t>
            </a:r>
            <a:r>
              <a:rPr lang="de-DE" dirty="0"/>
              <a:t> </a:t>
            </a:r>
            <a:r>
              <a:rPr lang="de-DE" dirty="0" err="1"/>
              <a:t>the</a:t>
            </a:r>
            <a:r>
              <a:rPr lang="de-DE" dirty="0"/>
              <a:t> </a:t>
            </a:r>
            <a:r>
              <a:rPr lang="de-DE" dirty="0" err="1"/>
              <a:t>students</a:t>
            </a:r>
            <a:r>
              <a:rPr lang="de-DE" dirty="0"/>
              <a:t> 	</a:t>
            </a:r>
            <a:r>
              <a:rPr lang="de-DE" dirty="0" err="1"/>
              <a:t>is</a:t>
            </a:r>
            <a:r>
              <a:rPr lang="de-DE" dirty="0"/>
              <a:t> </a:t>
            </a:r>
            <a:r>
              <a:rPr lang="de-DE" dirty="0" err="1"/>
              <a:t>carried</a:t>
            </a:r>
            <a:r>
              <a:rPr lang="de-DE" dirty="0"/>
              <a:t> out </a:t>
            </a:r>
            <a:r>
              <a:rPr lang="de-DE" dirty="0" err="1"/>
              <a:t>and</a:t>
            </a:r>
            <a:r>
              <a:rPr lang="de-DE" dirty="0"/>
              <a:t> </a:t>
            </a:r>
            <a:r>
              <a:rPr lang="de-DE" dirty="0" err="1"/>
              <a:t>how</a:t>
            </a:r>
            <a:r>
              <a:rPr lang="de-DE" dirty="0"/>
              <a:t> </a:t>
            </a:r>
            <a:r>
              <a:rPr lang="de-DE" dirty="0" err="1"/>
              <a:t>the</a:t>
            </a:r>
            <a:r>
              <a:rPr lang="de-DE" dirty="0"/>
              <a:t> </a:t>
            </a:r>
            <a:r>
              <a:rPr lang="de-DE" dirty="0" err="1"/>
              <a:t>results</a:t>
            </a:r>
            <a:r>
              <a:rPr lang="de-DE" dirty="0"/>
              <a:t> </a:t>
            </a:r>
            <a:r>
              <a:rPr lang="de-DE" dirty="0" err="1"/>
              <a:t>are</a:t>
            </a:r>
            <a:r>
              <a:rPr lang="de-DE" dirty="0"/>
              <a:t> incorporated. </a:t>
            </a:r>
          </a:p>
          <a:p>
            <a:pPr marL="0" indent="0">
              <a:buNone/>
            </a:pPr>
            <a:r>
              <a:rPr lang="de-DE" b="1" dirty="0"/>
              <a:t>Benchmarks:</a:t>
            </a:r>
          </a:p>
          <a:p>
            <a:pPr marL="0" indent="0">
              <a:buNone/>
            </a:pPr>
            <a:r>
              <a:rPr lang="de-DE" i="1" dirty="0" err="1"/>
              <a:t>Meets</a:t>
            </a:r>
            <a:r>
              <a:rPr lang="de-DE" i="1" dirty="0"/>
              <a:t> </a:t>
            </a:r>
            <a:r>
              <a:rPr lang="de-DE" i="1" dirty="0" err="1"/>
              <a:t>quality</a:t>
            </a:r>
            <a:r>
              <a:rPr lang="de-DE" i="1" dirty="0"/>
              <a:t> requirements </a:t>
            </a:r>
          </a:p>
          <a:p>
            <a:r>
              <a:rPr lang="de-DE" dirty="0"/>
              <a:t>Evaluation </a:t>
            </a:r>
            <a:r>
              <a:rPr lang="de-DE" dirty="0" err="1"/>
              <a:t>by</a:t>
            </a:r>
            <a:r>
              <a:rPr lang="de-DE" dirty="0"/>
              <a:t> </a:t>
            </a:r>
            <a:r>
              <a:rPr lang="de-DE" dirty="0" err="1"/>
              <a:t>the</a:t>
            </a:r>
            <a:r>
              <a:rPr lang="de-DE" dirty="0"/>
              <a:t> </a:t>
            </a:r>
            <a:r>
              <a:rPr lang="de-DE" dirty="0" err="1"/>
              <a:t>students</a:t>
            </a:r>
            <a:r>
              <a:rPr lang="de-DE" dirty="0"/>
              <a:t> </a:t>
            </a:r>
            <a:r>
              <a:rPr lang="de-DE" dirty="0" err="1"/>
              <a:t>is</a:t>
            </a:r>
            <a:r>
              <a:rPr lang="de-DE" dirty="0"/>
              <a:t> </a:t>
            </a:r>
            <a:r>
              <a:rPr lang="de-DE" dirty="0" err="1"/>
              <a:t>carried</a:t>
            </a:r>
            <a:r>
              <a:rPr lang="de-DE" dirty="0"/>
              <a:t> out on a </a:t>
            </a:r>
            <a:r>
              <a:rPr lang="de-DE" dirty="0" err="1"/>
              <a:t>regular</a:t>
            </a:r>
            <a:r>
              <a:rPr lang="de-DE" dirty="0"/>
              <a:t> </a:t>
            </a:r>
            <a:r>
              <a:rPr lang="de-DE" dirty="0" err="1"/>
              <a:t>basis</a:t>
            </a:r>
            <a:r>
              <a:rPr lang="de-DE" dirty="0"/>
              <a:t> </a:t>
            </a:r>
            <a:r>
              <a:rPr lang="de-DE" dirty="0" err="1"/>
              <a:t>and</a:t>
            </a:r>
            <a:r>
              <a:rPr lang="de-DE" dirty="0"/>
              <a:t> in </a:t>
            </a:r>
            <a:r>
              <a:rPr lang="de-DE" dirty="0" err="1"/>
              <a:t>accordance</a:t>
            </a:r>
            <a:r>
              <a:rPr lang="de-DE" dirty="0"/>
              <a:t> </a:t>
            </a:r>
            <a:r>
              <a:rPr lang="de-DE" dirty="0" err="1"/>
              <a:t>with</a:t>
            </a:r>
            <a:r>
              <a:rPr lang="de-DE" dirty="0"/>
              <a:t> a </a:t>
            </a:r>
            <a:r>
              <a:rPr lang="de-DE" dirty="0" err="1"/>
              <a:t>prescribed</a:t>
            </a:r>
            <a:r>
              <a:rPr lang="de-DE" dirty="0"/>
              <a:t> </a:t>
            </a:r>
            <a:r>
              <a:rPr lang="de-DE" dirty="0" err="1"/>
              <a:t>procedure</a:t>
            </a:r>
            <a:r>
              <a:rPr lang="de-DE" dirty="0"/>
              <a:t>; </a:t>
            </a:r>
            <a:r>
              <a:rPr lang="de-DE" dirty="0" err="1"/>
              <a:t>the</a:t>
            </a:r>
            <a:r>
              <a:rPr lang="de-DE" dirty="0"/>
              <a:t> outcomes </a:t>
            </a:r>
            <a:r>
              <a:rPr lang="de-DE" dirty="0" err="1"/>
              <a:t>are</a:t>
            </a:r>
            <a:r>
              <a:rPr lang="de-DE" dirty="0"/>
              <a:t> </a:t>
            </a:r>
            <a:r>
              <a:rPr lang="de-DE" dirty="0" err="1"/>
              <a:t>communicated</a:t>
            </a:r>
            <a:r>
              <a:rPr lang="de-DE" dirty="0"/>
              <a:t> </a:t>
            </a:r>
            <a:r>
              <a:rPr lang="de-DE" dirty="0" err="1"/>
              <a:t>to</a:t>
            </a:r>
            <a:r>
              <a:rPr lang="de-DE" dirty="0"/>
              <a:t> </a:t>
            </a:r>
            <a:r>
              <a:rPr lang="de-DE" dirty="0" err="1"/>
              <a:t>the</a:t>
            </a:r>
            <a:r>
              <a:rPr lang="de-DE" dirty="0"/>
              <a:t> </a:t>
            </a:r>
            <a:r>
              <a:rPr lang="de-DE" dirty="0" err="1"/>
              <a:t>students</a:t>
            </a:r>
            <a:r>
              <a:rPr lang="de-DE" dirty="0"/>
              <a:t> </a:t>
            </a:r>
            <a:r>
              <a:rPr lang="de-DE" dirty="0" err="1"/>
              <a:t>and</a:t>
            </a:r>
            <a:r>
              <a:rPr lang="de-DE" dirty="0"/>
              <a:t> </a:t>
            </a:r>
            <a:r>
              <a:rPr lang="de-DE" dirty="0" err="1"/>
              <a:t>provide</a:t>
            </a:r>
            <a:r>
              <a:rPr lang="de-DE" dirty="0"/>
              <a:t> </a:t>
            </a:r>
            <a:r>
              <a:rPr lang="de-DE" dirty="0" err="1"/>
              <a:t>input</a:t>
            </a:r>
            <a:r>
              <a:rPr lang="de-DE" dirty="0"/>
              <a:t> </a:t>
            </a:r>
            <a:r>
              <a:rPr lang="de-DE" dirty="0" err="1"/>
              <a:t>for</a:t>
            </a:r>
            <a:r>
              <a:rPr lang="de-DE" dirty="0"/>
              <a:t> </a:t>
            </a:r>
            <a:r>
              <a:rPr lang="de-DE" dirty="0" err="1"/>
              <a:t>the</a:t>
            </a:r>
            <a:r>
              <a:rPr lang="de-DE" dirty="0"/>
              <a:t> </a:t>
            </a:r>
            <a:r>
              <a:rPr lang="de-DE" dirty="0" err="1"/>
              <a:t>quality</a:t>
            </a:r>
            <a:r>
              <a:rPr lang="de-DE" dirty="0"/>
              <a:t> </a:t>
            </a:r>
            <a:r>
              <a:rPr lang="de-DE" dirty="0" err="1"/>
              <a:t>development</a:t>
            </a:r>
            <a:r>
              <a:rPr lang="de-DE" dirty="0"/>
              <a:t> </a:t>
            </a:r>
            <a:r>
              <a:rPr lang="de-DE" dirty="0" err="1"/>
              <a:t>process</a:t>
            </a:r>
            <a:r>
              <a:rPr lang="de-DE" dirty="0"/>
              <a:t>. </a:t>
            </a:r>
          </a:p>
          <a:p>
            <a:pPr marL="0" indent="0">
              <a:buNone/>
            </a:pPr>
            <a:r>
              <a:rPr lang="de-DE" i="1" dirty="0" err="1"/>
              <a:t>Exceeds</a:t>
            </a:r>
            <a:r>
              <a:rPr lang="de-DE" i="1" dirty="0"/>
              <a:t> </a:t>
            </a:r>
            <a:r>
              <a:rPr lang="de-DE" i="1" dirty="0" err="1"/>
              <a:t>quality</a:t>
            </a:r>
            <a:r>
              <a:rPr lang="de-DE" i="1" dirty="0"/>
              <a:t> requirements </a:t>
            </a:r>
          </a:p>
          <a:p>
            <a:r>
              <a:rPr lang="de-DE" dirty="0"/>
              <a:t>In </a:t>
            </a:r>
            <a:r>
              <a:rPr lang="de-DE" dirty="0" err="1"/>
              <a:t>addition</a:t>
            </a:r>
            <a:r>
              <a:rPr lang="de-DE" dirty="0"/>
              <a:t>, </a:t>
            </a:r>
            <a:r>
              <a:rPr lang="de-DE" dirty="0" err="1"/>
              <a:t>the</a:t>
            </a:r>
            <a:r>
              <a:rPr lang="de-DE" dirty="0"/>
              <a:t> </a:t>
            </a:r>
            <a:r>
              <a:rPr lang="de-DE" dirty="0" err="1"/>
              <a:t>evaluation</a:t>
            </a:r>
            <a:r>
              <a:rPr lang="de-DE" dirty="0"/>
              <a:t> </a:t>
            </a:r>
            <a:r>
              <a:rPr lang="de-DE" dirty="0" err="1"/>
              <a:t>results</a:t>
            </a:r>
            <a:r>
              <a:rPr lang="de-DE" dirty="0"/>
              <a:t> </a:t>
            </a:r>
            <a:r>
              <a:rPr lang="de-DE" dirty="0" err="1"/>
              <a:t>are</a:t>
            </a:r>
            <a:r>
              <a:rPr lang="de-DE" dirty="0"/>
              <a:t> </a:t>
            </a:r>
            <a:r>
              <a:rPr lang="de-DE" dirty="0" err="1"/>
              <a:t>translated</a:t>
            </a:r>
            <a:r>
              <a:rPr lang="de-DE" dirty="0"/>
              <a:t> </a:t>
            </a:r>
            <a:r>
              <a:rPr lang="de-DE" dirty="0" err="1"/>
              <a:t>into</a:t>
            </a:r>
            <a:r>
              <a:rPr lang="de-DE" dirty="0"/>
              <a:t> a </a:t>
            </a:r>
            <a:r>
              <a:rPr lang="de-DE" dirty="0" err="1"/>
              <a:t>list</a:t>
            </a:r>
            <a:r>
              <a:rPr lang="de-DE" dirty="0"/>
              <a:t> </a:t>
            </a:r>
            <a:r>
              <a:rPr lang="de-DE" dirty="0" err="1"/>
              <a:t>of</a:t>
            </a:r>
            <a:r>
              <a:rPr lang="de-DE" dirty="0"/>
              <a:t> </a:t>
            </a:r>
            <a:r>
              <a:rPr lang="de-DE" dirty="0" err="1"/>
              <a:t>measures</a:t>
            </a:r>
            <a:r>
              <a:rPr lang="de-DE" dirty="0"/>
              <a:t> </a:t>
            </a:r>
            <a:r>
              <a:rPr lang="de-DE" dirty="0" err="1"/>
              <a:t>to</a:t>
            </a:r>
            <a:r>
              <a:rPr lang="de-DE" dirty="0"/>
              <a:t> </a:t>
            </a:r>
            <a:r>
              <a:rPr lang="de-DE" dirty="0" err="1"/>
              <a:t>be</a:t>
            </a:r>
            <a:r>
              <a:rPr lang="de-DE" dirty="0"/>
              <a:t> </a:t>
            </a:r>
            <a:r>
              <a:rPr lang="de-DE" dirty="0" err="1"/>
              <a:t>taken</a:t>
            </a:r>
            <a:r>
              <a:rPr lang="de-DE" dirty="0"/>
              <a:t>, </a:t>
            </a:r>
            <a:r>
              <a:rPr lang="de-DE" dirty="0" err="1"/>
              <a:t>and</a:t>
            </a:r>
            <a:r>
              <a:rPr lang="de-DE" dirty="0"/>
              <a:t> </a:t>
            </a:r>
            <a:r>
              <a:rPr lang="de-DE" dirty="0" err="1"/>
              <a:t>pub</a:t>
            </a:r>
            <a:r>
              <a:rPr lang="de-DE" dirty="0"/>
              <a:t>- </a:t>
            </a:r>
            <a:r>
              <a:rPr lang="de-DE" dirty="0" err="1"/>
              <a:t>lished</a:t>
            </a:r>
            <a:r>
              <a:rPr lang="de-DE" dirty="0"/>
              <a:t> in an </a:t>
            </a:r>
            <a:r>
              <a:rPr lang="de-DE" dirty="0" err="1"/>
              <a:t>appropriate</a:t>
            </a:r>
            <a:r>
              <a:rPr lang="de-DE" dirty="0"/>
              <a:t> </a:t>
            </a:r>
            <a:r>
              <a:rPr lang="de-DE" dirty="0" err="1"/>
              <a:t>manner</a:t>
            </a:r>
            <a:r>
              <a:rPr lang="de-DE" dirty="0"/>
              <a:t>. </a:t>
            </a:r>
            <a:r>
              <a:rPr lang="de-DE" dirty="0" err="1"/>
              <a:t>Within</a:t>
            </a:r>
            <a:r>
              <a:rPr lang="de-DE" dirty="0"/>
              <a:t> </a:t>
            </a:r>
            <a:r>
              <a:rPr lang="de-DE" dirty="0" err="1"/>
              <a:t>the</a:t>
            </a:r>
            <a:r>
              <a:rPr lang="de-DE" dirty="0"/>
              <a:t> </a:t>
            </a:r>
            <a:r>
              <a:rPr lang="de-DE" dirty="0" err="1"/>
              <a:t>framework</a:t>
            </a:r>
            <a:r>
              <a:rPr lang="de-DE" dirty="0"/>
              <a:t> </a:t>
            </a:r>
            <a:r>
              <a:rPr lang="de-DE" dirty="0" err="1"/>
              <a:t>of</a:t>
            </a:r>
            <a:r>
              <a:rPr lang="de-DE" dirty="0"/>
              <a:t> </a:t>
            </a:r>
            <a:r>
              <a:rPr lang="de-DE" dirty="0" err="1"/>
              <a:t>controlling</a:t>
            </a:r>
            <a:r>
              <a:rPr lang="de-DE" dirty="0"/>
              <a:t> </a:t>
            </a:r>
            <a:r>
              <a:rPr lang="de-DE" dirty="0" err="1"/>
              <a:t>the</a:t>
            </a:r>
            <a:r>
              <a:rPr lang="de-DE" dirty="0"/>
              <a:t> </a:t>
            </a:r>
            <a:r>
              <a:rPr lang="de-DE" dirty="0" err="1"/>
              <a:t>implementation</a:t>
            </a:r>
            <a:r>
              <a:rPr lang="de-DE" dirty="0"/>
              <a:t>, </a:t>
            </a:r>
            <a:r>
              <a:rPr lang="de-DE" dirty="0" err="1"/>
              <a:t>it</a:t>
            </a:r>
            <a:r>
              <a:rPr lang="de-DE" dirty="0"/>
              <a:t> </a:t>
            </a:r>
            <a:r>
              <a:rPr lang="de-DE" dirty="0" err="1"/>
              <a:t>is</a:t>
            </a:r>
            <a:r>
              <a:rPr lang="de-DE" dirty="0"/>
              <a:t> </a:t>
            </a:r>
            <a:r>
              <a:rPr lang="de-DE" dirty="0" err="1"/>
              <a:t>ensured</a:t>
            </a:r>
            <a:r>
              <a:rPr lang="de-DE" dirty="0"/>
              <a:t> </a:t>
            </a:r>
            <a:r>
              <a:rPr lang="de-DE" dirty="0" err="1"/>
              <a:t>that</a:t>
            </a:r>
            <a:r>
              <a:rPr lang="de-DE" dirty="0"/>
              <a:t> </a:t>
            </a:r>
            <a:r>
              <a:rPr lang="de-DE" dirty="0" err="1"/>
              <a:t>measures</a:t>
            </a:r>
            <a:r>
              <a:rPr lang="de-DE" dirty="0"/>
              <a:t> </a:t>
            </a:r>
            <a:r>
              <a:rPr lang="de-DE" dirty="0" err="1"/>
              <a:t>are</a:t>
            </a:r>
            <a:r>
              <a:rPr lang="de-DE" dirty="0"/>
              <a:t> a) </a:t>
            </a:r>
            <a:r>
              <a:rPr lang="de-DE" dirty="0" err="1"/>
              <a:t>implemented</a:t>
            </a:r>
            <a:r>
              <a:rPr lang="de-DE" dirty="0"/>
              <a:t>, b) </a:t>
            </a:r>
            <a:r>
              <a:rPr lang="de-DE" dirty="0" err="1"/>
              <a:t>reviewed</a:t>
            </a:r>
            <a:r>
              <a:rPr lang="de-DE" dirty="0"/>
              <a:t> </a:t>
            </a:r>
            <a:r>
              <a:rPr lang="de-DE" dirty="0" err="1"/>
              <a:t>and</a:t>
            </a:r>
            <a:r>
              <a:rPr lang="de-DE" dirty="0"/>
              <a:t> </a:t>
            </a:r>
            <a:r>
              <a:rPr lang="de-DE" dirty="0" err="1"/>
              <a:t>evaluated</a:t>
            </a:r>
            <a:r>
              <a:rPr lang="de-DE" dirty="0"/>
              <a:t> </a:t>
            </a:r>
            <a:r>
              <a:rPr lang="de-DE" dirty="0" err="1"/>
              <a:t>with</a:t>
            </a:r>
            <a:r>
              <a:rPr lang="de-DE" dirty="0"/>
              <a:t> </a:t>
            </a:r>
            <a:r>
              <a:rPr lang="de-DE" dirty="0" err="1"/>
              <a:t>regard</a:t>
            </a:r>
            <a:r>
              <a:rPr lang="de-DE" dirty="0"/>
              <a:t> </a:t>
            </a:r>
            <a:r>
              <a:rPr lang="de-DE" dirty="0" err="1"/>
              <a:t>to</a:t>
            </a:r>
            <a:r>
              <a:rPr lang="de-DE" dirty="0"/>
              <a:t> </a:t>
            </a:r>
            <a:r>
              <a:rPr lang="de-DE" dirty="0" err="1"/>
              <a:t>their</a:t>
            </a:r>
            <a:r>
              <a:rPr lang="de-DE" dirty="0"/>
              <a:t> </a:t>
            </a:r>
            <a:r>
              <a:rPr lang="de-DE" dirty="0" err="1"/>
              <a:t>quality</a:t>
            </a:r>
            <a:r>
              <a:rPr lang="de-DE" dirty="0"/>
              <a:t> </a:t>
            </a:r>
            <a:r>
              <a:rPr lang="de-DE" dirty="0" err="1"/>
              <a:t>and</a:t>
            </a:r>
            <a:r>
              <a:rPr lang="de-DE" dirty="0"/>
              <a:t> </a:t>
            </a:r>
            <a:r>
              <a:rPr lang="de-DE" dirty="0" err="1"/>
              <a:t>faithfulness</a:t>
            </a:r>
            <a:r>
              <a:rPr lang="de-DE" dirty="0"/>
              <a:t> </a:t>
            </a:r>
            <a:r>
              <a:rPr lang="de-DE" dirty="0" err="1"/>
              <a:t>to</a:t>
            </a:r>
            <a:r>
              <a:rPr lang="de-DE" dirty="0"/>
              <a:t> </a:t>
            </a:r>
            <a:r>
              <a:rPr lang="de-DE" dirty="0" err="1"/>
              <a:t>the</a:t>
            </a:r>
            <a:r>
              <a:rPr lang="de-DE" dirty="0"/>
              <a:t> original </a:t>
            </a:r>
            <a:r>
              <a:rPr lang="de-DE" dirty="0" err="1"/>
              <a:t>objective</a:t>
            </a:r>
            <a:r>
              <a:rPr lang="de-DE" dirty="0"/>
              <a:t>, c) </a:t>
            </a:r>
            <a:r>
              <a:rPr lang="de-DE" dirty="0" err="1"/>
              <a:t>modified</a:t>
            </a:r>
            <a:r>
              <a:rPr lang="de-DE" dirty="0"/>
              <a:t> </a:t>
            </a:r>
            <a:r>
              <a:rPr lang="de-DE" dirty="0" err="1"/>
              <a:t>and</a:t>
            </a:r>
            <a:r>
              <a:rPr lang="de-DE" dirty="0"/>
              <a:t> </a:t>
            </a:r>
            <a:r>
              <a:rPr lang="de-DE" dirty="0" err="1"/>
              <a:t>adapted</a:t>
            </a:r>
            <a:r>
              <a:rPr lang="de-DE" dirty="0"/>
              <a:t> </a:t>
            </a:r>
            <a:r>
              <a:rPr lang="de-DE" dirty="0" err="1"/>
              <a:t>if</a:t>
            </a:r>
            <a:r>
              <a:rPr lang="de-DE" dirty="0"/>
              <a:t> </a:t>
            </a:r>
            <a:r>
              <a:rPr lang="de-DE" dirty="0" err="1"/>
              <a:t>necessary</a:t>
            </a:r>
            <a:r>
              <a:rPr lang="de-DE" dirty="0"/>
              <a:t>, </a:t>
            </a:r>
            <a:r>
              <a:rPr lang="de-DE" dirty="0" err="1"/>
              <a:t>as</a:t>
            </a:r>
            <a:r>
              <a:rPr lang="de-DE" dirty="0"/>
              <a:t> </a:t>
            </a:r>
            <a:r>
              <a:rPr lang="de-DE" dirty="0" err="1"/>
              <a:t>well</a:t>
            </a:r>
            <a:r>
              <a:rPr lang="de-DE" dirty="0"/>
              <a:t> </a:t>
            </a:r>
            <a:r>
              <a:rPr lang="de-DE" dirty="0" err="1"/>
              <a:t>as</a:t>
            </a:r>
            <a:r>
              <a:rPr lang="de-DE" dirty="0"/>
              <a:t> d) </a:t>
            </a:r>
            <a:r>
              <a:rPr lang="de-DE" dirty="0" err="1"/>
              <a:t>documented</a:t>
            </a:r>
            <a:r>
              <a:rPr lang="de-DE" dirty="0"/>
              <a:t>. </a:t>
            </a:r>
          </a:p>
          <a:p>
            <a:endParaRPr lang="de-DE" dirty="0"/>
          </a:p>
        </p:txBody>
      </p:sp>
      <p:sp>
        <p:nvSpPr>
          <p:cNvPr id="4" name="Datumsplatzhalter 3">
            <a:extLst>
              <a:ext uri="{FF2B5EF4-FFF2-40B4-BE49-F238E27FC236}">
                <a16:creationId xmlns:a16="http://schemas.microsoft.com/office/drawing/2014/main" xmlns="" id="{380B1B81-A581-B64C-B6B6-83820B3D3BE7}"/>
              </a:ext>
            </a:extLst>
          </p:cNvPr>
          <p:cNvSpPr>
            <a:spLocks noGrp="1"/>
          </p:cNvSpPr>
          <p:nvPr>
            <p:ph type="dt" sz="half" idx="10"/>
          </p:nvPr>
        </p:nvSpPr>
        <p:spPr/>
        <p:txBody>
          <a:bodyPr/>
          <a:lstStyle/>
          <a:p>
            <a:fld id="{D1D9CCD8-8224-A84E-B67B-79B8FAB36908}" type="datetime1">
              <a:rPr lang="de-DE" smtClean="0"/>
              <a:t>17.09.2018</a:t>
            </a:fld>
            <a:endParaRPr lang="de-DE"/>
          </a:p>
        </p:txBody>
      </p:sp>
      <p:sp>
        <p:nvSpPr>
          <p:cNvPr id="5" name="Fußzeilenplatzhalter 4">
            <a:extLst>
              <a:ext uri="{FF2B5EF4-FFF2-40B4-BE49-F238E27FC236}">
                <a16:creationId xmlns:a16="http://schemas.microsoft.com/office/drawing/2014/main" xmlns="" id="{4E85BE95-1F03-6F4F-8B4D-87C26C50712B}"/>
              </a:ext>
            </a:extLst>
          </p:cNvPr>
          <p:cNvSpPr>
            <a:spLocks noGrp="1"/>
          </p:cNvSpPr>
          <p:nvPr>
            <p:ph type="ftr" sz="quarter" idx="11"/>
          </p:nvPr>
        </p:nvSpPr>
        <p:spPr/>
        <p:txBody>
          <a:bodyPr/>
          <a:lstStyle/>
          <a:p>
            <a:r>
              <a:rPr lang="de-DE"/>
              <a:t>FIBAA Consult, Bonn, Germany  Dr. Heinz-Ulrich Schmidt</a:t>
            </a:r>
          </a:p>
        </p:txBody>
      </p:sp>
      <p:sp>
        <p:nvSpPr>
          <p:cNvPr id="6" name="Foliennummernplatzhalter 5">
            <a:extLst>
              <a:ext uri="{FF2B5EF4-FFF2-40B4-BE49-F238E27FC236}">
                <a16:creationId xmlns:a16="http://schemas.microsoft.com/office/drawing/2014/main" xmlns="" id="{21DAC592-97B8-8F4B-AF5B-D6C14F1D89C9}"/>
              </a:ext>
            </a:extLst>
          </p:cNvPr>
          <p:cNvSpPr>
            <a:spLocks noGrp="1"/>
          </p:cNvSpPr>
          <p:nvPr>
            <p:ph type="sldNum" sz="quarter" idx="12"/>
          </p:nvPr>
        </p:nvSpPr>
        <p:spPr/>
        <p:txBody>
          <a:bodyPr/>
          <a:lstStyle/>
          <a:p>
            <a:fld id="{93BC7EB4-ADAF-3D45-8E3E-A06BACF5AB1C}" type="slidenum">
              <a:rPr lang="de-DE" smtClean="0"/>
              <a:t>99</a:t>
            </a:fld>
            <a:endParaRPr lang="de-DE"/>
          </a:p>
        </p:txBody>
      </p:sp>
      <p:pic>
        <p:nvPicPr>
          <p:cNvPr id="7" name="Picture 3" descr="page1image560">
            <a:extLst>
              <a:ext uri="{FF2B5EF4-FFF2-40B4-BE49-F238E27FC236}">
                <a16:creationId xmlns:a16="http://schemas.microsoft.com/office/drawing/2014/main" xmlns="" id="{C32CB48B-7EAB-B642-B11F-5E5725559A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9034" y="228905"/>
            <a:ext cx="1524000" cy="108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58949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6831</Words>
  <Application>Microsoft Office PowerPoint</Application>
  <PresentationFormat>Widescreen</PresentationFormat>
  <Paragraphs>1157</Paragraphs>
  <Slides>105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105</vt:i4>
      </vt:variant>
    </vt:vector>
  </HeadingPairs>
  <TitlesOfParts>
    <vt:vector size="112" baseType="lpstr">
      <vt:lpstr>ＭＳ Ｐゴシック</vt:lpstr>
      <vt:lpstr>Arial</vt:lpstr>
      <vt:lpstr>Calibri</vt:lpstr>
      <vt:lpstr>Calibri Light</vt:lpstr>
      <vt:lpstr>Courier New</vt:lpstr>
      <vt:lpstr>Wingdings</vt:lpstr>
      <vt:lpstr>Office</vt:lpstr>
      <vt:lpstr>The Quality of study programmes:  FIBAA Assessment Guide for Accreditation of Programmes in Management Studies, Economics, Law and Social Sciences</vt:lpstr>
      <vt:lpstr>Two International Principles of Quality Assurance</vt:lpstr>
      <vt:lpstr>Respective Reflection in FIBAA Assessment Guide for Programme Accreditation</vt:lpstr>
      <vt:lpstr>FIBAA Assessment Guide for the accreditation of Programmes in Management Studies, Economics, Law and Social Sciences </vt:lpstr>
      <vt:lpstr>FIBAA Assessment Guide for Programme Accreditation in Manage- ment Studies, Economics, Law and Social Sciences  Chapter 1: Objectives (Which and why)</vt:lpstr>
      <vt:lpstr>FIBAA Assessment Guide for Programme Accreditation in Manage- ment Studies, Economics, Law and Social Sciences  Chapter 1: Objectives (Which and why)</vt:lpstr>
      <vt:lpstr>FIBAA Assessment Guide for Programme Accreditation in Manage- ment Studies, Economics, Law and Social Sciences  Chapter 1: Objectives (Which and why)</vt:lpstr>
      <vt:lpstr>FIBAA Assessment Guide for Programme Accreditation in Manage- ment Studies, Economics, Law and Social Sciences  Chapter 1: Objectives (Which and why)</vt:lpstr>
      <vt:lpstr>FIBAA Assessment Guide for Programme Accreditation in Manage- ment Studies, Economics, Law and Social Sciences  Chapter 1: Objectives (Which and why)</vt:lpstr>
      <vt:lpstr>FIBAA Assessment Guide for Programme Accreditation in Manage- ment Studies, Economics, Law and Social Sciences  Chapter 1: Objectives (Which and why)</vt:lpstr>
      <vt:lpstr>FIBAA Assessment Guide for Programme Accreditation in Manage- ment Studies, Economics, Law and Social Sciences  Chapter 1: Objectives (Which and why)</vt:lpstr>
      <vt:lpstr>FIBAA Assessment Guide for Programme Accreditation in Manage- ment Studies, Economics, Law and Social Sciences  Chapter 1: Objectives (Which and why)</vt:lpstr>
      <vt:lpstr>FIBAA Assessment Guide for Programme Accreditation in Manage- ment Studies, Economics, Law and Social Sciences  Chapter 1: Objectives (Which and why)</vt:lpstr>
      <vt:lpstr>FIBAA Assessment Guide for Programme Accreditation in Manage- ment Studies, Economics, Law and Social Sciences  Chapter 1: Objectives (Which and why)</vt:lpstr>
      <vt:lpstr>FIBAA Assessment Guide for the Accreditation of Programmes in Management Studies, Economics, Law and Social Sciences </vt:lpstr>
      <vt:lpstr>FIBAA Assessment Guide for Programme Accreditation Chapter2: Admission (why and how)</vt:lpstr>
      <vt:lpstr>FIBAA Assessment Guide for Programme Accreditation Chapter2: Admission (why and how)</vt:lpstr>
      <vt:lpstr>FIBAA Assessment Guide for Programme Accreditation Chapter2: Admission (why and how)</vt:lpstr>
      <vt:lpstr>FIBAA Assessment Guide for Programme Accreditation Chapter2: Admission (why and how)</vt:lpstr>
      <vt:lpstr>FIBAA Assessment Guide for Programme Accreditation Chapter2: Admission (why and how)</vt:lpstr>
      <vt:lpstr>FIBAA Assessment Guide for Programme Accreditation Chapter2: Admission (why and how)</vt:lpstr>
      <vt:lpstr>FIBAA Assessment Guide for Programme Accreditation Chapter2: Admission (why and how)</vt:lpstr>
      <vt:lpstr>FIBAA Assessment Guide for Programme Accreditation Chapter2: Admission (why and how)</vt:lpstr>
      <vt:lpstr>FIBAA Assessment Guide for Programme Accreditation Chapter2: Admission (why and how)</vt:lpstr>
      <vt:lpstr>FIBAA Assessment Guide for Programme Accreditation Chapter 3: Contents, Structure and Didactic Concept  (This chapter is about how the study programme objectives are implemented- fitness for purpose).  </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 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Contents, Structure and Didactic Concept (This chapter is  about how the study programme objectives are implemented- fitness for purpose).</vt:lpstr>
      <vt:lpstr>FIBAA Assessment Guide for Programme Accreditation Chapter 3: Internationality (This chapter is about how the study programme objectives are implemented- fitness for purpose).</vt:lpstr>
      <vt:lpstr>FIBAA Assessment Guide for Programme Accreditation Chapter 3: Internationality (This chapter is about how the study programme objectives are implemented- fitness for purpose).</vt:lpstr>
      <vt:lpstr>FIBAA Assessment Guide for Programme Accreditation Chapter 3: Internationality (This chapter is about how the study programme objectives are implemented- fitness for purpose).</vt:lpstr>
      <vt:lpstr>FIBAA Assessment Guide for Programme Accreditation Chapter 3: Internationality (This chapter is about how the study programme objectives are implemented- fitness for purpose).</vt:lpstr>
      <vt:lpstr>FIBAA Assessment Guide for Programme Accreditation Chapter 3: Internationality (This chapter is about how the study programme objectives are implemented- fitness for purpose).</vt:lpstr>
      <vt:lpstr>FIBAA Assessment Guide for Programme Accreditation Chapter 3: Internationality (This chapter is about how the study programme objectives are implemented- fitness for purpose).</vt:lpstr>
      <vt:lpstr>FIBAA Assessment Guide for Programme Accreditation Chapter 3.5: Multidisciplinary competences and skills (This chapter is  about how the study programme objectives are implemented- fitness for purpose).</vt:lpstr>
      <vt:lpstr>FIBAA Assessment Guide for Programme Accreditation Chapter 3.5: Multidisciplinary competences and skills (This chapter is  about how the study programme objectives are implemented- fitness for purpose).</vt:lpstr>
      <vt:lpstr>FIBAA Assessment Guide for Programme Accreditation Chapter 3.6: Skills for employment/Emploability  (This chapter is about how the study programme objectives are implemented- fitness for purpose).</vt:lpstr>
      <vt:lpstr>FIBAA Assessment Guide for Programme Accreditation Chapter 3.6: Skills for employment/Emploability (This chapter is about  how the study programme objectives are implemented- fitness for purpose).</vt:lpstr>
      <vt:lpstr>FIBAA Assessment Guide for Programme Accreditation Chapter 4: Academic Environment and Framework Conditions (This  chapter is about how the study programme objectives are implemented-  fitness for purpose).</vt:lpstr>
      <vt:lpstr>FIBAA Assessment Guide for Programme Accreditation Chapter 4.1: Academic Environment and Framework Conditions (This  chapter is about how the programme objectives are implemented within the given framework - fitness for purpose).</vt:lpstr>
      <vt:lpstr>FIBAA Assessment Guide for Programme Accreditation Chapter 4.1: Academic Environment and Framework Conditions  (This chapter is about how the programme objectives are  implemented within the given framework - fitness for purpose).</vt:lpstr>
      <vt:lpstr>FIBAA Assessment Guide for Programme Accreditation Chapter 4.1: Academic Environment and Framework Conditions  (This chapter is about how the programme objectives are implemented within the given framework - fitness for purpose).</vt:lpstr>
      <vt:lpstr>FIBAA Assessment Guide for Programme Accreditation Chapter 4.1: Academic Environment and Framework Conditions  (This chapter is about how the programme objectives are  implemented within the given framework - fitness for purpose).</vt:lpstr>
      <vt:lpstr>FIBAA Assessment Guide for Programme Accreditation Chapter 4.1: Academic Environment and Framework Conditions  (This chapter is about how the programme objectives are  implementedwithin the given framework - fitness for purpose).</vt:lpstr>
      <vt:lpstr>FIBAA Assessment Guide for Programme Accreditation Chapter 4.1: Academic Environment and Framework Conditions (This  chapter is about how the programme objectives are implemented within the given framework - fitness for purpose).</vt:lpstr>
      <vt:lpstr>FIBAA Assessment Guide for Programme Accreditation Chapter 4.1: Academic Environment and Framework Conditions  (This chapter is about how the programme objectives are  implemented within the given framework - fitness for purpose).</vt:lpstr>
      <vt:lpstr>FIBAA Assessment Guide for Programme Accreditation Chapter 4.1: Academic Environment and Framework Conditions  (This chapter is about how the programme objectives are implemented within the given framework - fitness for purpose).</vt:lpstr>
      <vt:lpstr>FIBAA Assessment Guide for Programme Accreditation Chapter 4.1: Academic Environment and Framework Conditions  (This chapter is about how the programme objectives are implemented within the given framework - fitness for purpose).</vt:lpstr>
      <vt:lpstr>FIBAA Assessment Guide for Programme Accreditation Chapter 4.1: Academic Environment and Framework Conditions  (This chapter is about how the programme objectives are implemented within the given framework - fitness for purpose).</vt:lpstr>
      <vt:lpstr>FIBAA Assessment Guide for Programme Accreditation Chapter 4.1: Academic Environment and Framework Conditions  (This chapter is about how the programme objectives are implemented within the given framework - fitness for purpose).</vt:lpstr>
      <vt:lpstr>FIBAA Assessment Guide for Programme Accreditation Chapter 4.1: Academic Environment and Framework Conditions  (This chapter is about how the programme objectives are implemented within the given framework - fitness for purpose).</vt:lpstr>
      <vt:lpstr>FIBAA Assessment Guide for Programme Accreditation Chapter 4.2: Academic Environment and Framework Conditions  (This chapter is about how the programme objectives are implemented within the given framework - fitness for purpose).</vt:lpstr>
      <vt:lpstr>FIBAA Assessment Guide for Programme Accreditation Chapter 4.2: Academic Environment and Framework Conditions  (This chapter is about how the programme objectives are implemented within the given framework - fitness for purpose).</vt:lpstr>
      <vt:lpstr>FIBAA Assessment Guide for Programme Accreditation Chapter 4.2: Academic Environment and Framework Conditions  (This chapter is about how the programme objectives are implemented within the given framework - fitness for purpose).</vt:lpstr>
      <vt:lpstr>FIBAA Assessment Guide for Programme Accreditation Chapter 4.2: Academic Environment and Framework Conditions (This chapter is about how the programme objectives are implemented  within the given framework - fitness for purpose).</vt:lpstr>
      <vt:lpstr>FIBAA Assessment Guide for Programme Accreditation Chapter 4.3: Academic Environment and Framework Conditions  (This chapter is about how the programme objectives are implemented within the given framework - fitness for purpose).</vt:lpstr>
      <vt:lpstr>FIBAA Assessment Guide for Programme Accreditation Chapter 4.3: Academic Environment and Framework Conditions  (This chapter is about how the programme objectives are implemented within the given framework - fitness for purpose).</vt:lpstr>
      <vt:lpstr>FIBAA Assessment Guide for Programme Accreditation Chapter 4.3: Academic Environment and Framework Conditions  (This chapter is about how the programme objectives are implemented within the given framework - fitness for purpose).</vt:lpstr>
      <vt:lpstr>FIBAA Assessment Guide for Programme Accreditation Chapter 4.3: Academic Environment and Framework Conditions  (This chapter is about how the programme objectives are implemented within the given framework - fitness for purpose).</vt:lpstr>
      <vt:lpstr>FIBAA Assessment Guide for Programme Accreditation Chapter 4.4: Academic Environment and Framework Conditions  (This chapter is about how the programme objectives are implemented within the given framework - fitness for purpose).</vt:lpstr>
      <vt:lpstr>FIBAA Assessment Guide for Programme Accreditation Chapter 4.4: Academic Environment and Framework Conditions  (This chapter is about how the programme objectives are implemented within the given framework - fitness for purpose).</vt:lpstr>
      <vt:lpstr>FIBAA Assessment Guide for Programme Accreditation Chapter 4.4: Academic Environment and Framework Conditions (This chapter is  about how the programme objectives are implemented within the given framework - fitness for purpose).</vt:lpstr>
      <vt:lpstr>FIBAA Assessment Guide for Programme Accreditation Chapter 4.4: Academic Environment and Framework Conditions  (This chapter is about how the programme objectives are implemented within the given framework - fitness for purpose).</vt:lpstr>
      <vt:lpstr>FIBAA Assessment Guide for Programme Accreditation Chapter 4.4: Academic Environment and Framework Conditions  (This chapter is about how the programme objectives are implemented within the given framework - fitness for purpose).</vt:lpstr>
      <vt:lpstr>FIBAA Assessment Guide for Programme Accreditation Chapter 4.5: Academic Environment and Framework Conditions  (This chapter is about how the programme objectives are implemented within the given framework - fitness for purpose).</vt:lpstr>
      <vt:lpstr>FIBAA Assessment Guide for Programme Accreditation Chapter 4.5: Academic Environment and Framework Conditions  (This chapter is about how the programme objectives are  implemented within the given framework - fitness for purpose).</vt:lpstr>
      <vt:lpstr>FIBAA Assessment Guide for Programme Accreditation Chapter 4.5: Academic Environment and Framework Conditions  (This chapter is about how the programme objectives are implemented within the given framework - fitness for purpose).</vt:lpstr>
      <vt:lpstr>FIBAA Assessment Guide for Programme Accreditation Chapter 4.5: Academic Environment and Framework Conditions  (This chapter is about how the programme objectives are implemented within the given framework - fitness for purpose).</vt:lpstr>
      <vt:lpstr>FIBAA Assessment Guide for Programme Accreditation Chapter 4.5: Academic Environment and Framework Conditions  (This chapter is about how the programme objectives are implemented within the given framework - fitness for purpose).</vt:lpstr>
      <vt:lpstr>FIBAA Assessment Guide for Programme Accreditation Chapter 5: Quality Assurance and Documentation (This chapter is about how the programme objectives are  implemented within the given framework - fitness for purpose).</vt:lpstr>
      <vt:lpstr>FIBAA Assessment Guide for Programme Accreditation Chapter 5: Quality Assurance and Documentation (This chapter is about how the programme objectives are implemented within  the given framework - fitness for purpose).</vt:lpstr>
      <vt:lpstr>FIBAA Assessment Guide for Programme Accreditation Chapter 5: Quality Assurance and Documentation (This chapter is  about how the programme objectives are implemented within  the given framework - fitness for purpose).</vt:lpstr>
      <vt:lpstr>FIBAA Assessment Guide for Programme Accreditation Chapter 5: Quality Assurance and Documentation (This chapter is about how the programme objectives are implemented within the given framework - fitness for purpose).</vt:lpstr>
      <vt:lpstr>FIBAA Assessment Guide for Programme Accreditation Chapter 5: Quality Assurance and Documentation (This chapter is  about how the programme objectives are implemented within  the given framework - fitness for purpose).</vt:lpstr>
      <vt:lpstr>FIBAA Assessment Guide for Programme Accreditation Chapter 5: Quality Assurance and Documentation (This chapter is  about how the programme objectives are implemented within  the given framework - fitness for purpose).</vt:lpstr>
      <vt:lpstr>FIBAA Assessment Guide for Programme Accreditation Chapter 5: Quality Assurance and Documentation (This chapter is  about how the programme objectives are implemented within the given framework - fitness for purpose).</vt:lpstr>
      <vt:lpstr>FIBAA Assessment Guide for Programme Accreditation Chapter 5: Quality Assurance and Documentation (This chapter is about how theprogramme objectives are implementedwithin the given framework - fitness for purpose).</vt:lpstr>
      <vt:lpstr>FIBAA Assessment Guide for Programme Accreditation Chapter 5: Quality Assurance and Documentation (This chapter is about how the programme objectives are implemented within  the given framework - fitness for purpose).</vt:lpstr>
      <vt:lpstr>FIBAA Assessment Guide for Programme Accreditation Chapter 5: Quality Assurance and Documentation (This chapter is about how the programme objectives are implemented within the given framework - fitness for purpose).</vt:lpstr>
      <vt:lpstr>Finally: The (happy?) end of  FIBAA Assessment Guide for the accreditation of Programmes in  Management Studies, Economics, Law and Social Sciences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Quality of study programmes: The FIBAA Assessment Guide</dc:title>
  <dc:creator>Heinz Ulrich-Schmidt</dc:creator>
  <cp:lastModifiedBy>Tundikbayeva Bakytgul</cp:lastModifiedBy>
  <cp:revision>79</cp:revision>
  <dcterms:created xsi:type="dcterms:W3CDTF">2018-08-06T08:16:07Z</dcterms:created>
  <dcterms:modified xsi:type="dcterms:W3CDTF">2018-09-17T12:04:55Z</dcterms:modified>
</cp:coreProperties>
</file>