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330" r:id="rId2"/>
    <p:sldId id="329" r:id="rId3"/>
    <p:sldId id="279" r:id="rId4"/>
    <p:sldId id="309" r:id="rId5"/>
    <p:sldId id="303" r:id="rId6"/>
    <p:sldId id="331" r:id="rId7"/>
    <p:sldId id="310" r:id="rId8"/>
    <p:sldId id="325" r:id="rId9"/>
    <p:sldId id="326" r:id="rId10"/>
    <p:sldId id="333" r:id="rId11"/>
    <p:sldId id="334" r:id="rId12"/>
    <p:sldId id="335" r:id="rId13"/>
    <p:sldId id="336" r:id="rId14"/>
    <p:sldId id="337" r:id="rId15"/>
    <p:sldId id="327" r:id="rId16"/>
    <p:sldId id="312" r:id="rId17"/>
    <p:sldId id="307" r:id="rId18"/>
    <p:sldId id="324" r:id="rId19"/>
    <p:sldId id="313" r:id="rId20"/>
    <p:sldId id="315" r:id="rId21"/>
    <p:sldId id="314" r:id="rId22"/>
    <p:sldId id="311" r:id="rId23"/>
    <p:sldId id="304" r:id="rId24"/>
    <p:sldId id="316" r:id="rId25"/>
    <p:sldId id="317" r:id="rId26"/>
    <p:sldId id="320" r:id="rId27"/>
    <p:sldId id="318" r:id="rId28"/>
    <p:sldId id="323" r:id="rId29"/>
    <p:sldId id="319" r:id="rId30"/>
    <p:sldId id="322" r:id="rId31"/>
    <p:sldId id="328" r:id="rId32"/>
    <p:sldId id="321" r:id="rId33"/>
    <p:sldId id="308" r:id="rId34"/>
  </p:sldIdLst>
  <p:sldSz cx="12192000" cy="6858000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66C"/>
    <a:srgbClr val="FFFFFF"/>
    <a:srgbClr val="D09E00"/>
    <a:srgbClr val="DAA600"/>
    <a:srgbClr val="FFC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4" autoAdjust="0"/>
    <p:restoredTop sz="94660"/>
  </p:normalViewPr>
  <p:slideViewPr>
    <p:cSldViewPr snapToGrid="0">
      <p:cViewPr>
        <p:scale>
          <a:sx n="100" d="100"/>
          <a:sy n="100" d="100"/>
        </p:scale>
        <p:origin x="708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675AE93-12BE-4215-BB48-02D435FD9F2A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B7E7ED1-5F4A-49F2-8FD3-10673965E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56FF5-443E-45FD-BD33-5BD68652F3ED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3EF75-E471-410E-A257-A12348609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1F3CF-3A5C-44A9-A966-060CA5157A6F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972F5-C997-4DE2-96F3-8F62558EF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A575-630A-4B1C-A727-A9CFE6AF5A4E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14C94-7685-488E-84A9-862EF027F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EF9B1-0911-4214-B95F-5AD5089CED99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40AAE-601F-41FD-8514-E34F5B07A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E665B-B430-4335-B55B-53CADFA74D04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8715-C9D4-4549-A3BB-829B265E2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2EB34-6873-444E-AD88-5F150B961BC7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1FE97-7FE0-4131-90C8-7E0181B20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37BE-F85E-4D86-B649-DC9D6AE8A97A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4DD64-D77F-4851-A3F0-53C79081D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01328-18B1-458D-8F98-917A7E108CBF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7C3CA-1018-4408-8784-EEE18CF52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38D56-EFCF-4547-8E32-24D68C0B2A6A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DF10-2EA0-45C6-B554-3237498CA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E57F9-9A05-4E17-82F0-E5CB77C68295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C218E-D53B-437A-B7B2-3B19371EF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E3BAA-BA85-4AB2-AB93-76E80AEAEEFA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A2A0C-549E-4432-A724-77F187119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5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63B0E6-1FB7-467C-A234-31246705183A}" type="datetimeFigureOut">
              <a:rPr lang="en-US"/>
              <a:pPr>
                <a:defRPr/>
              </a:pPr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A0B983-46BD-42F1-9884-56618129E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image" Target="../media/image15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0" y="5402263"/>
            <a:ext cx="9144000" cy="10541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Bebas Neue Bold"/>
              </a:rPr>
              <a:t>GRADUATION CEREMONY</a:t>
            </a: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4400" y="333375"/>
            <a:ext cx="17748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446088" y="2628900"/>
            <a:ext cx="10661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latin typeface="Constantia" pitchFamily="18" charset="0"/>
              </a:rPr>
              <a:t>歡</a:t>
            </a:r>
            <a:r>
              <a:rPr lang="zh-TW" altLang="en-US" sz="4000" dirty="0">
                <a:solidFill>
                  <a:schemeClr val="bg1"/>
                </a:solidFill>
                <a:latin typeface="Constantia" pitchFamily="18" charset="0"/>
              </a:rPr>
              <a:t>迎造訪</a:t>
            </a:r>
            <a:r>
              <a:rPr lang="en-US" altLang="zh-TW" sz="4000" dirty="0">
                <a:solidFill>
                  <a:schemeClr val="bg1"/>
                </a:solidFill>
                <a:latin typeface="Constantia" pitchFamily="18" charset="0"/>
              </a:rPr>
              <a:t>KIMEP</a:t>
            </a:r>
            <a:r>
              <a:rPr lang="zh-TW" altLang="en-US" sz="4000" dirty="0">
                <a:solidFill>
                  <a:schemeClr val="bg1"/>
                </a:solidFill>
                <a:latin typeface="Constantia" pitchFamily="18" charset="0"/>
              </a:rPr>
              <a:t>大學</a:t>
            </a:r>
            <a:endParaRPr lang="zh-CN" altLang="en-US" sz="4000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endParaRPr lang="zh-CN" altLang="en-US" sz="4000" b="1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Constantia" pitchFamily="18" charset="0"/>
              </a:rPr>
              <a:t>Welcome </a:t>
            </a:r>
            <a:r>
              <a:rPr lang="en-US" altLang="zh-CN" sz="4000" b="1" dirty="0" smtClean="0">
                <a:solidFill>
                  <a:schemeClr val="bg1"/>
                </a:solidFill>
                <a:latin typeface="Constantia" pitchFamily="18" charset="0"/>
              </a:rPr>
              <a:t>to KIMEP University</a:t>
            </a:r>
            <a:endParaRPr lang="zh-CN" altLang="en-US" sz="40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31515" y="533400"/>
            <a:ext cx="40479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</a:t>
            </a:r>
            <a:r>
              <a:rPr lang="zh-CN" altLang="en-US" sz="32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院系</a:t>
            </a:r>
            <a:r>
              <a:rPr lang="zh-CN" altLang="en-US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設置</a:t>
            </a:r>
            <a:endParaRPr lang="zh-CN" altLang="en-US" sz="3200" b="1" dirty="0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13" name="Picture 12" descr="https://www.kimep.kz/wp-content/themes/kimep/img/ch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364842"/>
            <a:ext cx="4025900" cy="1339219"/>
          </a:xfrm>
          <a:prstGeom prst="corner">
            <a:avLst>
              <a:gd name="adj1" fmla="val 25818"/>
              <a:gd name="adj2" fmla="val 663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imep.kz/wp-content/themes/kimep/img/bachelor/hero-fac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17945" r="10440" b="17143"/>
          <a:stretch/>
        </p:blipFill>
        <p:spPr bwMode="auto">
          <a:xfrm>
            <a:off x="5153025" y="1790700"/>
            <a:ext cx="5295900" cy="320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01114" y="1940209"/>
            <a:ext cx="4314826" cy="2256136"/>
          </a:xfrm>
          <a:prstGeom prst="roundRect">
            <a:avLst/>
          </a:prstGeom>
          <a:solidFill>
            <a:srgbClr val="4926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https://www.kimep.kz/wp-content/themes/kimep/img/bcb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6" y="2474866"/>
            <a:ext cx="3776701" cy="14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8288" y="4470656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49266C"/>
                </a:solidFill>
                <a:latin typeface="Arial Black" panose="020B0A04020102020204" pitchFamily="34" charset="0"/>
              </a:rPr>
              <a:t>商學院</a:t>
            </a:r>
            <a:endParaRPr lang="en-US" sz="4800" b="1" dirty="0">
              <a:solidFill>
                <a:srgbClr val="49266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3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211050" cy="6867525"/>
          </a:xfrm>
          <a:prstGeom prst="rect">
            <a:avLst/>
          </a:prstGeom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31516" y="533400"/>
            <a:ext cx="40479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大學院系設置</a:t>
            </a:r>
            <a:endParaRPr lang="zh-CN" altLang="en-US" sz="3200" b="1" dirty="0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13" name="Picture 12" descr="https://www.kimep.kz/wp-content/themes/kimep/img/ch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364842"/>
            <a:ext cx="4025900" cy="1339219"/>
          </a:xfrm>
          <a:prstGeom prst="corner">
            <a:avLst>
              <a:gd name="adj1" fmla="val 25818"/>
              <a:gd name="adj2" fmla="val 663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8175" y="2035752"/>
            <a:ext cx="4407570" cy="2143125"/>
          </a:xfrm>
          <a:prstGeom prst="roundRect">
            <a:avLst/>
          </a:prstGeom>
          <a:solidFill>
            <a:srgbClr val="4926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s://www.kimep.kz/wp-content/themes/kimep/img/cs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15" y="2448278"/>
            <a:ext cx="3969834" cy="13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998" t="-491" r="16132" b="1609"/>
          <a:stretch/>
        </p:blipFill>
        <p:spPr>
          <a:xfrm>
            <a:off x="5709254" y="1857375"/>
            <a:ext cx="4888345" cy="284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42962" y="4342925"/>
            <a:ext cx="3997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49266C"/>
                </a:solidFill>
                <a:latin typeface="Arial Black" panose="020B0A04020102020204" pitchFamily="34" charset="0"/>
              </a:rPr>
              <a:t>社會科學學院</a:t>
            </a:r>
            <a:endParaRPr lang="en-US" sz="4800" dirty="0">
              <a:solidFill>
                <a:srgbClr val="49266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" t="19805" r="-858" b="11887"/>
          <a:stretch/>
        </p:blipFill>
        <p:spPr>
          <a:xfrm>
            <a:off x="5476922" y="1662113"/>
            <a:ext cx="5145829" cy="348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0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211050" cy="6867525"/>
          </a:xfrm>
          <a:prstGeom prst="rect">
            <a:avLst/>
          </a:prstGeom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31517" y="533400"/>
            <a:ext cx="40479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大學院系設</a:t>
            </a:r>
            <a:r>
              <a:rPr lang="zh-CN" altLang="en-US" sz="32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置</a:t>
            </a:r>
            <a:endParaRPr lang="zh-CN" altLang="en-US" sz="3200" b="1" dirty="0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13" name="Picture 12" descr="https://www.kimep.kz/wp-content/themes/kimep/img/ch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364842"/>
            <a:ext cx="4025900" cy="1339219"/>
          </a:xfrm>
          <a:prstGeom prst="corner">
            <a:avLst>
              <a:gd name="adj1" fmla="val 25818"/>
              <a:gd name="adj2" fmla="val 663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8175" y="2035752"/>
            <a:ext cx="4407570" cy="2143125"/>
          </a:xfrm>
          <a:prstGeom prst="roundRect">
            <a:avLst/>
          </a:prstGeom>
          <a:solidFill>
            <a:srgbClr val="4926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42962" y="4342925"/>
            <a:ext cx="3997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49266C"/>
                </a:solidFill>
                <a:latin typeface="Arial Black" panose="020B0A04020102020204" pitchFamily="34" charset="0"/>
              </a:rPr>
              <a:t>人文教育學院</a:t>
            </a:r>
            <a:endParaRPr lang="en-US" sz="4800" dirty="0">
              <a:solidFill>
                <a:srgbClr val="49266C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6" descr="https://www.kimep.kz/wp-content/themes/kimep/img/che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" y="2502160"/>
            <a:ext cx="4121150" cy="13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572" t="-2000" r="2185" b="-868"/>
          <a:stretch/>
        </p:blipFill>
        <p:spPr>
          <a:xfrm>
            <a:off x="5479132" y="1882912"/>
            <a:ext cx="4943475" cy="260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1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211050" cy="6867525"/>
          </a:xfrm>
          <a:prstGeom prst="rect">
            <a:avLst/>
          </a:prstGeom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31517" y="533400"/>
            <a:ext cx="40479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大學院系設</a:t>
            </a:r>
            <a:r>
              <a:rPr lang="zh-CN" altLang="en-US" sz="32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置</a:t>
            </a:r>
            <a:endParaRPr lang="zh-CN" altLang="en-US" sz="3200" b="1" dirty="0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13" name="Picture 12" descr="https://www.kimep.kz/wp-content/themes/kimep/img/ch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364842"/>
            <a:ext cx="4025900" cy="1339219"/>
          </a:xfrm>
          <a:prstGeom prst="corner">
            <a:avLst>
              <a:gd name="adj1" fmla="val 25818"/>
              <a:gd name="adj2" fmla="val 663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8175" y="2035752"/>
            <a:ext cx="4407570" cy="2143125"/>
          </a:xfrm>
          <a:prstGeom prst="roundRect">
            <a:avLst/>
          </a:prstGeom>
          <a:solidFill>
            <a:srgbClr val="4926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42683" y="4204850"/>
            <a:ext cx="2052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49266C"/>
                </a:solidFill>
                <a:latin typeface="Arial Black" panose="020B0A04020102020204" pitchFamily="34" charset="0"/>
              </a:rPr>
              <a:t>法學院</a:t>
            </a:r>
            <a:endParaRPr lang="en-US" sz="4800" b="1" dirty="0">
              <a:solidFill>
                <a:srgbClr val="49266C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https://www.kimep.kz/wp-content/themes/kimep/img/law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9" y="2410169"/>
            <a:ext cx="3954786" cy="13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 photo description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12" y="1836467"/>
            <a:ext cx="4978592" cy="305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20883" r="2430" b="16295"/>
          <a:stretch/>
        </p:blipFill>
        <p:spPr>
          <a:xfrm>
            <a:off x="5531012" y="1832045"/>
            <a:ext cx="4978592" cy="320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2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211050" cy="6867525"/>
          </a:xfrm>
          <a:prstGeom prst="rect">
            <a:avLst/>
          </a:prstGeom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51250" y="533400"/>
            <a:ext cx="4008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大学院系设置</a:t>
            </a:r>
          </a:p>
        </p:txBody>
      </p:sp>
      <p:pic>
        <p:nvPicPr>
          <p:cNvPr id="13" name="Picture 12" descr="https://www.kimep.kz/wp-content/themes/kimep/img/ch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364842"/>
            <a:ext cx="4025900" cy="1339219"/>
          </a:xfrm>
          <a:prstGeom prst="corner">
            <a:avLst>
              <a:gd name="adj1" fmla="val 25818"/>
              <a:gd name="adj2" fmla="val 663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8175" y="2035752"/>
            <a:ext cx="4407570" cy="2143125"/>
          </a:xfrm>
          <a:prstGeom prst="roundRect">
            <a:avLst/>
          </a:prstGeom>
          <a:solidFill>
            <a:srgbClr val="4926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57578" y="4211370"/>
            <a:ext cx="3832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49266C"/>
                </a:solidFill>
                <a:latin typeface="Arial Black" panose="020B0A04020102020204" pitchFamily="34" charset="0"/>
              </a:rPr>
              <a:t>計算機科學與數學學院</a:t>
            </a:r>
            <a:endParaRPr lang="en-US" sz="4800" dirty="0">
              <a:solidFill>
                <a:srgbClr val="49266C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6239" r="6321" b="3614"/>
          <a:stretch/>
        </p:blipFill>
        <p:spPr>
          <a:xfrm>
            <a:off x="5683920" y="1914311"/>
            <a:ext cx="4564980" cy="28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6" y="2204778"/>
            <a:ext cx="4298053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PPT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0" y="1403350"/>
            <a:ext cx="659447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2678113" y="3011488"/>
            <a:ext cx="2800350" cy="366712"/>
          </a:xfrm>
          <a:prstGeom prst="rect">
            <a:avLst/>
          </a:prstGeom>
          <a:solidFill>
            <a:srgbClr val="D09E00">
              <a:alpha val="8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Bang College of Business</a:t>
            </a: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6181725" y="3024188"/>
            <a:ext cx="2801938" cy="368300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College of Social Science</a:t>
            </a:r>
          </a:p>
        </p:txBody>
      </p:sp>
      <p:sp>
        <p:nvSpPr>
          <p:cNvPr id="21509" name="Rectangle 11"/>
          <p:cNvSpPr>
            <a:spLocks noChangeArrowheads="1"/>
          </p:cNvSpPr>
          <p:nvPr/>
        </p:nvSpPr>
        <p:spPr bwMode="auto">
          <a:xfrm>
            <a:off x="3351213" y="5530850"/>
            <a:ext cx="1365250" cy="366713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Law School</a:t>
            </a:r>
          </a:p>
        </p:txBody>
      </p:sp>
      <p:sp>
        <p:nvSpPr>
          <p:cNvPr id="21510" name="Rectangle 12"/>
          <p:cNvSpPr>
            <a:spLocks noChangeArrowheads="1"/>
          </p:cNvSpPr>
          <p:nvPr/>
        </p:nvSpPr>
        <p:spPr bwMode="auto">
          <a:xfrm>
            <a:off x="6430963" y="5503863"/>
            <a:ext cx="1949450" cy="366712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Language Center</a:t>
            </a:r>
          </a:p>
        </p:txBody>
      </p:sp>
      <p:sp>
        <p:nvSpPr>
          <p:cNvPr id="21511" name="矩形 1"/>
          <p:cNvSpPr>
            <a:spLocks noChangeArrowheads="1"/>
          </p:cNvSpPr>
          <p:nvPr/>
        </p:nvSpPr>
        <p:spPr bwMode="auto">
          <a:xfrm>
            <a:off x="3651250" y="533400"/>
            <a:ext cx="4008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大學院系設置</a:t>
            </a:r>
            <a:endParaRPr lang="zh-CN" altLang="en-US" sz="32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5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 txBox="1">
            <a:spLocks noChangeArrowheads="1"/>
          </p:cNvSpPr>
          <p:nvPr/>
        </p:nvSpPr>
        <p:spPr bwMode="auto">
          <a:xfrm>
            <a:off x="6300788" y="1709738"/>
            <a:ext cx="3827462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en-US" sz="1600">
              <a:solidFill>
                <a:srgbClr val="3B1C68"/>
              </a:solidFill>
              <a:latin typeface="Calibri" pitchFamily="34" charset="0"/>
            </a:endParaRPr>
          </a:p>
        </p:txBody>
      </p:sp>
      <p:pic>
        <p:nvPicPr>
          <p:cNvPr id="22532" name="Picture 4" descr="11"/>
          <p:cNvPicPr>
            <a:picLocks noChangeAspect="1" noChangeArrowheads="1"/>
          </p:cNvPicPr>
          <p:nvPr/>
        </p:nvPicPr>
        <p:blipFill>
          <a:blip r:embed="rId5"/>
          <a:srcRect l="-2751" t="25961" r="39418" b="24036"/>
          <a:stretch>
            <a:fillRect/>
          </a:stretch>
        </p:blipFill>
        <p:spPr bwMode="auto">
          <a:xfrm>
            <a:off x="198438" y="1603375"/>
            <a:ext cx="6389687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105525" y="1917700"/>
            <a:ext cx="4416425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高級工商管理碩士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職業認證項目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迷你</a:t>
            </a:r>
            <a:r>
              <a:rPr lang="en-US" altLang="zh-TW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MBA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領導力培訓項目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企業管理培訓項目</a:t>
            </a:r>
            <a:endParaRPr lang="zh-CN" altLang="en-US" sz="2200" b="1">
              <a:solidFill>
                <a:srgbClr val="391D68"/>
              </a:solidFill>
              <a:latin typeface="Constantia" pitchFamily="18" charset="0"/>
              <a:cs typeface="Segoe U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6838" y="520700"/>
            <a:ext cx="4443412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0" y="520700"/>
            <a:ext cx="44307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0775" y="3854450"/>
            <a:ext cx="656907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0963" y="254000"/>
            <a:ext cx="6557962" cy="1143000"/>
          </a:xfrm>
        </p:spPr>
        <p:txBody>
          <a:bodyPr/>
          <a:lstStyle/>
          <a:p>
            <a:r>
              <a:rPr lang="en-US" altLang="zh-TW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KIMEP</a:t>
            </a:r>
            <a:r>
              <a:rPr lang="zh-TW" altLang="en-US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大學中方合作院校與機構</a:t>
            </a:r>
            <a:endParaRPr lang="en-US" altLang="en-US" sz="3200" b="1" smtClean="0">
              <a:solidFill>
                <a:srgbClr val="473984"/>
              </a:solidFill>
              <a:latin typeface="Times" pitchFamily="18" charset="0"/>
            </a:endParaRPr>
          </a:p>
        </p:txBody>
      </p:sp>
      <p:pic>
        <p:nvPicPr>
          <p:cNvPr id="24579" name="图片 3"/>
          <p:cNvPicPr>
            <a:picLocks noChangeAspect="1"/>
          </p:cNvPicPr>
          <p:nvPr/>
        </p:nvPicPr>
        <p:blipFill>
          <a:blip r:embed="rId3"/>
          <a:srcRect l="14897" t="10362" r="16878" b="9377"/>
          <a:stretch>
            <a:fillRect/>
          </a:stretch>
        </p:blipFill>
        <p:spPr bwMode="auto">
          <a:xfrm>
            <a:off x="4314826" y="4295776"/>
            <a:ext cx="146367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图片 10"/>
          <p:cNvPicPr>
            <a:picLocks noChangeAspect="1"/>
          </p:cNvPicPr>
          <p:nvPr/>
        </p:nvPicPr>
        <p:blipFill>
          <a:blip r:embed="rId4"/>
          <a:srcRect l="4733" t="3188" r="4602" b="6149"/>
          <a:stretch>
            <a:fillRect/>
          </a:stretch>
        </p:blipFill>
        <p:spPr bwMode="auto">
          <a:xfrm>
            <a:off x="381960" y="4571526"/>
            <a:ext cx="1823398" cy="182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图片 13"/>
          <p:cNvPicPr>
            <a:picLocks noChangeAspect="1"/>
          </p:cNvPicPr>
          <p:nvPr/>
        </p:nvPicPr>
        <p:blipFill>
          <a:blip r:embed="rId5"/>
          <a:srcRect l="9146" t="8702" r="9756" b="12877"/>
          <a:stretch>
            <a:fillRect/>
          </a:stretch>
        </p:blipFill>
        <p:spPr bwMode="auto">
          <a:xfrm>
            <a:off x="814388" y="361950"/>
            <a:ext cx="1727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图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1588" y="1023938"/>
            <a:ext cx="4479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图片 15"/>
          <p:cNvPicPr>
            <a:picLocks noChangeAspect="1"/>
          </p:cNvPicPr>
          <p:nvPr/>
        </p:nvPicPr>
        <p:blipFill>
          <a:blip r:embed="rId7"/>
          <a:srcRect l="21875" r="20433"/>
          <a:stretch>
            <a:fillRect/>
          </a:stretch>
        </p:blipFill>
        <p:spPr bwMode="auto">
          <a:xfrm>
            <a:off x="9155332" y="4598514"/>
            <a:ext cx="1651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图片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5511" y="4427776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图片 16"/>
          <p:cNvPicPr>
            <a:picLocks noChangeAspect="1"/>
          </p:cNvPicPr>
          <p:nvPr/>
        </p:nvPicPr>
        <p:blipFill>
          <a:blip r:embed="rId9"/>
          <a:srcRect l="4042" t="3175" r="2959" b="8391"/>
          <a:stretch>
            <a:fillRect/>
          </a:stretch>
        </p:blipFill>
        <p:spPr bwMode="auto">
          <a:xfrm>
            <a:off x="2328863" y="4759325"/>
            <a:ext cx="1978025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图片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73912" y="1886466"/>
            <a:ext cx="20351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图片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82271" y="2831703"/>
            <a:ext cx="1647517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图片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80832" y="2641839"/>
            <a:ext cx="18097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图片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4425" y="2905445"/>
            <a:ext cx="1322387" cy="13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图片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20901" y="2831703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图片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0825" y="2759075"/>
            <a:ext cx="1611313" cy="160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图片 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750699" y="814388"/>
            <a:ext cx="186055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32905" t="12604" r="35149" b="14616"/>
          <a:stretch/>
        </p:blipFill>
        <p:spPr>
          <a:xfrm>
            <a:off x="7016001" y="1169471"/>
            <a:ext cx="1692275" cy="1734582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09638" y="619125"/>
            <a:ext cx="9459912" cy="1143000"/>
          </a:xfrm>
        </p:spPr>
        <p:txBody>
          <a:bodyPr/>
          <a:lstStyle/>
          <a:p>
            <a:r>
              <a:rPr lang="zh-TW" altLang="zh-CN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 </a:t>
            </a:r>
            <a:r>
              <a:rPr lang="zh-TW" altLang="en-US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約</a:t>
            </a:r>
            <a:r>
              <a:rPr lang="en-US" altLang="zh-TW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30</a:t>
            </a:r>
            <a:r>
              <a:rPr lang="zh-TW" altLang="en-US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％的</a:t>
            </a:r>
            <a:r>
              <a:rPr lang="en-US" altLang="zh-TW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KIMEP</a:t>
            </a:r>
            <a:r>
              <a:rPr lang="zh-TW" altLang="en-US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學生每年獲得各類獎學金</a:t>
            </a:r>
            <a:r>
              <a:rPr lang="zh-TW" altLang="zh-CN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/>
            </a:r>
            <a:br>
              <a:rPr lang="zh-TW" altLang="zh-CN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</a:br>
            <a:r>
              <a:rPr lang="zh-TW" altLang="zh-CN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/>
            </a:r>
            <a:br>
              <a:rPr lang="zh-TW" altLang="zh-CN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</a:br>
            <a:r>
              <a:rPr lang="zh-TW" altLang="zh-CN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 </a:t>
            </a:r>
            <a:r>
              <a:rPr lang="en-US" altLang="zh-TW" sz="32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2014年至今，中國留學生共獲得約合$40,000獎學金</a:t>
            </a:r>
            <a:endParaRPr lang="en-US" altLang="en-US" sz="32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25603" name="图片 2"/>
          <p:cNvPicPr>
            <a:picLocks noChangeAspect="1"/>
          </p:cNvPicPr>
          <p:nvPr/>
        </p:nvPicPr>
        <p:blipFill>
          <a:blip r:embed="rId3"/>
          <a:srcRect l="2000" t="-4335" r="1001" b="4335"/>
          <a:stretch>
            <a:fillRect/>
          </a:stretch>
        </p:blipFill>
        <p:spPr bwMode="auto">
          <a:xfrm>
            <a:off x="1130300" y="1906588"/>
            <a:ext cx="8869363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0" y="5402263"/>
            <a:ext cx="9144000" cy="10541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Bebas Neue Bold"/>
              </a:rPr>
              <a:t>GRADUATION CEREMONY</a:t>
            </a: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1658938"/>
            <a:ext cx="258921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14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 txBox="1">
            <a:spLocks noChangeArrowheads="1"/>
          </p:cNvSpPr>
          <p:nvPr/>
        </p:nvSpPr>
        <p:spPr bwMode="auto">
          <a:xfrm>
            <a:off x="2400300" y="228600"/>
            <a:ext cx="60055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zh-TW" altLang="en-US" sz="4000" b="1">
                <a:solidFill>
                  <a:srgbClr val="632B8D"/>
                </a:solidFill>
                <a:latin typeface="Calibri Light" pitchFamily="34" charset="0"/>
                <a:ea typeface="SimSun" pitchFamily="2" charset="-122"/>
              </a:rPr>
              <a:t>榮獲獎學金的中國留學生</a:t>
            </a:r>
            <a:endParaRPr lang="en-US" altLang="en-US" sz="4000" b="1">
              <a:solidFill>
                <a:srgbClr val="632B8D"/>
              </a:solidFill>
              <a:latin typeface="Calibri Light" pitchFamily="34" charset="0"/>
            </a:endParaRPr>
          </a:p>
        </p:txBody>
      </p:sp>
      <p:sp>
        <p:nvSpPr>
          <p:cNvPr id="26627" name="Text Placeholder 9"/>
          <p:cNvSpPr txBox="1">
            <a:spLocks noChangeArrowheads="1"/>
          </p:cNvSpPr>
          <p:nvPr/>
        </p:nvSpPr>
        <p:spPr bwMode="auto">
          <a:xfrm>
            <a:off x="254000" y="2114550"/>
            <a:ext cx="26987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zh-TW" altLang="en-US" sz="24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商學院學生葉然</a:t>
            </a:r>
            <a:endParaRPr lang="zh-TW" altLang="en-US" sz="2000" b="1">
              <a:solidFill>
                <a:srgbClr val="632B8D"/>
              </a:solidFill>
              <a:latin typeface="Times" pitchFamily="18" charset="0"/>
              <a:ea typeface="SimSun" pitchFamily="2" charset="-122"/>
            </a:endParaRPr>
          </a:p>
          <a:p>
            <a:pPr algn="just">
              <a:lnSpc>
                <a:spcPct val="170000"/>
              </a:lnSpc>
              <a:spcBef>
                <a:spcPts val="1000"/>
              </a:spcBef>
              <a:buFont typeface="Arial" charset="0"/>
              <a:buNone/>
            </a:pPr>
            <a:r>
              <a:rPr lang="zh-TW" altLang="en-US" sz="20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（廈門大學學士，獲金融碩士專業本年度</a:t>
            </a:r>
            <a:r>
              <a:rPr lang="en-US" altLang="zh-TW" sz="20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50</a:t>
            </a:r>
            <a:r>
              <a:rPr lang="zh-TW" altLang="en-US" sz="20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％獎學金）</a:t>
            </a:r>
          </a:p>
          <a:p>
            <a:pPr algn="just">
              <a:lnSpc>
                <a:spcPct val="170000"/>
              </a:lnSpc>
              <a:spcBef>
                <a:spcPts val="1000"/>
              </a:spcBef>
              <a:buFont typeface="Arial" charset="0"/>
              <a:buNone/>
            </a:pPr>
            <a:r>
              <a:rPr lang="zh-TW" altLang="en-US" sz="20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“在</a:t>
            </a:r>
            <a:r>
              <a:rPr lang="en-US" altLang="zh-TW" sz="20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KIMEP</a:t>
            </a:r>
            <a:r>
              <a:rPr lang="zh-TW" altLang="en-US" sz="20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真切的認識到了學習是自己的事。</a:t>
            </a: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”</a:t>
            </a:r>
            <a:endParaRPr lang="en-US" altLang="en-US" sz="1600" b="1">
              <a:solidFill>
                <a:srgbClr val="632B8D"/>
              </a:solidFill>
              <a:latin typeface="Times" pitchFamily="18" charset="0"/>
              <a:ea typeface="SimSun" pitchFamily="2" charset="-122"/>
            </a:endParaRPr>
          </a:p>
          <a:p>
            <a:pPr algn="just">
              <a:lnSpc>
                <a:spcPct val="170000"/>
              </a:lnSpc>
              <a:spcBef>
                <a:spcPts val="1000"/>
              </a:spcBef>
              <a:buFont typeface="Arial" charset="0"/>
              <a:buNone/>
            </a:pPr>
            <a:endParaRPr lang="en-US" altLang="en-US" sz="2000">
              <a:solidFill>
                <a:srgbClr val="632B8D"/>
              </a:solidFill>
              <a:latin typeface="Times" pitchFamily="18" charset="0"/>
            </a:endParaRPr>
          </a:p>
        </p:txBody>
      </p:sp>
      <p:sp>
        <p:nvSpPr>
          <p:cNvPr id="10" name="Text Placeholder 10"/>
          <p:cNvSpPr txBox="1">
            <a:spLocks noChangeArrowheads="1"/>
          </p:cNvSpPr>
          <p:nvPr/>
        </p:nvSpPr>
        <p:spPr>
          <a:xfrm>
            <a:off x="8069263" y="3433763"/>
            <a:ext cx="3619500" cy="2740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defRPr/>
            </a:pPr>
            <a:endParaRPr lang="en-US" altLang="zh-CN" sz="1600" b="1" dirty="0" smtClean="0">
              <a:solidFill>
                <a:srgbClr val="632B8D"/>
              </a:solidFill>
              <a:latin typeface="Times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“很榮幸進入</a:t>
            </a:r>
            <a:r>
              <a:rPr lang="en-US" altLang="zh-TW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KIMEP</a:t>
            </a:r>
            <a:r>
              <a:rPr lang="zh-TW" altLang="en-US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大學深造，繼續我的金融之夢。在</a:t>
            </a:r>
            <a:r>
              <a:rPr lang="en-US" altLang="zh-TW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KIMEP</a:t>
            </a:r>
            <a:r>
              <a:rPr lang="zh-TW" altLang="en-US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每一位學生都是</a:t>
            </a:r>
            <a:r>
              <a:rPr lang="en-US" altLang="zh-TW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VIP</a:t>
            </a:r>
            <a:r>
              <a:rPr lang="zh-TW" altLang="en-US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，去接受最好的教育和服務，享用最好的設施。我很高興這裡還有一個以</a:t>
            </a:r>
            <a:r>
              <a:rPr lang="en-US" altLang="zh-TW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KIMEP</a:t>
            </a:r>
            <a:r>
              <a:rPr lang="zh-TW" altLang="en-US" sz="2000" b="1" dirty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中國事務辦公室為核心的大家庭。只要心在一起，夢想就從這裡開始。我們繼續加油</a:t>
            </a:r>
            <a:r>
              <a:rPr lang="zh-TW" altLang="en-US" sz="2000" b="1" dirty="0" smtClean="0">
                <a:solidFill>
                  <a:srgbClr val="632B8D"/>
                </a:solidFill>
                <a:latin typeface="Times" pitchFamily="18" charset="0"/>
                <a:ea typeface="宋体" charset="-122"/>
              </a:rPr>
              <a:t>！</a:t>
            </a:r>
            <a:r>
              <a:rPr lang="zh-CN" altLang="en-US" sz="2000" b="1" dirty="0" smtClean="0">
                <a:solidFill>
                  <a:srgbClr val="632B8D"/>
                </a:solidFill>
                <a:latin typeface="Times" pitchFamily="18" charset="0"/>
              </a:rPr>
              <a:t>”</a:t>
            </a:r>
            <a:endParaRPr lang="en-US" altLang="en-US" sz="1600" b="1" dirty="0" smtClean="0">
              <a:solidFill>
                <a:srgbClr val="632B8D"/>
              </a:solidFill>
              <a:latin typeface="Times" pitchFamily="18" charset="0"/>
              <a:ea typeface="宋体" charset="-122"/>
            </a:endParaRPr>
          </a:p>
        </p:txBody>
      </p:sp>
      <p:pic>
        <p:nvPicPr>
          <p:cNvPr id="26629" name="Content Placeholder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043238" y="1554163"/>
            <a:ext cx="4732337" cy="4733925"/>
          </a:xfrm>
        </p:spPr>
      </p:pic>
      <p:sp>
        <p:nvSpPr>
          <p:cNvPr id="26630" name="TextBox 2"/>
          <p:cNvSpPr txBox="1">
            <a:spLocks noChangeArrowheads="1"/>
          </p:cNvSpPr>
          <p:nvPr/>
        </p:nvSpPr>
        <p:spPr bwMode="auto">
          <a:xfrm>
            <a:off x="8161338" y="1728788"/>
            <a:ext cx="3048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TW" altLang="en-US" sz="24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商學院學生唐努爾</a:t>
            </a:r>
          </a:p>
          <a:p>
            <a:pPr algn="just"/>
            <a:endParaRPr lang="zh-TW" altLang="en-US" sz="2400" b="1">
              <a:solidFill>
                <a:srgbClr val="632B8D"/>
              </a:solidFill>
              <a:latin typeface="Times" pitchFamily="18" charset="0"/>
              <a:ea typeface="SimSun" pitchFamily="2" charset="-122"/>
            </a:endParaRPr>
          </a:p>
          <a:p>
            <a:pPr algn="just"/>
            <a:r>
              <a:rPr lang="zh-TW" altLang="en-US" sz="24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（對外經貿大學學士，獲金融碩士專業年度</a:t>
            </a:r>
            <a:r>
              <a:rPr lang="en-US" altLang="zh-TW" sz="24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100</a:t>
            </a:r>
            <a:r>
              <a:rPr lang="zh-TW" altLang="en-US" sz="2400" b="1">
                <a:solidFill>
                  <a:srgbClr val="632B8D"/>
                </a:solidFill>
                <a:latin typeface="Times" pitchFamily="18" charset="0"/>
                <a:ea typeface="SimSun" pitchFamily="2" charset="-122"/>
              </a:rPr>
              <a:t>％獎學金）</a:t>
            </a:r>
            <a:endParaRPr lang="en-US" altLang="zh-CN" sz="2400" b="1">
              <a:solidFill>
                <a:srgbClr val="632B8D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2663"/>
            <a:ext cx="385762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16013"/>
            <a:ext cx="6400800" cy="468312"/>
          </a:xfrm>
        </p:spPr>
        <p:txBody>
          <a:bodyPr/>
          <a:lstStyle/>
          <a:p>
            <a:r>
              <a:rPr lang="en-US" altLang="zh-TW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KIMEP</a:t>
            </a:r>
            <a:r>
              <a:rPr lang="zh-TW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畢業生普遍就業於世界</a:t>
            </a:r>
            <a:r>
              <a:rPr lang="en-US" altLang="zh-TW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500</a:t>
            </a:r>
            <a:r>
              <a:rPr lang="zh-TW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強</a:t>
            </a:r>
            <a:endParaRPr lang="ru-RU" altLang="en-US" sz="3000" b="1" smtClean="0">
              <a:solidFill>
                <a:srgbClr val="3B1C68"/>
              </a:solidFill>
              <a:latin typeface="Arial" charset="0"/>
              <a:ea typeface="PMingLiU" pitchFamily="18" charset="-120"/>
              <a:cs typeface="Arial" charset="0"/>
            </a:endParaRPr>
          </a:p>
        </p:txBody>
      </p:sp>
      <p:pic>
        <p:nvPicPr>
          <p:cNvPr id="27652" name="Picture 4" descr="Job fair"/>
          <p:cNvPicPr>
            <a:picLocks noChangeAspect="1" noChangeArrowheads="1"/>
          </p:cNvPicPr>
          <p:nvPr/>
        </p:nvPicPr>
        <p:blipFill>
          <a:blip r:embed="rId4"/>
          <a:srcRect t="2" b="29004"/>
          <a:stretch>
            <a:fillRect/>
          </a:stretch>
        </p:blipFill>
        <p:spPr bwMode="auto">
          <a:xfrm>
            <a:off x="4151313" y="2016125"/>
            <a:ext cx="6259512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25" y="4772025"/>
            <a:ext cx="620713" cy="527050"/>
          </a:xfrm>
          <a:prstGeom prst="rect">
            <a:avLst/>
          </a:prstGeom>
          <a:ln w="3175" cap="sq" cmpd="sng">
            <a:solidFill>
              <a:schemeClr val="bg1">
                <a:lumMod val="65000"/>
                <a:alpha val="35000"/>
              </a:schemeClr>
            </a:solidFill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563" y="4772025"/>
            <a:ext cx="588962" cy="527050"/>
          </a:xfrm>
          <a:prstGeom prst="rect">
            <a:avLst/>
          </a:prstGeom>
          <a:ln w="635" cap="sq" cmpd="sng">
            <a:solidFill>
              <a:schemeClr val="bg1">
                <a:lumMod val="75000"/>
                <a:alpha val="45000"/>
              </a:schemeClr>
            </a:solidFill>
          </a:ln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588" y="4783138"/>
            <a:ext cx="561975" cy="515937"/>
          </a:xfrm>
          <a:prstGeom prst="rect">
            <a:avLst/>
          </a:prstGeom>
          <a:ln w="635" cap="sq" cmpd="sng">
            <a:solidFill>
              <a:schemeClr val="bg1">
                <a:lumMod val="75000"/>
                <a:alpha val="46000"/>
              </a:schemeClr>
            </a:solidFill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913" y="4783138"/>
            <a:ext cx="574675" cy="515937"/>
          </a:xfrm>
          <a:prstGeom prst="rect">
            <a:avLst/>
          </a:prstGeom>
          <a:ln w="635" cmpd="sng">
            <a:solidFill>
              <a:schemeClr val="bg1">
                <a:lumMod val="75000"/>
                <a:alpha val="38000"/>
              </a:schemeClr>
            </a:solidFill>
          </a:ln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2425" y="4783138"/>
            <a:ext cx="549275" cy="515937"/>
          </a:xfrm>
          <a:prstGeom prst="rect">
            <a:avLst/>
          </a:prstGeom>
          <a:ln w="635" cmpd="sng">
            <a:solidFill>
              <a:schemeClr val="bg1">
                <a:lumMod val="75000"/>
                <a:alpha val="49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le 1"/>
          <p:cNvSpPr>
            <a:spLocks noGrp="1" noChangeArrowheads="1"/>
          </p:cNvSpPr>
          <p:nvPr>
            <p:ph type="title"/>
          </p:nvPr>
        </p:nvSpPr>
        <p:spPr>
          <a:xfrm>
            <a:off x="4560888" y="827088"/>
            <a:ext cx="5235575" cy="315912"/>
          </a:xfrm>
        </p:spPr>
        <p:txBody>
          <a:bodyPr/>
          <a:lstStyle/>
          <a:p>
            <a:r>
              <a:rPr lang="zh-TW" altLang="en-US" sz="4000" b="1" smtClean="0">
                <a:solidFill>
                  <a:srgbClr val="FFFFFF"/>
                </a:solidFill>
                <a:latin typeface="Times" pitchFamily="18" charset="0"/>
                <a:ea typeface="SimSun" pitchFamily="2" charset="-122"/>
              </a:rPr>
              <a:t>各式各樣的學生組織</a:t>
            </a:r>
            <a:endParaRPr lang="en-US" altLang="en-US" sz="4000" b="1" smtClean="0">
              <a:solidFill>
                <a:srgbClr val="FFFFFF"/>
              </a:solidFill>
              <a:latin typeface="Times" pitchFamily="18" charset="0"/>
            </a:endParaRPr>
          </a:p>
        </p:txBody>
      </p:sp>
      <p:pic>
        <p:nvPicPr>
          <p:cNvPr id="28675" name="Content Placeholder 1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11563" y="1665288"/>
            <a:ext cx="1489075" cy="2233612"/>
          </a:xfrm>
        </p:spPr>
      </p:pic>
      <p:pic>
        <p:nvPicPr>
          <p:cNvPr id="2867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6263" y="1868488"/>
            <a:ext cx="18240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9975" y="1789113"/>
            <a:ext cx="198278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3863" y="4210050"/>
            <a:ext cx="186213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93163" y="4846638"/>
            <a:ext cx="31496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5100" y="2162175"/>
            <a:ext cx="1789113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70675" y="4619625"/>
            <a:ext cx="16176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29700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29701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29702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pic>
        <p:nvPicPr>
          <p:cNvPr id="35" name="图片 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98387" y="3761952"/>
            <a:ext cx="4308328" cy="272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120420" y="1196258"/>
            <a:ext cx="4308329" cy="242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>
            <a:off x="5629620" y="3791702"/>
            <a:ext cx="4384800" cy="26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8" name="图片 4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629620" y="1196258"/>
            <a:ext cx="4367318" cy="242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9707" name="TextBox 5"/>
          <p:cNvSpPr txBox="1">
            <a:spLocks noChangeArrowheads="1"/>
          </p:cNvSpPr>
          <p:nvPr/>
        </p:nvSpPr>
        <p:spPr bwMode="auto">
          <a:xfrm>
            <a:off x="2043113" y="458788"/>
            <a:ext cx="716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000" b="1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中亞規模最大的英文圖書館</a:t>
            </a:r>
            <a:endParaRPr lang="zh-CN" altLang="en-US" sz="400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0724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0726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0727" name="Title 1"/>
          <p:cNvSpPr>
            <a:spLocks noGrp="1" noChangeArrowheads="1"/>
          </p:cNvSpPr>
          <p:nvPr>
            <p:ph type="title"/>
          </p:nvPr>
        </p:nvSpPr>
        <p:spPr>
          <a:xfrm>
            <a:off x="5619750" y="220663"/>
            <a:ext cx="3832225" cy="2590800"/>
          </a:xfrm>
        </p:spPr>
        <p:txBody>
          <a:bodyPr/>
          <a:lstStyle/>
          <a:p>
            <a:pPr algn="ctr"/>
            <a:r>
              <a:rPr lang="en-US" altLang="zh-TW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KIMEP</a:t>
            </a:r>
            <a:r>
              <a:rPr lang="zh-TW" altLang="en-US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大學</a:t>
            </a:r>
            <a:r>
              <a:rPr lang="en-US" altLang="zh-TW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/>
            </a:r>
            <a:br>
              <a:rPr lang="en-US" altLang="zh-TW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</a:br>
            <a:r>
              <a:rPr lang="zh-TW" altLang="en-US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欖球隊巨人隊</a:t>
            </a:r>
            <a:r>
              <a:rPr lang="en-US" altLang="zh-TW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/>
            </a:r>
            <a:br>
              <a:rPr lang="en-US" altLang="zh-TW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</a:br>
            <a:r>
              <a:rPr lang="zh-TW" altLang="en-US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（</a:t>
            </a:r>
            <a:r>
              <a:rPr lang="en-US" altLang="zh-TW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TITANS</a:t>
            </a:r>
            <a:r>
              <a:rPr lang="zh-TW" altLang="en-US" sz="36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）</a:t>
            </a:r>
            <a:endParaRPr lang="en-US" altLang="en-US" sz="36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29175" y="2640014"/>
            <a:ext cx="5227637" cy="381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100137" y="451692"/>
            <a:ext cx="3590925" cy="3488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185862" y="4168775"/>
            <a:ext cx="3429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1747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1748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1749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17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0325" y="254000"/>
            <a:ext cx="6565900" cy="947738"/>
          </a:xfrm>
        </p:spPr>
        <p:txBody>
          <a:bodyPr/>
          <a:lstStyle/>
          <a:p>
            <a:pPr algn="ctr"/>
            <a:r>
              <a:rPr lang="zh-TW" altLang="en-US" sz="4000" b="1" smtClean="0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設備先進的健身房</a:t>
            </a:r>
            <a:endParaRPr lang="en-US" altLang="en-US" sz="40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678409" y="1025525"/>
            <a:ext cx="3989387" cy="259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933769" y="1025524"/>
            <a:ext cx="4267200" cy="259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678409" y="3809206"/>
            <a:ext cx="3989387" cy="266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933769" y="3812381"/>
            <a:ext cx="4221163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2772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2773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2774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2775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725" y="254000"/>
            <a:ext cx="5029200" cy="933450"/>
          </a:xfrm>
        </p:spPr>
        <p:txBody>
          <a:bodyPr/>
          <a:lstStyle/>
          <a:p>
            <a:pPr algn="ctr"/>
            <a:r>
              <a:rPr lang="zh-TW" altLang="en-US" sz="4000" b="1" smtClean="0">
                <a:solidFill>
                  <a:srgbClr val="473984"/>
                </a:solidFill>
                <a:ea typeface="SimSun" pitchFamily="2" charset="-122"/>
              </a:rPr>
              <a:t>豐富多彩的校園生活</a:t>
            </a:r>
            <a:endParaRPr lang="en-US" altLang="en-US" sz="4000" b="1" smtClean="0">
              <a:solidFill>
                <a:srgbClr val="473984"/>
              </a:solidFill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 bwMode="auto">
          <a:xfrm>
            <a:off x="1481923" y="3858412"/>
            <a:ext cx="3960812" cy="2675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 bwMode="auto">
          <a:xfrm>
            <a:off x="1481923" y="1077700"/>
            <a:ext cx="3960812" cy="263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747535" y="1074068"/>
            <a:ext cx="4038600" cy="264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 bwMode="auto">
          <a:xfrm>
            <a:off x="5747535" y="3858411"/>
            <a:ext cx="4038600" cy="268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3795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3796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3797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86600" y="3415995"/>
            <a:ext cx="4704203" cy="3136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71143" y="350475"/>
            <a:ext cx="4527343" cy="301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3800" name="矩形 4"/>
          <p:cNvSpPr>
            <a:spLocks noChangeArrowheads="1"/>
          </p:cNvSpPr>
          <p:nvPr/>
        </p:nvSpPr>
        <p:spPr bwMode="auto">
          <a:xfrm>
            <a:off x="1476375" y="455613"/>
            <a:ext cx="408781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2015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4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月</a:t>
            </a: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日中國駐阿拉木圖總領事張偉應邀訪問</a:t>
            </a: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大學並會見校長方燦榮博士</a:t>
            </a:r>
            <a:r>
              <a:rPr lang="zh-TW" altLang="en-US" sz="20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。</a:t>
            </a:r>
            <a:endParaRPr lang="en-US" altLang="en-US" sz="2000" b="1">
              <a:solidFill>
                <a:srgbClr val="391D68"/>
              </a:solidFill>
              <a:latin typeface="SimSun" pitchFamily="2" charset="-122"/>
              <a:ea typeface="SimSun" pitchFamily="2" charset="-122"/>
              <a:cs typeface="Segoe UI" pitchFamily="34" charset="0"/>
            </a:endParaRPr>
          </a:p>
        </p:txBody>
      </p:sp>
      <p:sp>
        <p:nvSpPr>
          <p:cNvPr id="33801" name="矩形 6"/>
          <p:cNvSpPr>
            <a:spLocks noChangeArrowheads="1"/>
          </p:cNvSpPr>
          <p:nvPr/>
        </p:nvSpPr>
        <p:spPr bwMode="auto">
          <a:xfrm>
            <a:off x="4600575" y="3644900"/>
            <a:ext cx="241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2017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年阿拉木圖高校“歡樂春節”聯歡晚會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。</a:t>
            </a:r>
          </a:p>
        </p:txBody>
      </p:sp>
      <p:pic>
        <p:nvPicPr>
          <p:cNvPr id="13" name="Picture 4" descr="PPT21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t="18296" r="24201"/>
          <a:stretch/>
        </p:blipFill>
        <p:spPr bwMode="auto">
          <a:xfrm>
            <a:off x="385710" y="3482097"/>
            <a:ext cx="3816455" cy="3083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3803" name="矩形 7"/>
          <p:cNvSpPr>
            <a:spLocks noChangeArrowheads="1"/>
          </p:cNvSpPr>
          <p:nvPr/>
        </p:nvSpPr>
        <p:spPr bwMode="auto">
          <a:xfrm>
            <a:off x="227013" y="2970213"/>
            <a:ext cx="4148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2013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大學中國辦公室成立</a:t>
            </a:r>
            <a:endParaRPr lang="zh-CN" altLang="en-US" sz="20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4820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4821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4822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4823" name="矩形 7"/>
          <p:cNvSpPr>
            <a:spLocks noChangeArrowheads="1"/>
          </p:cNvSpPr>
          <p:nvPr/>
        </p:nvSpPr>
        <p:spPr bwMode="auto">
          <a:xfrm>
            <a:off x="531813" y="400050"/>
            <a:ext cx="102457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473984"/>
                </a:solidFill>
                <a:latin typeface="Calibri" pitchFamily="34" charset="0"/>
              </a:rPr>
              <a:t>國際學生節</a:t>
            </a:r>
            <a:endParaRPr lang="zh-CN" altLang="en-US" sz="4000">
              <a:latin typeface="Calibri" pitchFamily="34" charset="0"/>
            </a:endParaRPr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8335" y="1228725"/>
            <a:ext cx="4506415" cy="3379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4825" name="Rectangle 15"/>
          <p:cNvSpPr>
            <a:spLocks noChangeArrowheads="1"/>
          </p:cNvSpPr>
          <p:nvPr/>
        </p:nvSpPr>
        <p:spPr bwMode="auto">
          <a:xfrm>
            <a:off x="531813" y="4730773"/>
            <a:ext cx="2309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 dirty="0">
                <a:solidFill>
                  <a:srgbClr val="473984"/>
                </a:solidFill>
                <a:latin typeface="Calibri" pitchFamily="34" charset="0"/>
                <a:ea typeface="SimSun" pitchFamily="2" charset="-122"/>
              </a:rPr>
              <a:t>中國展台剪影</a:t>
            </a:r>
            <a:endParaRPr lang="en-US" altLang="zh-CN" sz="2400" b="1" dirty="0">
              <a:solidFill>
                <a:srgbClr val="473984"/>
              </a:solidFill>
              <a:latin typeface="Calibri" pitchFamily="34" charset="0"/>
            </a:endParaRP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624932" y="3766366"/>
            <a:ext cx="3613149" cy="2709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48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9838" y="1106488"/>
            <a:ext cx="2168525" cy="293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75" y="1264663"/>
            <a:ext cx="3330575" cy="2217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24" y="4118146"/>
            <a:ext cx="5122308" cy="22218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1221105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5843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5844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5845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5846" name="矩形 5"/>
          <p:cNvSpPr>
            <a:spLocks noChangeArrowheads="1"/>
          </p:cNvSpPr>
          <p:nvPr/>
        </p:nvSpPr>
        <p:spPr bwMode="auto">
          <a:xfrm>
            <a:off x="3690938" y="9302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35847" name="矩形 6"/>
          <p:cNvSpPr>
            <a:spLocks noChangeArrowheads="1"/>
          </p:cNvSpPr>
          <p:nvPr/>
        </p:nvSpPr>
        <p:spPr bwMode="auto">
          <a:xfrm>
            <a:off x="3155950" y="407988"/>
            <a:ext cx="4814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000" b="1">
                <a:solidFill>
                  <a:srgbClr val="473984"/>
                </a:solidFill>
                <a:latin typeface="Calibri" pitchFamily="34" charset="0"/>
                <a:ea typeface="SimSun" pitchFamily="2" charset="-122"/>
              </a:rPr>
              <a:t>來訪我校的香港中學</a:t>
            </a:r>
            <a:endParaRPr lang="zh-CN" altLang="en-US" sz="4000">
              <a:latin typeface="Calibri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930388" y="1195933"/>
            <a:ext cx="3456849" cy="2592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7471" y="3951580"/>
            <a:ext cx="3445276" cy="2583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615704" y="1251690"/>
            <a:ext cx="3316959" cy="2487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783247" y="3865372"/>
            <a:ext cx="3559922" cy="2669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98640" y="1465243"/>
            <a:ext cx="3515944" cy="234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538586" y="3865373"/>
            <a:ext cx="3701975" cy="259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12176125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7468" y="1300637"/>
            <a:ext cx="6566176" cy="4270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77813" y="2306638"/>
            <a:ext cx="424973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1992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月</a:t>
            </a:r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14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日</a:t>
            </a:r>
          </a:p>
          <a:p>
            <a:pPr algn="just"/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在哈薩克斯坦總統納扎爾巴耶夫的決議下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建立了</a:t>
            </a:r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大學的前身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哈薩克斯坦管理</a:t>
            </a:r>
            <a:r>
              <a:rPr lang="zh-CN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、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經濟與戰略研究院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。</a:t>
            </a:r>
            <a:endParaRPr lang="en-US" altLang="en-US" sz="2400" b="1">
              <a:solidFill>
                <a:srgbClr val="391D68"/>
              </a:solidFill>
              <a:latin typeface="SimSun" pitchFamily="2" charset="-122"/>
              <a:ea typeface="SimSun" pitchFamily="2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6868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6869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6870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6871" name="矩形 1"/>
          <p:cNvSpPr>
            <a:spLocks noChangeArrowheads="1"/>
          </p:cNvSpPr>
          <p:nvPr/>
        </p:nvSpPr>
        <p:spPr bwMode="auto">
          <a:xfrm>
            <a:off x="3524250" y="395288"/>
            <a:ext cx="4816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000" b="1">
                <a:solidFill>
                  <a:srgbClr val="473984"/>
                </a:solidFill>
                <a:latin typeface="Calibri" pitchFamily="34" charset="0"/>
                <a:ea typeface="SimSun" pitchFamily="2" charset="-122"/>
              </a:rPr>
              <a:t>來訪我校的香港大學</a:t>
            </a:r>
            <a:endParaRPr lang="zh-CN" altLang="en-US" sz="4000">
              <a:latin typeface="Calibri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359" b="13387"/>
          <a:stretch/>
        </p:blipFill>
        <p:spPr>
          <a:xfrm>
            <a:off x="4263133" y="3911685"/>
            <a:ext cx="3802936" cy="2417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2978" t="13097" r="16868" b="7345"/>
          <a:stretch/>
        </p:blipFill>
        <p:spPr>
          <a:xfrm>
            <a:off x="4079398" y="1240206"/>
            <a:ext cx="3794250" cy="251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6744" t="2567" r="7152" b="13382"/>
          <a:stretch/>
        </p:blipFill>
        <p:spPr>
          <a:xfrm>
            <a:off x="8099119" y="4002297"/>
            <a:ext cx="3853791" cy="2508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98842" y="1466080"/>
            <a:ext cx="3836488" cy="2491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l="7030" t="26307" r="5061"/>
          <a:stretch/>
        </p:blipFill>
        <p:spPr>
          <a:xfrm>
            <a:off x="10324" y="4153820"/>
            <a:ext cx="4198056" cy="2346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919942" y="1497642"/>
            <a:ext cx="3614278" cy="2409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7892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7893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7894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7895" name="矩形 1"/>
          <p:cNvSpPr>
            <a:spLocks noChangeArrowheads="1"/>
          </p:cNvSpPr>
          <p:nvPr/>
        </p:nvSpPr>
        <p:spPr bwMode="auto">
          <a:xfrm>
            <a:off x="2489200" y="395288"/>
            <a:ext cx="6635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000" b="1">
                <a:solidFill>
                  <a:srgbClr val="473984"/>
                </a:solidFill>
                <a:latin typeface="Calibri" pitchFamily="34" charset="0"/>
                <a:ea typeface="SimSun" pitchFamily="2" charset="-122"/>
              </a:rPr>
              <a:t>香港大學</a:t>
            </a:r>
            <a:r>
              <a:rPr lang="en-US" altLang="zh-TW" sz="4000" b="1">
                <a:solidFill>
                  <a:srgbClr val="473984"/>
                </a:solidFill>
                <a:latin typeface="Calibri" pitchFamily="34" charset="0"/>
                <a:ea typeface="SimSun" pitchFamily="2" charset="-122"/>
              </a:rPr>
              <a:t>SPACE</a:t>
            </a:r>
            <a:r>
              <a:rPr lang="zh-TW" altLang="en-US" sz="4000" b="1">
                <a:solidFill>
                  <a:srgbClr val="473984"/>
                </a:solidFill>
                <a:latin typeface="Calibri" pitchFamily="34" charset="0"/>
                <a:ea typeface="SimSun" pitchFamily="2" charset="-122"/>
              </a:rPr>
              <a:t>中國商業學院</a:t>
            </a:r>
            <a:endParaRPr lang="zh-CN" altLang="en-US" sz="4000">
              <a:latin typeface="Calibri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0669" y="3788568"/>
            <a:ext cx="3256821" cy="255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8562"/>
          <a:stretch/>
        </p:blipFill>
        <p:spPr>
          <a:xfrm>
            <a:off x="397004" y="1287500"/>
            <a:ext cx="3230486" cy="23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05296" y="1032838"/>
            <a:ext cx="3731610" cy="2700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598509" y="3809206"/>
            <a:ext cx="3418358" cy="253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855527" y="4008756"/>
            <a:ext cx="3498001" cy="23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503008" y="1320081"/>
            <a:ext cx="3418358" cy="2350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8916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8917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8918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8919" name="矩形 7"/>
          <p:cNvSpPr>
            <a:spLocks noChangeArrowheads="1"/>
          </p:cNvSpPr>
          <p:nvPr/>
        </p:nvSpPr>
        <p:spPr bwMode="auto">
          <a:xfrm>
            <a:off x="531813" y="400050"/>
            <a:ext cx="102457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200" b="1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中國全國政協副主席，“一帶一路”國際合作香港中心</a:t>
            </a:r>
          </a:p>
          <a:p>
            <a:pPr algn="ctr"/>
            <a:r>
              <a:rPr lang="zh-TW" altLang="en-US" sz="3200" b="1">
                <a:solidFill>
                  <a:srgbClr val="473984"/>
                </a:solidFill>
                <a:latin typeface="Times" pitchFamily="18" charset="0"/>
                <a:ea typeface="SimSun" pitchFamily="2" charset="-122"/>
              </a:rPr>
              <a:t>主席梁振英先生來訪我校</a:t>
            </a:r>
            <a:endParaRPr lang="zh-CN" altLang="en-US" sz="3200">
              <a:latin typeface="Times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3795" t="3827" r="2802" b="796"/>
          <a:stretch/>
        </p:blipFill>
        <p:spPr>
          <a:xfrm>
            <a:off x="7987904" y="3809206"/>
            <a:ext cx="3632410" cy="2769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r="6258"/>
          <a:stretch/>
        </p:blipFill>
        <p:spPr>
          <a:xfrm>
            <a:off x="401553" y="1388126"/>
            <a:ext cx="3034645" cy="2274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7118" y="3983607"/>
            <a:ext cx="3359080" cy="251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6850" r="3527" b="12517"/>
          <a:stretch/>
        </p:blipFill>
        <p:spPr>
          <a:xfrm>
            <a:off x="3504878" y="1974836"/>
            <a:ext cx="4394892" cy="2861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41976" y="1158533"/>
            <a:ext cx="3239119" cy="2607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图片 1"/>
          <p:cNvPicPr>
            <a:picLocks noChangeAspect="1"/>
          </p:cNvPicPr>
          <p:nvPr/>
        </p:nvPicPr>
        <p:blipFill>
          <a:blip r:embed="rId3"/>
          <a:srcRect l="6853" t="7079" r="6853" b="7079"/>
          <a:stretch>
            <a:fillRect/>
          </a:stretch>
        </p:blipFill>
        <p:spPr bwMode="auto">
          <a:xfrm>
            <a:off x="3448050" y="1828800"/>
            <a:ext cx="54102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93763"/>
            <a:ext cx="82296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Times" pitchFamily="18" charset="0"/>
                <a:ea typeface="Batang" pitchFamily="18" charset="-127"/>
              </a:rPr>
              <a:t>KIMEP</a:t>
            </a:r>
            <a:r>
              <a:rPr lang="zh-CN" altLang="en-US" sz="36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大</a:t>
            </a:r>
            <a:r>
              <a:rPr lang="zh-CN" altLang="en-US" sz="36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學中文網</a:t>
            </a:r>
            <a:r>
              <a:rPr lang="en-US" altLang="zh-CN" sz="36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en-US" altLang="zh-CN" sz="36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zh-CN" sz="36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https://www.kimep.kz/cn/</a:t>
            </a:r>
            <a:br>
              <a:rPr lang="en-US" altLang="zh-CN" sz="36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en-US" altLang="en-US" sz="36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en-US" sz="3600" b="1" dirty="0">
                <a:solidFill>
                  <a:schemeClr val="bg1"/>
                </a:solidFill>
                <a:latin typeface="Times" pitchFamily="18" charset="0"/>
                <a:ea typeface="Batang" pitchFamily="18" charset="-127"/>
              </a:rPr>
              <a:t>KIMEP</a:t>
            </a:r>
            <a:r>
              <a:rPr lang="zh-TW" altLang="en-US" sz="36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大學中文微信公共賬戶</a:t>
            </a:r>
            <a:r>
              <a:rPr lang="en-US" altLang="zh-CN" sz="3600" b="1" dirty="0" smtClean="0">
                <a:solidFill>
                  <a:srgbClr val="473984"/>
                </a:solidFill>
              </a:rPr>
              <a:t/>
            </a:r>
            <a:br>
              <a:rPr lang="en-US" altLang="zh-CN" sz="3600" b="1" dirty="0" smtClean="0">
                <a:solidFill>
                  <a:srgbClr val="473984"/>
                </a:solidFill>
              </a:rPr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5821363" y="3663950"/>
            <a:ext cx="46132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方燦榮博士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1936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年生美籍韓裔人士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加州大學洛杉磯分校經濟學教授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舊金山大學終身榮譽教授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哈薩克斯坦總統前經濟顧問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大學前身董事會主席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2000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年起任</a:t>
            </a:r>
            <a:r>
              <a:rPr lang="en-US" altLang="zh-TW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大學校長至今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。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業餘愛好健身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zh-TW" altLang="en-US" sz="24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打乒乓球</a:t>
            </a:r>
            <a:r>
              <a:rPr lang="zh-TW" altLang="en-US" sz="24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。</a:t>
            </a:r>
            <a:endParaRPr lang="en-US" altLang="zh-CN" sz="2400" b="1">
              <a:solidFill>
                <a:srgbClr val="391D68"/>
              </a:solidFill>
              <a:latin typeface="SimSun" pitchFamily="2" charset="-122"/>
              <a:cs typeface="Segoe UI" pitchFamily="34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46317" y="720156"/>
            <a:ext cx="5012675" cy="3146142"/>
          </a:xfrm>
          <a:prstGeom prst="roundRect">
            <a:avLst>
              <a:gd name="adj" fmla="val 80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4622" y="4019618"/>
            <a:ext cx="3685856" cy="2457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217185" y="720156"/>
            <a:ext cx="4063265" cy="270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6694488" y="703263"/>
            <a:ext cx="52101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3200" b="1">
                <a:solidFill>
                  <a:srgbClr val="FFFFFF"/>
                </a:solidFill>
                <a:latin typeface="Calibri Light" pitchFamily="34" charset="0"/>
                <a:ea typeface="SimSun" pitchFamily="2" charset="-122"/>
              </a:rPr>
              <a:t>哈薩克斯坦管理，</a:t>
            </a:r>
          </a:p>
          <a:p>
            <a:pPr algn="ctr"/>
            <a:r>
              <a:rPr lang="zh-TW" altLang="en-US" sz="3200" b="1">
                <a:solidFill>
                  <a:srgbClr val="FFFFFF"/>
                </a:solidFill>
                <a:latin typeface="Calibri Light" pitchFamily="34" charset="0"/>
                <a:ea typeface="SimSun" pitchFamily="2" charset="-122"/>
              </a:rPr>
              <a:t>經濟與戰略研究院</a:t>
            </a:r>
            <a:endParaRPr lang="en-US" altLang="en-US" sz="3200" b="1">
              <a:solidFill>
                <a:srgbClr val="FFFFFF"/>
              </a:solidFill>
              <a:latin typeface="Calibri Light" pitchFamily="34" charset="0"/>
            </a:endParaRPr>
          </a:p>
        </p:txBody>
      </p:sp>
      <p:pic>
        <p:nvPicPr>
          <p:cNvPr id="17411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00" y="2719388"/>
            <a:ext cx="70104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155901" y="694971"/>
            <a:ext cx="1647924" cy="16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5980113" y="5214938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5400" b="1">
                <a:solidFill>
                  <a:schemeClr val="bg1"/>
                </a:solidFill>
                <a:latin typeface="Times New Roman" pitchFamily="18" charset="0"/>
              </a:rPr>
              <a:t>KIMEP</a:t>
            </a:r>
            <a:r>
              <a:rPr lang="zh-CN" altLang="en-US" sz="5400" b="1">
                <a:solidFill>
                  <a:schemeClr val="bg1"/>
                </a:solidFill>
                <a:latin typeface="Times New Roman" pitchFamily="18" charset="0"/>
              </a:rPr>
              <a:t>大學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12176125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42" y="1604514"/>
            <a:ext cx="4951136" cy="3169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1019" y="1604514"/>
            <a:ext cx="4844091" cy="3172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397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300" y="1563688"/>
            <a:ext cx="78041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09538" y="2503488"/>
            <a:ext cx="23463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北美教育模式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純英文授課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性價比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TW" altLang="en-US" sz="22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教育品牌</a:t>
            </a:r>
            <a:endParaRPr lang="en-US" altLang="en-US" sz="2200" b="1">
              <a:solidFill>
                <a:srgbClr val="391D68"/>
              </a:solidFill>
              <a:latin typeface="SimSun" pitchFamily="2" charset="-122"/>
              <a:ea typeface="SimSun" pitchFamily="2" charset="-122"/>
              <a:cs typeface="Segoe UI" pitchFamily="34" charset="0"/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1754188" y="555625"/>
            <a:ext cx="77136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中亞範圍內最具影響力的人文經濟類高校</a:t>
            </a:r>
            <a:endParaRPr lang="zh-CN" altLang="en-US" sz="32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831850" y="555625"/>
            <a:ext cx="955833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2016</a:t>
            </a:r>
            <a:r>
              <a:rPr lang="zh-TW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年中國國家留學基金委可公派留學哈薩克斯坦院校名單</a:t>
            </a:r>
          </a:p>
          <a:p>
            <a:pPr algn="ctr">
              <a:spcBef>
                <a:spcPct val="50000"/>
              </a:spcBef>
            </a:pPr>
            <a:r>
              <a:rPr lang="zh-TW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新增</a:t>
            </a:r>
            <a:r>
              <a:rPr lang="en-US" altLang="zh-TW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</a:t>
            </a:r>
            <a:endParaRPr lang="en-US" altLang="zh-CN" sz="28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19459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938" y="1725613"/>
            <a:ext cx="8697912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25438" y="1438275"/>
            <a:ext cx="3937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2018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年起</a:t>
            </a: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大學正式成為中國國家外專局境外培訓合作機構</a:t>
            </a:r>
            <a:r>
              <a:rPr lang="zh-TW" altLang="en-US" sz="20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，</a:t>
            </a:r>
            <a:r>
              <a:rPr lang="zh-TW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機構編號</a:t>
            </a:r>
            <a:r>
              <a:rPr lang="en-US" altLang="zh-TW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187001</a:t>
            </a:r>
            <a:r>
              <a:rPr lang="zh-TW" altLang="en-US" sz="20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。</a:t>
            </a:r>
            <a:endParaRPr lang="en-US" altLang="zh-CN" sz="2000" b="1">
              <a:solidFill>
                <a:srgbClr val="391D68"/>
              </a:solidFill>
              <a:latin typeface="SimSun" pitchFamily="2" charset="-122"/>
              <a:cs typeface="Segoe UI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6204" y="468711"/>
            <a:ext cx="4441935" cy="295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2829" y="3422595"/>
            <a:ext cx="4432253" cy="2952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矩形 20"/>
          <p:cNvSpPr/>
          <p:nvPr/>
        </p:nvSpPr>
        <p:spPr>
          <a:xfrm>
            <a:off x="2293938" y="4313238"/>
            <a:ext cx="4597400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TW" altLang="en-US" sz="2000" b="1">
                <a:solidFill>
                  <a:srgbClr val="391D68"/>
                </a:solidFill>
                <a:latin typeface="PMingLiU" pitchFamily="18" charset="-120"/>
                <a:cs typeface="Segoe UI" pitchFamily="34" charset="0"/>
              </a:rPr>
              <a:t>這也是目前中亞地區唯一一所與中國</a:t>
            </a:r>
          </a:p>
          <a:p>
            <a:pPr algn="just">
              <a:spcBef>
                <a:spcPct val="50000"/>
              </a:spcBef>
            </a:pPr>
            <a:r>
              <a:rPr lang="zh-TW" altLang="en-US" sz="2000" b="1">
                <a:solidFill>
                  <a:srgbClr val="391D68"/>
                </a:solidFill>
                <a:latin typeface="PMingLiU" pitchFamily="18" charset="-120"/>
                <a:cs typeface="Segoe UI" pitchFamily="34" charset="0"/>
              </a:rPr>
              <a:t>國家外專局進行境外合作培訓的機構</a:t>
            </a:r>
            <a:r>
              <a:rPr lang="zh-TW" altLang="en-US" sz="2000" b="1">
                <a:solidFill>
                  <a:srgbClr val="391D68"/>
                </a:solidFill>
                <a:latin typeface="SimSun" pitchFamily="2" charset="-122"/>
                <a:ea typeface="SimSun" pitchFamily="2" charset="-122"/>
                <a:cs typeface="Segoe UI" pitchFamily="34" charset="0"/>
              </a:rPr>
              <a:t>。</a:t>
            </a:r>
            <a:endParaRPr lang="zh-CN" altLang="en-US" sz="2000" b="1">
              <a:solidFill>
                <a:srgbClr val="391D68"/>
              </a:solidFill>
              <a:latin typeface="SimSun" pitchFamily="2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3353</TotalTime>
  <Words>951</Words>
  <Application>Microsoft Office PowerPoint</Application>
  <PresentationFormat>Widescreen</PresentationFormat>
  <Paragraphs>152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Batang</vt:lpstr>
      <vt:lpstr>Bebas Neue Bold</vt:lpstr>
      <vt:lpstr>新細明體</vt:lpstr>
      <vt:lpstr>新細明體</vt:lpstr>
      <vt:lpstr>宋体</vt:lpstr>
      <vt:lpstr>宋体</vt:lpstr>
      <vt:lpstr>Arial</vt:lpstr>
      <vt:lpstr>Arial Black</vt:lpstr>
      <vt:lpstr>Calibri</vt:lpstr>
      <vt:lpstr>Calibri Light</vt:lpstr>
      <vt:lpstr>Constantia</vt:lpstr>
      <vt:lpstr>Segoe UI</vt:lpstr>
      <vt:lpstr>Times</vt:lpstr>
      <vt:lpstr>Times New Roman</vt:lpstr>
      <vt:lpstr>Office Theme</vt:lpstr>
      <vt:lpstr>GRADUATION CEREMONY</vt:lpstr>
      <vt:lpstr>GRADUATION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KIMEP大學中方合作院校與機構</vt:lpstr>
      <vt:lpstr> 約30％的KIMEP學生每年獲得各類獎學金   2014年至今，中國留學生共獲得約合$40,000獎學金</vt:lpstr>
      <vt:lpstr>PowerPoint Presentation</vt:lpstr>
      <vt:lpstr>KIMEP畢業生普遍就業於世界500強</vt:lpstr>
      <vt:lpstr>各式各樣的學生組織</vt:lpstr>
      <vt:lpstr>PowerPoint Presentation</vt:lpstr>
      <vt:lpstr>KIMEP大學 欖球隊巨人隊 （TITANS）</vt:lpstr>
      <vt:lpstr>設備先進的健身房</vt:lpstr>
      <vt:lpstr>豐富多彩的校園生活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KIMEP大學中文網 https://www.kimep.kz/cn/  KIMEP大學中文微信公共賬戶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CEREMONY</dc:title>
  <dc:creator>Kuzmina Yekaterina</dc:creator>
  <cp:lastModifiedBy>Dina Kumarbek</cp:lastModifiedBy>
  <cp:revision>197</cp:revision>
  <cp:lastPrinted>2018-03-19T03:51:09Z</cp:lastPrinted>
  <dcterms:created xsi:type="dcterms:W3CDTF">2016-11-22T03:17:22Z</dcterms:created>
  <dcterms:modified xsi:type="dcterms:W3CDTF">2025-02-18T08:20:55Z</dcterms:modified>
</cp:coreProperties>
</file>