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6"/>
  </p:handoutMasterIdLst>
  <p:sldIdLst>
    <p:sldId id="330" r:id="rId2"/>
    <p:sldId id="328" r:id="rId3"/>
    <p:sldId id="279" r:id="rId4"/>
    <p:sldId id="309" r:id="rId5"/>
    <p:sldId id="303" r:id="rId6"/>
    <p:sldId id="310" r:id="rId7"/>
    <p:sldId id="325" r:id="rId8"/>
    <p:sldId id="326" r:id="rId9"/>
    <p:sldId id="327" r:id="rId10"/>
    <p:sldId id="329" r:id="rId11"/>
    <p:sldId id="312" r:id="rId12"/>
    <p:sldId id="307" r:id="rId13"/>
    <p:sldId id="324" r:id="rId14"/>
    <p:sldId id="313" r:id="rId15"/>
    <p:sldId id="315" r:id="rId16"/>
    <p:sldId id="314" r:id="rId17"/>
    <p:sldId id="311" r:id="rId18"/>
    <p:sldId id="304" r:id="rId19"/>
    <p:sldId id="316" r:id="rId20"/>
    <p:sldId id="317" r:id="rId21"/>
    <p:sldId id="320" r:id="rId22"/>
    <p:sldId id="318" r:id="rId23"/>
    <p:sldId id="323" r:id="rId24"/>
    <p:sldId id="308" r:id="rId25"/>
  </p:sldIdLst>
  <p:sldSz cx="12192000" cy="6858000"/>
  <p:notesSz cx="6954838" cy="93091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2E7D"/>
    <a:srgbClr val="FFFFFF"/>
    <a:srgbClr val="D09E00"/>
    <a:srgbClr val="DAA600"/>
    <a:srgbClr val="FFC043"/>
    <a:srgbClr val="4926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466" autoAdjust="0"/>
    <p:restoredTop sz="94660"/>
  </p:normalViewPr>
  <p:slideViewPr>
    <p:cSldViewPr snapToGrid="0">
      <p:cViewPr varScale="1">
        <p:scale>
          <a:sx n="77" d="100"/>
          <a:sy n="77" d="100"/>
        </p:scale>
        <p:origin x="492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0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40175" y="0"/>
            <a:ext cx="30130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3464331-A85A-4FB5-BFAE-8524AE223723}" type="datetimeFigureOut">
              <a:rPr lang="en-US"/>
              <a:pPr>
                <a:defRPr/>
              </a:pPr>
              <a:t>10/9/2025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375"/>
            <a:ext cx="30130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40175" y="8842375"/>
            <a:ext cx="30130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8BDE628-7B0B-41B3-84EB-85E8BEFDD0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702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26B86-6280-419C-A351-F6F5006B7D1A}" type="datetimeFigureOut">
              <a:rPr lang="en-US"/>
              <a:pPr>
                <a:defRPr/>
              </a:pPr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9B7463-3B05-4006-BF73-EF0D259B6B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438509-53B7-4396-8B16-9C0EE64EFDAE}" type="datetimeFigureOut">
              <a:rPr lang="en-US"/>
              <a:pPr>
                <a:defRPr/>
              </a:pPr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ABA134-6EDF-4F5A-AE90-806B2B55B7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1BB517-A1B3-49B8-95CE-8A4AB10FD434}" type="datetimeFigureOut">
              <a:rPr lang="en-US"/>
              <a:pPr>
                <a:defRPr/>
              </a:pPr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C8B73-BE2D-4C93-9DF8-55FD0AF306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C261F1-2D60-42BB-AFCB-A701A21C0E78}" type="datetimeFigureOut">
              <a:rPr lang="en-US"/>
              <a:pPr>
                <a:defRPr/>
              </a:pPr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C7400E-3325-44B2-BD32-1D5B3879D7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F530C2-495E-47DB-B206-FD4403CCC841}" type="datetimeFigureOut">
              <a:rPr lang="en-US"/>
              <a:pPr>
                <a:defRPr/>
              </a:pPr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5761F-2A3C-4AA8-935F-5E9F641D4A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18DB27-3F57-409C-BAB6-64F56F274CA8}" type="datetimeFigureOut">
              <a:rPr lang="en-US"/>
              <a:pPr>
                <a:defRPr/>
              </a:pPr>
              <a:t>10/9/2025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93D39-18BD-4877-86E1-0D7C97B186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F5F8B-A48D-4DFF-940A-25F246EECAB4}" type="datetimeFigureOut">
              <a:rPr lang="en-US"/>
              <a:pPr>
                <a:defRPr/>
              </a:pPr>
              <a:t>10/9/2025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E6B0B-29D0-4166-B3F1-125FEF96B6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27359-0557-4976-B62E-60286419BCD7}" type="datetimeFigureOut">
              <a:rPr lang="en-US"/>
              <a:pPr>
                <a:defRPr/>
              </a:pPr>
              <a:t>10/9/2025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865BFF-EBD1-44E1-BC08-0AF5316830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3F0024-A669-4A02-B458-F113851927D7}" type="datetimeFigureOut">
              <a:rPr lang="en-US"/>
              <a:pPr>
                <a:defRPr/>
              </a:pPr>
              <a:t>10/9/2025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27A75-6620-4CC8-91C3-C7326AB7E2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281269-F9E8-4158-B7F7-13EC7487932E}" type="datetimeFigureOut">
              <a:rPr lang="en-US"/>
              <a:pPr>
                <a:defRPr/>
              </a:pPr>
              <a:t>10/9/2025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8D0C7E-F3D7-4BA3-ABD6-AE11C5444C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714FA3-A49C-4B3D-A937-924C13C112B4}" type="datetimeFigureOut">
              <a:rPr lang="en-US"/>
              <a:pPr>
                <a:defRPr/>
              </a:pPr>
              <a:t>10/9/2025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09E460-D599-49E6-9ACA-EF0786BB4D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85000" b="-8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8CE2DAB-1A11-4AAE-8917-E13D87437DC6}" type="datetimeFigureOut">
              <a:rPr lang="en-US"/>
              <a:pPr>
                <a:defRPr/>
              </a:pPr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AEE5D55-E493-4285-89D2-85FE8C5267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0.jp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12" Type="http://schemas.openxmlformats.org/officeDocument/2006/relationships/image" Target="../media/image33.jpeg"/><Relationship Id="rId17" Type="http://schemas.openxmlformats.org/officeDocument/2006/relationships/image" Target="../media/image38.png"/><Relationship Id="rId2" Type="http://schemas.openxmlformats.org/officeDocument/2006/relationships/image" Target="../media/image13.jpe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5" Type="http://schemas.openxmlformats.org/officeDocument/2006/relationships/image" Target="../media/image3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Relationship Id="rId1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Relationship Id="rId9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9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6656FB9-CB56-4F84-A282-4EDE16967F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7"/>
            <a:ext cx="12192000" cy="685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4834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21105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5" name="矩形 1"/>
          <p:cNvSpPr>
            <a:spLocks noChangeArrowheads="1"/>
          </p:cNvSpPr>
          <p:nvPr/>
        </p:nvSpPr>
        <p:spPr bwMode="auto">
          <a:xfrm>
            <a:off x="3651250" y="390390"/>
            <a:ext cx="4008438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200" b="1" dirty="0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KIMEP</a:t>
            </a:r>
            <a:r>
              <a:rPr lang="zh-CN" altLang="en-US" sz="3200" b="1" dirty="0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大学院系设置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52E35E-52AD-A7F1-4872-32C87218CB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48" r="1716"/>
          <a:stretch/>
        </p:blipFill>
        <p:spPr>
          <a:xfrm>
            <a:off x="1211675" y="1366568"/>
            <a:ext cx="9776576" cy="4594416"/>
          </a:xfrm>
          <a:prstGeom prst="rect">
            <a:avLst/>
          </a:prstGeom>
        </p:spPr>
      </p:pic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7659688" y="2276121"/>
            <a:ext cx="3062514" cy="1015663"/>
          </a:xfrm>
          <a:prstGeom prst="rect">
            <a:avLst/>
          </a:prstGeom>
          <a:solidFill>
            <a:srgbClr val="D09E00">
              <a:alpha val="90195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School of Computer Science &amp; 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Mathematics</a:t>
            </a:r>
          </a:p>
          <a:p>
            <a:pPr algn="ctr"/>
            <a:r>
              <a:rPr lang="zh-CN" alt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计</a:t>
            </a:r>
            <a:r>
              <a:rPr lang="zh-CN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算</a:t>
            </a:r>
            <a:r>
              <a:rPr lang="zh-CN" alt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机科学与数学学院</a:t>
            </a:r>
            <a:endParaRPr lang="en-US" altLang="zh-CN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4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5000" b="-8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21105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3"/>
          <p:cNvSpPr txBox="1">
            <a:spLocks noChangeArrowheads="1"/>
          </p:cNvSpPr>
          <p:nvPr/>
        </p:nvSpPr>
        <p:spPr bwMode="auto">
          <a:xfrm>
            <a:off x="6300788" y="1709738"/>
            <a:ext cx="3827462" cy="361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</a:pPr>
            <a:endParaRPr lang="en-US" altLang="en-US" sz="1600">
              <a:solidFill>
                <a:srgbClr val="3B1C68"/>
              </a:solidFill>
              <a:latin typeface="Calibri" pitchFamily="34" charset="0"/>
            </a:endParaRP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6105525" y="1917700"/>
            <a:ext cx="4416425" cy="263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zh-CN" altLang="en-US" sz="2200" b="1">
                <a:solidFill>
                  <a:srgbClr val="391D68"/>
                </a:solidFill>
                <a:latin typeface="Constantia" pitchFamily="18" charset="0"/>
                <a:cs typeface="Segoe UI" pitchFamily="34" charset="0"/>
              </a:rPr>
              <a:t>高级</a:t>
            </a:r>
            <a:r>
              <a:rPr lang="en-US" altLang="zh-CN" sz="2200" b="1">
                <a:solidFill>
                  <a:srgbClr val="391D68"/>
                </a:solidFill>
                <a:latin typeface="Constantia" pitchFamily="18" charset="0"/>
                <a:cs typeface="Segoe UI" pitchFamily="34" charset="0"/>
              </a:rPr>
              <a:t>MBA</a:t>
            </a:r>
            <a:br>
              <a:rPr lang="en-US" altLang="zh-CN" sz="2200" b="1">
                <a:solidFill>
                  <a:srgbClr val="391D68"/>
                </a:solidFill>
                <a:latin typeface="Constantia" pitchFamily="18" charset="0"/>
                <a:cs typeface="Segoe UI" pitchFamily="34" charset="0"/>
              </a:rPr>
            </a:br>
            <a:r>
              <a:rPr lang="zh-CN" altLang="en-US" sz="2200" b="1">
                <a:solidFill>
                  <a:srgbClr val="391D68"/>
                </a:solidFill>
                <a:latin typeface="Constantia" pitchFamily="18" charset="0"/>
                <a:cs typeface="Segoe UI" pitchFamily="34" charset="0"/>
              </a:rPr>
              <a:t>职业认证项目</a:t>
            </a:r>
            <a:br>
              <a:rPr lang="zh-CN" altLang="en-US" sz="2200" b="1">
                <a:solidFill>
                  <a:srgbClr val="391D68"/>
                </a:solidFill>
                <a:latin typeface="Constantia" pitchFamily="18" charset="0"/>
                <a:cs typeface="Segoe UI" pitchFamily="34" charset="0"/>
              </a:rPr>
            </a:br>
            <a:r>
              <a:rPr lang="zh-CN" altLang="en-US" sz="2200" b="1">
                <a:solidFill>
                  <a:srgbClr val="391D68"/>
                </a:solidFill>
                <a:latin typeface="Constantia" pitchFamily="18" charset="0"/>
                <a:cs typeface="Segoe UI" pitchFamily="34" charset="0"/>
              </a:rPr>
              <a:t>迷你</a:t>
            </a:r>
            <a:r>
              <a:rPr lang="en-US" altLang="zh-CN" sz="2200" b="1">
                <a:solidFill>
                  <a:srgbClr val="391D68"/>
                </a:solidFill>
                <a:latin typeface="Constantia" pitchFamily="18" charset="0"/>
                <a:cs typeface="Segoe UI" pitchFamily="34" charset="0"/>
              </a:rPr>
              <a:t>MBA</a:t>
            </a:r>
            <a:br>
              <a:rPr lang="en-US" altLang="zh-CN" sz="2200" b="1">
                <a:solidFill>
                  <a:srgbClr val="391D68"/>
                </a:solidFill>
                <a:latin typeface="Constantia" pitchFamily="18" charset="0"/>
                <a:cs typeface="Segoe UI" pitchFamily="34" charset="0"/>
              </a:rPr>
            </a:br>
            <a:r>
              <a:rPr lang="zh-CN" altLang="en-US" sz="2200" b="1">
                <a:solidFill>
                  <a:srgbClr val="391D68"/>
                </a:solidFill>
                <a:latin typeface="Constantia" pitchFamily="18" charset="0"/>
                <a:cs typeface="Segoe UI" pitchFamily="34" charset="0"/>
              </a:rPr>
              <a:t>领导力培训项目</a:t>
            </a:r>
            <a:br>
              <a:rPr lang="zh-CN" altLang="en-US" sz="2200" b="1">
                <a:solidFill>
                  <a:srgbClr val="391D68"/>
                </a:solidFill>
                <a:latin typeface="Constantia" pitchFamily="18" charset="0"/>
                <a:cs typeface="Segoe UI" pitchFamily="34" charset="0"/>
              </a:rPr>
            </a:br>
            <a:r>
              <a:rPr lang="zh-CN" altLang="en-US" sz="2200" b="1">
                <a:solidFill>
                  <a:srgbClr val="391D68"/>
                </a:solidFill>
                <a:latin typeface="Constantia" pitchFamily="18" charset="0"/>
                <a:cs typeface="Segoe UI" pitchFamily="34" charset="0"/>
              </a:rPr>
              <a:t>企业管理培训项目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72" y="1509485"/>
            <a:ext cx="3706129" cy="36661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21105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图片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66838" y="520700"/>
            <a:ext cx="4443412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图片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10250" y="520700"/>
            <a:ext cx="4430713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838" y="3854450"/>
            <a:ext cx="8874124" cy="27310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67003" y="3958225"/>
            <a:ext cx="526321" cy="6506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3600" b="1" cap="none" spc="0" dirty="0" smtClean="0">
                <a:ln w="0"/>
                <a:solidFill>
                  <a:srgbClr val="462E7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7</a:t>
            </a:r>
            <a:endParaRPr lang="en-US" sz="3600" b="1" cap="none" spc="0" dirty="0">
              <a:ln w="0"/>
              <a:solidFill>
                <a:srgbClr val="462E7D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211050" cy="6867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2533995" y="155743"/>
            <a:ext cx="6557962" cy="1143000"/>
          </a:xfrm>
        </p:spPr>
        <p:txBody>
          <a:bodyPr/>
          <a:lstStyle/>
          <a:p>
            <a:pPr eaLnBrk="1" hangingPunct="1"/>
            <a:r>
              <a:rPr lang="en-US" altLang="zh-CN" sz="3200" b="1" dirty="0" smtClean="0">
                <a:solidFill>
                  <a:srgbClr val="473984"/>
                </a:solidFill>
                <a:latin typeface="Times" pitchFamily="18" charset="0"/>
              </a:rPr>
              <a:t>KIMEP </a:t>
            </a:r>
            <a:r>
              <a:rPr lang="zh-CN" altLang="en-US" sz="3200" b="1" dirty="0" smtClean="0">
                <a:solidFill>
                  <a:srgbClr val="473984"/>
                </a:solidFill>
                <a:latin typeface="Times" pitchFamily="18" charset="0"/>
              </a:rPr>
              <a:t>大学中方合作院校与机构</a:t>
            </a:r>
            <a:endParaRPr lang="en-US" altLang="en-US" sz="3200" b="1" dirty="0" smtClean="0">
              <a:solidFill>
                <a:srgbClr val="473984"/>
              </a:solidFill>
              <a:latin typeface="Times" pitchFamily="18" charset="0"/>
            </a:endParaRPr>
          </a:p>
        </p:txBody>
      </p:sp>
      <p:pic>
        <p:nvPicPr>
          <p:cNvPr id="25605" name="图片 13"/>
          <p:cNvPicPr>
            <a:picLocks noChangeAspect="1"/>
          </p:cNvPicPr>
          <p:nvPr/>
        </p:nvPicPr>
        <p:blipFill>
          <a:blip r:embed="rId3"/>
          <a:srcRect l="9146" t="8702" r="9756" b="12877"/>
          <a:stretch>
            <a:fillRect/>
          </a:stretch>
        </p:blipFill>
        <p:spPr bwMode="auto">
          <a:xfrm>
            <a:off x="8603923" y="940493"/>
            <a:ext cx="1395379" cy="1908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图片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22854" y="2992765"/>
            <a:ext cx="44799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图片 15"/>
          <p:cNvPicPr>
            <a:picLocks noChangeAspect="1"/>
          </p:cNvPicPr>
          <p:nvPr/>
        </p:nvPicPr>
        <p:blipFill>
          <a:blip r:embed="rId5"/>
          <a:srcRect l="21875" r="20433"/>
          <a:stretch>
            <a:fillRect/>
          </a:stretch>
        </p:blipFill>
        <p:spPr bwMode="auto">
          <a:xfrm>
            <a:off x="10309194" y="4788197"/>
            <a:ext cx="16510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图片 1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65638" y="4571005"/>
            <a:ext cx="1801812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9" name="图片 16"/>
          <p:cNvPicPr>
            <a:picLocks noChangeAspect="1"/>
          </p:cNvPicPr>
          <p:nvPr/>
        </p:nvPicPr>
        <p:blipFill>
          <a:blip r:embed="rId7"/>
          <a:srcRect l="4042" t="3175" r="2959" b="8391"/>
          <a:stretch>
            <a:fillRect/>
          </a:stretch>
        </p:blipFill>
        <p:spPr bwMode="auto">
          <a:xfrm>
            <a:off x="1801733" y="4488337"/>
            <a:ext cx="2281888" cy="1884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0" name="图片 1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87028" y="835928"/>
            <a:ext cx="2035175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1" name="图片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066501" y="2424666"/>
            <a:ext cx="1925230" cy="1923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2" name="图片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294503" y="4578942"/>
            <a:ext cx="1809750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3" name="图片 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899338" y="2837550"/>
            <a:ext cx="1795462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4" name="图片 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241194" y="4571005"/>
            <a:ext cx="1835150" cy="183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5" name="图片 6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5745" y="2608590"/>
            <a:ext cx="1843088" cy="183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6" name="图片 4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285618" y="950905"/>
            <a:ext cx="1860550" cy="185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4" t="8301" r="8400" b="3620"/>
          <a:stretch/>
        </p:blipFill>
        <p:spPr>
          <a:xfrm>
            <a:off x="97594" y="4775371"/>
            <a:ext cx="1587959" cy="1573427"/>
          </a:xfrm>
          <a:prstGeom prst="rect">
            <a:avLst/>
          </a:prstGeom>
        </p:spPr>
      </p:pic>
      <p:pic>
        <p:nvPicPr>
          <p:cNvPr id="1028" name="Picture 4" descr="Tsinghua University - Global Innovation Exchang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84" y="1189926"/>
            <a:ext cx="3197323" cy="126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Zhejiang University - Wikipedia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471" y="2554571"/>
            <a:ext cx="1905873" cy="1905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9525"/>
            <a:ext cx="1221105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804863" y="609600"/>
            <a:ext cx="9702800" cy="1143000"/>
          </a:xfrm>
        </p:spPr>
        <p:txBody>
          <a:bodyPr/>
          <a:lstStyle/>
          <a:p>
            <a:pPr eaLnBrk="1" hangingPunct="1"/>
            <a:r>
              <a:rPr lang="zh-CN" altLang="en-US" sz="3200" b="1" smtClean="0">
                <a:solidFill>
                  <a:srgbClr val="473984"/>
                </a:solidFill>
                <a:latin typeface="Times" pitchFamily="18" charset="0"/>
              </a:rPr>
              <a:t> 约</a:t>
            </a:r>
            <a:r>
              <a:rPr lang="en-US" altLang="zh-CN" sz="3200" b="1" smtClean="0">
                <a:solidFill>
                  <a:srgbClr val="473984"/>
                </a:solidFill>
                <a:latin typeface="Times" pitchFamily="18" charset="0"/>
              </a:rPr>
              <a:t>30</a:t>
            </a:r>
            <a:r>
              <a:rPr lang="en-US" altLang="zh-CN" sz="3200" b="1" smtClean="0">
                <a:solidFill>
                  <a:srgbClr val="473984"/>
                </a:solidFill>
              </a:rPr>
              <a:t>%</a:t>
            </a:r>
            <a:r>
              <a:rPr lang="zh-CN" altLang="en-US" sz="3200" b="1" smtClean="0">
                <a:solidFill>
                  <a:srgbClr val="473984"/>
                </a:solidFill>
                <a:latin typeface="Times" pitchFamily="18" charset="0"/>
              </a:rPr>
              <a:t>的</a:t>
            </a:r>
            <a:r>
              <a:rPr lang="en-US" altLang="zh-CN" sz="3200" b="1" smtClean="0">
                <a:solidFill>
                  <a:srgbClr val="473984"/>
                </a:solidFill>
                <a:latin typeface="Times" pitchFamily="18" charset="0"/>
              </a:rPr>
              <a:t>KIMEP </a:t>
            </a:r>
            <a:r>
              <a:rPr lang="zh-CN" altLang="en-US" sz="3200" b="1" smtClean="0">
                <a:solidFill>
                  <a:srgbClr val="473984"/>
                </a:solidFill>
                <a:latin typeface="Times" pitchFamily="18" charset="0"/>
              </a:rPr>
              <a:t>学生每年获得各类奖学金</a:t>
            </a:r>
            <a:br>
              <a:rPr lang="zh-CN" altLang="en-US" sz="3200" b="1" smtClean="0">
                <a:solidFill>
                  <a:srgbClr val="473984"/>
                </a:solidFill>
                <a:latin typeface="Times" pitchFamily="18" charset="0"/>
              </a:rPr>
            </a:br>
            <a:r>
              <a:rPr lang="zh-CN" altLang="en-US" sz="3200" b="1" smtClean="0">
                <a:solidFill>
                  <a:srgbClr val="473984"/>
                </a:solidFill>
                <a:latin typeface="Times" pitchFamily="18" charset="0"/>
              </a:rPr>
              <a:t> </a:t>
            </a:r>
            <a:br>
              <a:rPr lang="zh-CN" altLang="en-US" sz="3200" b="1" smtClean="0">
                <a:solidFill>
                  <a:srgbClr val="473984"/>
                </a:solidFill>
                <a:latin typeface="Times" pitchFamily="18" charset="0"/>
              </a:rPr>
            </a:br>
            <a:r>
              <a:rPr lang="zh-CN" altLang="en-US" sz="3200" b="1" smtClean="0">
                <a:solidFill>
                  <a:srgbClr val="473984"/>
                </a:solidFill>
                <a:latin typeface="Times" pitchFamily="18" charset="0"/>
              </a:rPr>
              <a:t> </a:t>
            </a:r>
            <a:r>
              <a:rPr lang="en-US" altLang="zh-CN" sz="3200" b="1" smtClean="0">
                <a:solidFill>
                  <a:srgbClr val="473984"/>
                </a:solidFill>
                <a:latin typeface="Times" pitchFamily="18" charset="0"/>
              </a:rPr>
              <a:t>2014</a:t>
            </a:r>
            <a:r>
              <a:rPr lang="zh-CN" altLang="en-US" sz="3200" b="1" smtClean="0">
                <a:solidFill>
                  <a:srgbClr val="473984"/>
                </a:solidFill>
                <a:latin typeface="Times" pitchFamily="18" charset="0"/>
              </a:rPr>
              <a:t>年至今，中国留学生共获得约合</a:t>
            </a:r>
            <a:r>
              <a:rPr lang="en-US" altLang="zh-CN" sz="3200" b="1" smtClean="0">
                <a:solidFill>
                  <a:srgbClr val="473984"/>
                </a:solidFill>
                <a:latin typeface="Times" pitchFamily="18" charset="0"/>
              </a:rPr>
              <a:t>$40,000</a:t>
            </a:r>
            <a:r>
              <a:rPr lang="zh-CN" altLang="en-US" sz="3200" b="1" smtClean="0">
                <a:solidFill>
                  <a:srgbClr val="473984"/>
                </a:solidFill>
                <a:latin typeface="Times" pitchFamily="18" charset="0"/>
              </a:rPr>
              <a:t>奖学金</a:t>
            </a:r>
            <a:endParaRPr lang="en-US" altLang="en-US" sz="3200" b="1" smtClean="0">
              <a:solidFill>
                <a:srgbClr val="473984"/>
              </a:solidFill>
              <a:latin typeface="Times" pitchFamily="18" charset="0"/>
              <a:ea typeface="SimSun" pitchFamily="2" charset="-122"/>
            </a:endParaRPr>
          </a:p>
        </p:txBody>
      </p:sp>
      <p:pic>
        <p:nvPicPr>
          <p:cNvPr id="26627" name="图片 2"/>
          <p:cNvPicPr>
            <a:picLocks noChangeAspect="1"/>
          </p:cNvPicPr>
          <p:nvPr/>
        </p:nvPicPr>
        <p:blipFill>
          <a:blip r:embed="rId3"/>
          <a:srcRect l="2000" t="-4335" r="1001" b="4335"/>
          <a:stretch>
            <a:fillRect/>
          </a:stretch>
        </p:blipFill>
        <p:spPr bwMode="auto">
          <a:xfrm>
            <a:off x="1130300" y="1906588"/>
            <a:ext cx="8869363" cy="395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21105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Title 1"/>
          <p:cNvSpPr txBox="1">
            <a:spLocks noChangeArrowheads="1"/>
          </p:cNvSpPr>
          <p:nvPr/>
        </p:nvSpPr>
        <p:spPr bwMode="auto">
          <a:xfrm>
            <a:off x="2400300" y="228600"/>
            <a:ext cx="5865813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zh-CN" altLang="en-US" sz="4000" b="1">
                <a:solidFill>
                  <a:srgbClr val="632B8D"/>
                </a:solidFill>
                <a:latin typeface="Calibri Light" pitchFamily="34" charset="0"/>
              </a:rPr>
              <a:t>荣获奖学金的中国留学生</a:t>
            </a:r>
            <a:endParaRPr lang="en-US" altLang="en-US" sz="4000" b="1">
              <a:solidFill>
                <a:srgbClr val="632B8D"/>
              </a:solidFill>
              <a:latin typeface="Calibri Light" pitchFamily="34" charset="0"/>
            </a:endParaRPr>
          </a:p>
        </p:txBody>
      </p:sp>
      <p:sp>
        <p:nvSpPr>
          <p:cNvPr id="27651" name="Text Placeholder 9"/>
          <p:cNvSpPr txBox="1">
            <a:spLocks noChangeArrowheads="1"/>
          </p:cNvSpPr>
          <p:nvPr/>
        </p:nvSpPr>
        <p:spPr bwMode="auto">
          <a:xfrm>
            <a:off x="254000" y="2114550"/>
            <a:ext cx="2698750" cy="3662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lnSpc>
                <a:spcPct val="70000"/>
              </a:lnSpc>
              <a:spcBef>
                <a:spcPts val="1000"/>
              </a:spcBef>
              <a:buFont typeface="Arial" charset="0"/>
              <a:buNone/>
            </a:pPr>
            <a:r>
              <a:rPr lang="zh-CN" altLang="en-US" sz="2600" b="1" dirty="0">
                <a:solidFill>
                  <a:srgbClr val="632B8D"/>
                </a:solidFill>
                <a:latin typeface="Times" pitchFamily="18" charset="0"/>
              </a:rPr>
              <a:t>商学院学生 叶然</a:t>
            </a:r>
            <a:endParaRPr lang="en-US" altLang="zh-CN" sz="2600" b="1" dirty="0">
              <a:solidFill>
                <a:srgbClr val="632B8D"/>
              </a:solidFill>
              <a:latin typeface="Times" pitchFamily="18" charset="0"/>
            </a:endParaRPr>
          </a:p>
          <a:p>
            <a:pPr algn="just">
              <a:lnSpc>
                <a:spcPct val="70000"/>
              </a:lnSpc>
              <a:spcBef>
                <a:spcPts val="1000"/>
              </a:spcBef>
              <a:buFont typeface="Arial" charset="0"/>
              <a:buNone/>
            </a:pPr>
            <a:endParaRPr lang="en-US" altLang="zh-CN" sz="2600" b="1" dirty="0">
              <a:solidFill>
                <a:srgbClr val="632B8D"/>
              </a:solidFill>
              <a:latin typeface="Times" pitchFamily="18" charset="0"/>
            </a:endParaRPr>
          </a:p>
          <a:p>
            <a:pPr algn="just">
              <a:lnSpc>
                <a:spcPct val="70000"/>
              </a:lnSpc>
              <a:spcBef>
                <a:spcPts val="1000"/>
              </a:spcBef>
              <a:buFont typeface="Arial" charset="0"/>
              <a:buNone/>
            </a:pPr>
            <a:r>
              <a:rPr lang="zh-CN" altLang="en-US" sz="2600" b="1" dirty="0">
                <a:solidFill>
                  <a:srgbClr val="632B8D"/>
                </a:solidFill>
                <a:latin typeface="Times" pitchFamily="18" charset="0"/>
              </a:rPr>
              <a:t>（厦门大学学士，</a:t>
            </a:r>
            <a:endParaRPr lang="en-US" altLang="zh-CN" sz="2600" b="1" dirty="0">
              <a:solidFill>
                <a:srgbClr val="632B8D"/>
              </a:solidFill>
              <a:latin typeface="Times" pitchFamily="18" charset="0"/>
            </a:endParaRPr>
          </a:p>
          <a:p>
            <a:pPr algn="just">
              <a:lnSpc>
                <a:spcPct val="70000"/>
              </a:lnSpc>
              <a:spcBef>
                <a:spcPts val="1000"/>
              </a:spcBef>
              <a:buFont typeface="Arial" charset="0"/>
              <a:buNone/>
            </a:pPr>
            <a:r>
              <a:rPr lang="zh-CN" altLang="en-US" sz="2600" b="1" dirty="0">
                <a:solidFill>
                  <a:srgbClr val="632B8D"/>
                </a:solidFill>
                <a:latin typeface="Times" pitchFamily="18" charset="0"/>
              </a:rPr>
              <a:t>获金融硕士专业</a:t>
            </a:r>
            <a:endParaRPr lang="en-US" altLang="zh-CN" sz="2600" b="1" dirty="0">
              <a:solidFill>
                <a:srgbClr val="632B8D"/>
              </a:solidFill>
              <a:latin typeface="Times" pitchFamily="18" charset="0"/>
            </a:endParaRPr>
          </a:p>
          <a:p>
            <a:pPr algn="just">
              <a:lnSpc>
                <a:spcPct val="70000"/>
              </a:lnSpc>
              <a:spcBef>
                <a:spcPts val="1000"/>
              </a:spcBef>
              <a:buFont typeface="Arial" charset="0"/>
              <a:buNone/>
            </a:pPr>
            <a:r>
              <a:rPr lang="zh-CN" altLang="en-US" sz="2600" b="1" dirty="0">
                <a:solidFill>
                  <a:srgbClr val="632B8D"/>
                </a:solidFill>
                <a:latin typeface="Times" pitchFamily="18" charset="0"/>
              </a:rPr>
              <a:t>本年度</a:t>
            </a:r>
            <a:r>
              <a:rPr lang="en-US" altLang="zh-CN" sz="2600" b="1" dirty="0">
                <a:solidFill>
                  <a:srgbClr val="632B8D"/>
                </a:solidFill>
                <a:latin typeface="Times" pitchFamily="18" charset="0"/>
              </a:rPr>
              <a:t>50%</a:t>
            </a:r>
            <a:r>
              <a:rPr lang="zh-CN" altLang="en-US" sz="2600" b="1" dirty="0">
                <a:solidFill>
                  <a:srgbClr val="632B8D"/>
                </a:solidFill>
                <a:latin typeface="Times" pitchFamily="18" charset="0"/>
              </a:rPr>
              <a:t>奖学</a:t>
            </a:r>
            <a:endParaRPr lang="en-US" altLang="zh-CN" sz="2600" b="1" dirty="0">
              <a:solidFill>
                <a:srgbClr val="632B8D"/>
              </a:solidFill>
              <a:latin typeface="Times" pitchFamily="18" charset="0"/>
            </a:endParaRPr>
          </a:p>
          <a:p>
            <a:pPr algn="just">
              <a:lnSpc>
                <a:spcPct val="70000"/>
              </a:lnSpc>
              <a:spcBef>
                <a:spcPts val="1000"/>
              </a:spcBef>
              <a:buFont typeface="Arial" charset="0"/>
              <a:buNone/>
            </a:pPr>
            <a:r>
              <a:rPr lang="zh-CN" altLang="en-US" sz="2600" b="1" dirty="0">
                <a:solidFill>
                  <a:srgbClr val="632B8D"/>
                </a:solidFill>
                <a:latin typeface="Times" pitchFamily="18" charset="0"/>
              </a:rPr>
              <a:t>金）</a:t>
            </a:r>
            <a:endParaRPr lang="en-US" altLang="zh-CN" sz="2600" b="1" dirty="0">
              <a:solidFill>
                <a:srgbClr val="632B8D"/>
              </a:solidFill>
              <a:latin typeface="Times" pitchFamily="18" charset="0"/>
            </a:endParaRPr>
          </a:p>
          <a:p>
            <a:pPr algn="just">
              <a:lnSpc>
                <a:spcPct val="70000"/>
              </a:lnSpc>
              <a:spcBef>
                <a:spcPts val="1000"/>
              </a:spcBef>
              <a:buFont typeface="Arial" charset="0"/>
              <a:buNone/>
            </a:pPr>
            <a:endParaRPr lang="en-US" altLang="zh-CN" sz="2600" b="1" dirty="0">
              <a:solidFill>
                <a:srgbClr val="632B8D"/>
              </a:solidFill>
              <a:latin typeface="Times" pitchFamily="18" charset="0"/>
            </a:endParaRPr>
          </a:p>
          <a:p>
            <a:pPr algn="just">
              <a:lnSpc>
                <a:spcPct val="70000"/>
              </a:lnSpc>
              <a:spcBef>
                <a:spcPts val="1000"/>
              </a:spcBef>
              <a:buFont typeface="Arial" charset="0"/>
              <a:buNone/>
            </a:pPr>
            <a:r>
              <a:rPr lang="zh-CN" altLang="en-US" sz="2000" b="1" dirty="0">
                <a:solidFill>
                  <a:srgbClr val="632B8D"/>
                </a:solidFill>
                <a:latin typeface="Times" pitchFamily="18" charset="0"/>
              </a:rPr>
              <a:t>“在</a:t>
            </a:r>
            <a:r>
              <a:rPr lang="en-US" altLang="zh-CN" sz="2000" b="1" dirty="0">
                <a:solidFill>
                  <a:srgbClr val="632B8D"/>
                </a:solidFill>
                <a:latin typeface="Times" pitchFamily="18" charset="0"/>
              </a:rPr>
              <a:t>KIMEP</a:t>
            </a:r>
            <a:r>
              <a:rPr lang="zh-CN" altLang="en-US" sz="2000" b="1" dirty="0">
                <a:solidFill>
                  <a:srgbClr val="632B8D"/>
                </a:solidFill>
                <a:latin typeface="Times" pitchFamily="18" charset="0"/>
              </a:rPr>
              <a:t>真切的认识到了学习是自己的事。”</a:t>
            </a:r>
            <a:endParaRPr lang="en-US" altLang="en-US" sz="2000" b="1" dirty="0">
              <a:solidFill>
                <a:srgbClr val="632B8D"/>
              </a:solidFill>
              <a:latin typeface="Times" pitchFamily="18" charset="0"/>
            </a:endParaRPr>
          </a:p>
        </p:txBody>
      </p:sp>
      <p:sp>
        <p:nvSpPr>
          <p:cNvPr id="27652" name="Text Placeholder 10"/>
          <p:cNvSpPr txBox="1">
            <a:spLocks noChangeArrowheads="1"/>
          </p:cNvSpPr>
          <p:nvPr/>
        </p:nvSpPr>
        <p:spPr bwMode="auto">
          <a:xfrm>
            <a:off x="8069263" y="3433763"/>
            <a:ext cx="3619500" cy="274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28600" indent="-228600" algn="just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</a:pPr>
            <a:endParaRPr lang="en-US" altLang="zh-CN" sz="1600" b="1" dirty="0">
              <a:solidFill>
                <a:srgbClr val="632B8D"/>
              </a:solidFill>
              <a:latin typeface="Times" pitchFamily="18" charset="0"/>
            </a:endParaRPr>
          </a:p>
          <a:p>
            <a:pPr marL="228600" indent="-228600" algn="just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zh-CN" altLang="en-US" sz="2000" b="1" dirty="0">
                <a:solidFill>
                  <a:srgbClr val="632B8D"/>
                </a:solidFill>
                <a:latin typeface="Times" pitchFamily="18" charset="0"/>
              </a:rPr>
              <a:t>“很荣幸进入</a:t>
            </a:r>
            <a:r>
              <a:rPr lang="en-US" altLang="zh-CN" sz="2000" b="1" dirty="0">
                <a:solidFill>
                  <a:srgbClr val="632B8D"/>
                </a:solidFill>
                <a:latin typeface="Times" pitchFamily="18" charset="0"/>
              </a:rPr>
              <a:t>KIMEP</a:t>
            </a:r>
            <a:r>
              <a:rPr lang="zh-CN" altLang="en-US" sz="2000" b="1" dirty="0">
                <a:solidFill>
                  <a:srgbClr val="632B8D"/>
                </a:solidFill>
                <a:latin typeface="Times" pitchFamily="18" charset="0"/>
              </a:rPr>
              <a:t>大学深造，继续我的金融之梦。在</a:t>
            </a:r>
            <a:r>
              <a:rPr lang="en-US" altLang="zh-CN" sz="2000" b="1" dirty="0">
                <a:solidFill>
                  <a:srgbClr val="632B8D"/>
                </a:solidFill>
                <a:latin typeface="Times" pitchFamily="18" charset="0"/>
              </a:rPr>
              <a:t>KIMEP</a:t>
            </a:r>
            <a:r>
              <a:rPr lang="zh-CN" altLang="en-US" sz="2000" b="1" dirty="0">
                <a:solidFill>
                  <a:srgbClr val="632B8D"/>
                </a:solidFill>
                <a:latin typeface="Times" pitchFamily="18" charset="0"/>
              </a:rPr>
              <a:t>每一位学生都是</a:t>
            </a:r>
            <a:r>
              <a:rPr lang="en-US" altLang="zh-CN" sz="2000" b="1" dirty="0">
                <a:solidFill>
                  <a:srgbClr val="632B8D"/>
                </a:solidFill>
                <a:latin typeface="Times" pitchFamily="18" charset="0"/>
              </a:rPr>
              <a:t>VIP</a:t>
            </a:r>
            <a:r>
              <a:rPr lang="zh-CN" altLang="en-US" sz="2000" b="1" dirty="0">
                <a:solidFill>
                  <a:srgbClr val="632B8D"/>
                </a:solidFill>
                <a:latin typeface="Times" pitchFamily="18" charset="0"/>
              </a:rPr>
              <a:t>，去接受最好的教育和服务，享用最好的设施。我很高兴这里还有一个以</a:t>
            </a:r>
            <a:r>
              <a:rPr lang="en-US" altLang="zh-CN" sz="2000" b="1" dirty="0">
                <a:solidFill>
                  <a:srgbClr val="632B8D"/>
                </a:solidFill>
                <a:latin typeface="Times" pitchFamily="18" charset="0"/>
              </a:rPr>
              <a:t>KIMEP</a:t>
            </a:r>
            <a:r>
              <a:rPr lang="zh-CN" altLang="en-US" sz="2000" b="1" dirty="0">
                <a:solidFill>
                  <a:srgbClr val="632B8D"/>
                </a:solidFill>
                <a:latin typeface="Times" pitchFamily="18" charset="0"/>
              </a:rPr>
              <a:t>中国事务办公室为核心的大家庭。只要心在一起，梦想就从这里开始。我们继续加油！</a:t>
            </a:r>
            <a:r>
              <a:rPr lang="zh-CN" altLang="en-US" sz="1600" b="1" dirty="0">
                <a:solidFill>
                  <a:srgbClr val="632B8D"/>
                </a:solidFill>
                <a:latin typeface="Times" pitchFamily="18" charset="0"/>
              </a:rPr>
              <a:t>”</a:t>
            </a:r>
            <a:endParaRPr lang="en-US" altLang="en-US" sz="1600" b="1" dirty="0">
              <a:solidFill>
                <a:srgbClr val="632B8D"/>
              </a:solidFill>
              <a:latin typeface="Times" pitchFamily="18" charset="0"/>
            </a:endParaRPr>
          </a:p>
          <a:p>
            <a:pPr marL="228600" indent="-228600" algn="just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</a:pPr>
            <a:endParaRPr lang="en-US" altLang="en-US" sz="1600" b="1" dirty="0">
              <a:solidFill>
                <a:srgbClr val="632B8D"/>
              </a:solidFill>
              <a:latin typeface="Times" pitchFamily="18" charset="0"/>
              <a:ea typeface="SimSun" pitchFamily="2" charset="-122"/>
            </a:endParaRPr>
          </a:p>
        </p:txBody>
      </p:sp>
      <p:pic>
        <p:nvPicPr>
          <p:cNvPr id="27653" name="Content Placeholder 1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3043238" y="1554163"/>
            <a:ext cx="4732337" cy="4733925"/>
          </a:xfrm>
        </p:spPr>
      </p:pic>
      <p:sp>
        <p:nvSpPr>
          <p:cNvPr id="27654" name="TextBox 2"/>
          <p:cNvSpPr txBox="1">
            <a:spLocks noChangeArrowheads="1"/>
          </p:cNvSpPr>
          <p:nvPr/>
        </p:nvSpPr>
        <p:spPr bwMode="auto">
          <a:xfrm>
            <a:off x="8161338" y="1728788"/>
            <a:ext cx="3048000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zh-CN" altLang="en-US" sz="2400" b="1">
                <a:solidFill>
                  <a:srgbClr val="632B8D"/>
                </a:solidFill>
                <a:latin typeface="Times" pitchFamily="18" charset="0"/>
              </a:rPr>
              <a:t>商学院学生 唐努尔</a:t>
            </a:r>
            <a:endParaRPr lang="en-US" altLang="zh-CN" sz="2400" b="1">
              <a:solidFill>
                <a:srgbClr val="632B8D"/>
              </a:solidFill>
              <a:latin typeface="Times" pitchFamily="18" charset="0"/>
            </a:endParaRPr>
          </a:p>
          <a:p>
            <a:pPr algn="just"/>
            <a:endParaRPr lang="en-US" altLang="zh-CN" sz="2400" b="1">
              <a:solidFill>
                <a:srgbClr val="632B8D"/>
              </a:solidFill>
              <a:latin typeface="Times" pitchFamily="18" charset="0"/>
            </a:endParaRPr>
          </a:p>
          <a:p>
            <a:pPr algn="just"/>
            <a:r>
              <a:rPr lang="zh-CN" altLang="en-US" sz="2400" b="1">
                <a:solidFill>
                  <a:srgbClr val="632B8D"/>
                </a:solidFill>
                <a:latin typeface="Times" pitchFamily="18" charset="0"/>
              </a:rPr>
              <a:t>（对外经贸大学学士，获金融硕士专业本年度</a:t>
            </a:r>
            <a:r>
              <a:rPr lang="en-US" altLang="zh-CN" sz="2400" b="1">
                <a:solidFill>
                  <a:srgbClr val="632B8D"/>
                </a:solidFill>
                <a:latin typeface="Times" pitchFamily="18" charset="0"/>
              </a:rPr>
              <a:t>100%</a:t>
            </a:r>
            <a:r>
              <a:rPr lang="zh-CN" altLang="en-US" sz="2400" b="1">
                <a:solidFill>
                  <a:srgbClr val="632B8D"/>
                </a:solidFill>
                <a:latin typeface="Times" pitchFamily="18" charset="0"/>
              </a:rPr>
              <a:t>奖学金）</a:t>
            </a:r>
            <a:endParaRPr lang="en-US" altLang="zh-CN" sz="2400" b="1">
              <a:solidFill>
                <a:srgbClr val="632B8D"/>
              </a:solidFill>
              <a:latin typeface="Times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21105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82663"/>
            <a:ext cx="3857625" cy="535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>
          <a:xfrm>
            <a:off x="4140200" y="1116013"/>
            <a:ext cx="6400800" cy="468312"/>
          </a:xfrm>
        </p:spPr>
        <p:txBody>
          <a:bodyPr/>
          <a:lstStyle/>
          <a:p>
            <a:pPr eaLnBrk="1" hangingPunct="1"/>
            <a:r>
              <a:rPr lang="en-US" altLang="en-US" sz="3000" b="1" smtClean="0">
                <a:solidFill>
                  <a:srgbClr val="3B1C68"/>
                </a:solidFill>
                <a:latin typeface="Times" pitchFamily="18" charset="0"/>
                <a:cs typeface="Arial" charset="0"/>
              </a:rPr>
              <a:t>KIMEP</a:t>
            </a:r>
            <a:r>
              <a:rPr lang="zh-CN" altLang="en-US" sz="3000" b="1" smtClean="0">
                <a:solidFill>
                  <a:srgbClr val="3B1C68"/>
                </a:solidFill>
                <a:latin typeface="Times" pitchFamily="18" charset="0"/>
                <a:cs typeface="Arial" charset="0"/>
              </a:rPr>
              <a:t>毕业生普遍就业于世界</a:t>
            </a:r>
            <a:r>
              <a:rPr lang="en-US" altLang="zh-CN" sz="3000" b="1" smtClean="0">
                <a:solidFill>
                  <a:srgbClr val="3B1C68"/>
                </a:solidFill>
                <a:latin typeface="Times" pitchFamily="18" charset="0"/>
                <a:cs typeface="Arial" charset="0"/>
              </a:rPr>
              <a:t>500</a:t>
            </a:r>
            <a:r>
              <a:rPr lang="zh-CN" altLang="en-US" sz="3000" b="1" smtClean="0">
                <a:solidFill>
                  <a:srgbClr val="3B1C68"/>
                </a:solidFill>
                <a:latin typeface="Times" pitchFamily="18" charset="0"/>
                <a:cs typeface="Arial" charset="0"/>
              </a:rPr>
              <a:t>强</a:t>
            </a:r>
            <a:endParaRPr lang="ru-RU" altLang="en-US" sz="3000" b="1" smtClean="0">
              <a:solidFill>
                <a:srgbClr val="3B1C68"/>
              </a:solidFill>
              <a:latin typeface="Arial" charset="0"/>
              <a:cs typeface="Arial" charset="0"/>
            </a:endParaRPr>
          </a:p>
        </p:txBody>
      </p:sp>
      <p:pic>
        <p:nvPicPr>
          <p:cNvPr id="28676" name="Picture 4" descr="Job fair"/>
          <p:cNvPicPr>
            <a:picLocks noChangeAspect="1" noChangeArrowheads="1"/>
          </p:cNvPicPr>
          <p:nvPr/>
        </p:nvPicPr>
        <p:blipFill>
          <a:blip r:embed="rId4"/>
          <a:srcRect t="2" b="29004"/>
          <a:stretch>
            <a:fillRect/>
          </a:stretch>
        </p:blipFill>
        <p:spPr bwMode="auto">
          <a:xfrm>
            <a:off x="4151313" y="2016125"/>
            <a:ext cx="6259512" cy="350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图片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86525" y="4772025"/>
            <a:ext cx="620713" cy="527050"/>
          </a:xfrm>
          <a:prstGeom prst="rect">
            <a:avLst/>
          </a:prstGeom>
          <a:noFill/>
          <a:ln w="3175" cap="sq">
            <a:solidFill>
              <a:srgbClr val="A6A6A6">
                <a:alpha val="34901"/>
              </a:srgbClr>
            </a:solidFill>
            <a:miter lim="800000"/>
            <a:headEnd/>
            <a:tailEnd/>
          </a:ln>
        </p:spPr>
      </p:pic>
      <p:pic>
        <p:nvPicPr>
          <p:cNvPr id="28678" name="图片 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97563" y="4772025"/>
            <a:ext cx="588962" cy="527050"/>
          </a:xfrm>
          <a:prstGeom prst="rect">
            <a:avLst/>
          </a:prstGeom>
          <a:noFill/>
          <a:ln w="635" cap="sq">
            <a:solidFill>
              <a:srgbClr val="BFBFBF">
                <a:alpha val="45097"/>
              </a:srgbClr>
            </a:solidFill>
            <a:miter lim="800000"/>
            <a:headEnd/>
            <a:tailEnd/>
          </a:ln>
        </p:spPr>
      </p:pic>
      <p:pic>
        <p:nvPicPr>
          <p:cNvPr id="28679" name="图片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35588" y="4783138"/>
            <a:ext cx="561975" cy="515937"/>
          </a:xfrm>
          <a:prstGeom prst="rect">
            <a:avLst/>
          </a:prstGeom>
          <a:noFill/>
          <a:ln w="635" cap="sq">
            <a:solidFill>
              <a:srgbClr val="BFBFBF">
                <a:alpha val="45882"/>
              </a:srgbClr>
            </a:solidFill>
            <a:miter lim="800000"/>
            <a:headEnd/>
            <a:tailEnd/>
          </a:ln>
        </p:spPr>
      </p:pic>
      <p:pic>
        <p:nvPicPr>
          <p:cNvPr id="28680" name="图片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760913" y="4783138"/>
            <a:ext cx="574675" cy="515937"/>
          </a:xfrm>
          <a:prstGeom prst="rect">
            <a:avLst/>
          </a:prstGeom>
          <a:noFill/>
          <a:ln w="635">
            <a:solidFill>
              <a:srgbClr val="BFBFBF">
                <a:alpha val="38039"/>
              </a:srgbClr>
            </a:solidFill>
            <a:miter lim="800000"/>
            <a:headEnd/>
            <a:tailEnd/>
          </a:ln>
        </p:spPr>
      </p:pic>
      <p:pic>
        <p:nvPicPr>
          <p:cNvPr id="28681" name="图片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162425" y="4783138"/>
            <a:ext cx="549275" cy="515937"/>
          </a:xfrm>
          <a:prstGeom prst="rect">
            <a:avLst/>
          </a:prstGeom>
          <a:noFill/>
          <a:ln w="635">
            <a:solidFill>
              <a:srgbClr val="BFBFBF">
                <a:alpha val="49019"/>
              </a:srgb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Title 1"/>
          <p:cNvSpPr>
            <a:spLocks noGrp="1" noChangeArrowheads="1"/>
          </p:cNvSpPr>
          <p:nvPr>
            <p:ph type="title"/>
          </p:nvPr>
        </p:nvSpPr>
        <p:spPr>
          <a:xfrm>
            <a:off x="4560888" y="827088"/>
            <a:ext cx="5235575" cy="315912"/>
          </a:xfrm>
        </p:spPr>
        <p:txBody>
          <a:bodyPr/>
          <a:lstStyle/>
          <a:p>
            <a:pPr eaLnBrk="1" hangingPunct="1"/>
            <a:r>
              <a:rPr lang="zh-CN" altLang="en-US" sz="4000" b="1" dirty="0" smtClean="0">
                <a:solidFill>
                  <a:srgbClr val="FFFFFF"/>
                </a:solidFill>
                <a:latin typeface="Times" pitchFamily="18" charset="0"/>
              </a:rPr>
              <a:t>各式各样的学生组织</a:t>
            </a:r>
            <a:endParaRPr lang="en-US" altLang="en-US" sz="4000" b="1" dirty="0" smtClean="0">
              <a:solidFill>
                <a:srgbClr val="FFFFFF"/>
              </a:solidFill>
              <a:latin typeface="Times" pitchFamily="18" charset="0"/>
            </a:endParaRPr>
          </a:p>
        </p:txBody>
      </p:sp>
      <p:pic>
        <p:nvPicPr>
          <p:cNvPr id="29700" name="Picture 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11589" y="1629776"/>
            <a:ext cx="1954786" cy="1922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1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94809" y="1629776"/>
            <a:ext cx="1982788" cy="198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2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29819" y="3574857"/>
            <a:ext cx="1862137" cy="1860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705" name="Picture 2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06641" y="3623591"/>
            <a:ext cx="1802968" cy="1811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040" y="1646067"/>
            <a:ext cx="3993569" cy="171945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809" y="3733074"/>
            <a:ext cx="1982788" cy="19827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065" y="3868587"/>
            <a:ext cx="1982039" cy="17117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21105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2" name="Rectangle 1"/>
          <p:cNvSpPr>
            <a:spLocks noChangeArrowheads="1"/>
          </p:cNvSpPr>
          <p:nvPr/>
        </p:nvSpPr>
        <p:spPr bwMode="auto">
          <a:xfrm>
            <a:off x="531813" y="2549525"/>
            <a:ext cx="15113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Foundation</a:t>
            </a:r>
          </a:p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Management</a:t>
            </a:r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2293938" y="2416175"/>
            <a:ext cx="1730375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Management</a:t>
            </a:r>
          </a:p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Core</a:t>
            </a:r>
          </a:p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Concepts</a:t>
            </a:r>
          </a:p>
        </p:txBody>
      </p:sp>
      <p:sp>
        <p:nvSpPr>
          <p:cNvPr id="30724" name="Rectangle 24"/>
          <p:cNvSpPr>
            <a:spLocks noChangeArrowheads="1"/>
          </p:cNvSpPr>
          <p:nvPr/>
        </p:nvSpPr>
        <p:spPr bwMode="auto">
          <a:xfrm>
            <a:off x="6264275" y="2495550"/>
            <a:ext cx="16446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Decision </a:t>
            </a:r>
          </a:p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Making</a:t>
            </a:r>
          </a:p>
        </p:txBody>
      </p:sp>
      <p:sp>
        <p:nvSpPr>
          <p:cNvPr id="30725" name="Rectangle 33"/>
          <p:cNvSpPr>
            <a:spLocks noChangeArrowheads="1"/>
          </p:cNvSpPr>
          <p:nvPr/>
        </p:nvSpPr>
        <p:spPr bwMode="auto">
          <a:xfrm>
            <a:off x="1573213" y="3619500"/>
            <a:ext cx="17224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600" b="1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Course work </a:t>
            </a:r>
          </a:p>
        </p:txBody>
      </p:sp>
      <p:sp>
        <p:nvSpPr>
          <p:cNvPr id="30726" name="Rectangle 34"/>
          <p:cNvSpPr>
            <a:spLocks noChangeArrowheads="1"/>
          </p:cNvSpPr>
          <p:nvPr/>
        </p:nvSpPr>
        <p:spPr bwMode="auto">
          <a:xfrm>
            <a:off x="4829175" y="3640138"/>
            <a:ext cx="19558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600" b="1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KIMEP credits</a:t>
            </a:r>
          </a:p>
        </p:txBody>
      </p:sp>
      <p:pic>
        <p:nvPicPr>
          <p:cNvPr id="35" name="图片 1"/>
          <p:cNvPicPr>
            <a:picLocks noChangeAspect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1098387" y="3761952"/>
            <a:ext cx="4308328" cy="27217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36" name="图片 2"/>
          <p:cNvPicPr>
            <a:picLocks noChangeAspect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1120420" y="1196258"/>
            <a:ext cx="4308329" cy="24232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37" name="图片 3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 bwMode="auto">
          <a:xfrm>
            <a:off x="5629620" y="3791702"/>
            <a:ext cx="4384800" cy="2662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38" name="图片 4"/>
          <p:cNvPicPr>
            <a:picLocks noChangeAspect="1"/>
          </p:cNvPicPr>
          <p:nvPr/>
        </p:nvPicPr>
        <p:blipFill>
          <a:blip r:embed="rId6">
            <a:extLst/>
          </a:blip>
          <a:srcRect/>
          <a:stretch>
            <a:fillRect/>
          </a:stretch>
        </p:blipFill>
        <p:spPr bwMode="auto">
          <a:xfrm>
            <a:off x="5629620" y="1196258"/>
            <a:ext cx="4367318" cy="24232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30731" name="TextBox 5"/>
          <p:cNvSpPr txBox="1">
            <a:spLocks noChangeArrowheads="1"/>
          </p:cNvSpPr>
          <p:nvPr/>
        </p:nvSpPr>
        <p:spPr bwMode="auto">
          <a:xfrm>
            <a:off x="2043113" y="458788"/>
            <a:ext cx="7162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4000" b="1">
                <a:solidFill>
                  <a:srgbClr val="473984"/>
                </a:solidFill>
                <a:latin typeface="Times" pitchFamily="18" charset="0"/>
              </a:rPr>
              <a:t>中亚规模最大的英文图书馆</a:t>
            </a:r>
            <a:endParaRPr lang="zh-CN" altLang="en-US" sz="4000">
              <a:latin typeface="Times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21105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6" name="Rectangle 1"/>
          <p:cNvSpPr>
            <a:spLocks noChangeArrowheads="1"/>
          </p:cNvSpPr>
          <p:nvPr/>
        </p:nvSpPr>
        <p:spPr bwMode="auto">
          <a:xfrm>
            <a:off x="531813" y="2549525"/>
            <a:ext cx="15113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Foundation</a:t>
            </a:r>
          </a:p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Management</a:t>
            </a: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2293938" y="2416175"/>
            <a:ext cx="1730375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Management</a:t>
            </a:r>
          </a:p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Core</a:t>
            </a:r>
          </a:p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Concepts</a:t>
            </a:r>
          </a:p>
        </p:txBody>
      </p:sp>
      <p:sp>
        <p:nvSpPr>
          <p:cNvPr id="31748" name="Rectangle 24"/>
          <p:cNvSpPr>
            <a:spLocks noChangeArrowheads="1"/>
          </p:cNvSpPr>
          <p:nvPr/>
        </p:nvSpPr>
        <p:spPr bwMode="auto">
          <a:xfrm>
            <a:off x="6264275" y="2495550"/>
            <a:ext cx="16446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Decision </a:t>
            </a:r>
          </a:p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Making</a:t>
            </a:r>
          </a:p>
        </p:txBody>
      </p:sp>
      <p:sp>
        <p:nvSpPr>
          <p:cNvPr id="31749" name="Rectangle 33"/>
          <p:cNvSpPr>
            <a:spLocks noChangeArrowheads="1"/>
          </p:cNvSpPr>
          <p:nvPr/>
        </p:nvSpPr>
        <p:spPr bwMode="auto">
          <a:xfrm>
            <a:off x="1573213" y="3619500"/>
            <a:ext cx="17224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600" b="1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Course work </a:t>
            </a:r>
          </a:p>
        </p:txBody>
      </p:sp>
      <p:sp>
        <p:nvSpPr>
          <p:cNvPr id="31750" name="Rectangle 34"/>
          <p:cNvSpPr>
            <a:spLocks noChangeArrowheads="1"/>
          </p:cNvSpPr>
          <p:nvPr/>
        </p:nvSpPr>
        <p:spPr bwMode="auto">
          <a:xfrm>
            <a:off x="4829175" y="3640138"/>
            <a:ext cx="19558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600" b="1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KIMEP credits</a:t>
            </a:r>
          </a:p>
        </p:txBody>
      </p:sp>
      <p:sp>
        <p:nvSpPr>
          <p:cNvPr id="31751" name="Title 1"/>
          <p:cNvSpPr>
            <a:spLocks noGrp="1" noChangeArrowheads="1"/>
          </p:cNvSpPr>
          <p:nvPr>
            <p:ph type="title"/>
          </p:nvPr>
        </p:nvSpPr>
        <p:spPr>
          <a:xfrm>
            <a:off x="6777510" y="334962"/>
            <a:ext cx="3888811" cy="2535964"/>
          </a:xfrm>
        </p:spPr>
        <p:txBody>
          <a:bodyPr/>
          <a:lstStyle/>
          <a:p>
            <a:pPr algn="ctr" eaLnBrk="1" hangingPunct="1"/>
            <a:r>
              <a:rPr lang="en-US" altLang="zh-CN" sz="2800" b="1" dirty="0" smtClean="0">
                <a:solidFill>
                  <a:srgbClr val="473984"/>
                </a:solidFill>
                <a:latin typeface="Times" pitchFamily="18" charset="0"/>
              </a:rPr>
              <a:t>KIMEP</a:t>
            </a:r>
            <a:r>
              <a:rPr lang="zh-CN" altLang="en-US" sz="2800" b="1" dirty="0" smtClean="0">
                <a:solidFill>
                  <a:srgbClr val="473984"/>
                </a:solidFill>
                <a:latin typeface="Times" pitchFamily="18" charset="0"/>
              </a:rPr>
              <a:t>大学橄榄球队</a:t>
            </a:r>
            <a:r>
              <a:rPr lang="en-US" altLang="zh-CN" sz="2800" b="1" dirty="0" smtClean="0">
                <a:solidFill>
                  <a:srgbClr val="473984"/>
                </a:solidFill>
                <a:latin typeface="Times" pitchFamily="18" charset="0"/>
              </a:rPr>
              <a:t/>
            </a:r>
            <a:br>
              <a:rPr lang="en-US" altLang="zh-CN" sz="2800" b="1" dirty="0" smtClean="0">
                <a:solidFill>
                  <a:srgbClr val="473984"/>
                </a:solidFill>
                <a:latin typeface="Times" pitchFamily="18" charset="0"/>
              </a:rPr>
            </a:br>
            <a:r>
              <a:rPr lang="zh-CN" altLang="en-US" sz="2800" b="1" dirty="0" smtClean="0">
                <a:solidFill>
                  <a:srgbClr val="473984"/>
                </a:solidFill>
                <a:latin typeface="Times" pitchFamily="18" charset="0"/>
              </a:rPr>
              <a:t>巨人队</a:t>
            </a:r>
            <a:r>
              <a:rPr lang="en-US" altLang="zh-CN" sz="2800" b="1" dirty="0" smtClean="0">
                <a:solidFill>
                  <a:srgbClr val="473984"/>
                </a:solidFill>
                <a:latin typeface="Times" pitchFamily="18" charset="0"/>
              </a:rPr>
              <a:t/>
            </a:r>
            <a:br>
              <a:rPr lang="en-US" altLang="zh-CN" sz="2800" b="1" dirty="0" smtClean="0">
                <a:solidFill>
                  <a:srgbClr val="473984"/>
                </a:solidFill>
                <a:latin typeface="Times" pitchFamily="18" charset="0"/>
              </a:rPr>
            </a:br>
            <a:r>
              <a:rPr lang="zh-CN" altLang="en-US" sz="2800" b="1" dirty="0" smtClean="0">
                <a:solidFill>
                  <a:srgbClr val="473984"/>
                </a:solidFill>
                <a:latin typeface="Times" pitchFamily="18" charset="0"/>
              </a:rPr>
              <a:t>（</a:t>
            </a:r>
            <a:r>
              <a:rPr lang="en-US" altLang="zh-CN" sz="2800" b="1" dirty="0" smtClean="0">
                <a:solidFill>
                  <a:srgbClr val="473984"/>
                </a:solidFill>
                <a:latin typeface="Times" pitchFamily="18" charset="0"/>
              </a:rPr>
              <a:t>TITANS</a:t>
            </a:r>
            <a:r>
              <a:rPr lang="zh-CN" altLang="en-US" sz="2800" b="1" dirty="0" smtClean="0">
                <a:solidFill>
                  <a:srgbClr val="473984"/>
                </a:solidFill>
                <a:latin typeface="Times" pitchFamily="18" charset="0"/>
              </a:rPr>
              <a:t>）</a:t>
            </a:r>
            <a:endParaRPr lang="en-US" altLang="en-US" sz="2800" b="1" dirty="0" smtClean="0">
              <a:solidFill>
                <a:srgbClr val="473984"/>
              </a:solidFill>
              <a:latin typeface="Times" pitchFamily="18" charset="0"/>
              <a:ea typeface="SimSun" pitchFamily="2" charset="-122"/>
            </a:endParaRP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5259763" y="2810669"/>
            <a:ext cx="6442883" cy="37358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0" name="图片 2"/>
          <p:cNvPicPr>
            <a:picLocks noChangeAspect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592914" y="3154363"/>
            <a:ext cx="4158445" cy="31760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1" name="图片 4"/>
          <p:cNvPicPr>
            <a:picLocks noChangeAspect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592914" y="757108"/>
            <a:ext cx="3393476" cy="22623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549" y="643876"/>
            <a:ext cx="2700215" cy="20374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21105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Rectangle 3"/>
          <p:cNvSpPr>
            <a:spLocks noChangeArrowheads="1"/>
          </p:cNvSpPr>
          <p:nvPr/>
        </p:nvSpPr>
        <p:spPr bwMode="auto">
          <a:xfrm>
            <a:off x="2293938" y="2416175"/>
            <a:ext cx="1730375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Management</a:t>
            </a:r>
          </a:p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Core</a:t>
            </a:r>
          </a:p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Concepts</a:t>
            </a:r>
          </a:p>
        </p:txBody>
      </p:sp>
      <p:sp>
        <p:nvSpPr>
          <p:cNvPr id="32771" name="Rectangle 24"/>
          <p:cNvSpPr>
            <a:spLocks noChangeArrowheads="1"/>
          </p:cNvSpPr>
          <p:nvPr/>
        </p:nvSpPr>
        <p:spPr bwMode="auto">
          <a:xfrm>
            <a:off x="6264275" y="2495550"/>
            <a:ext cx="16446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Decision </a:t>
            </a:r>
          </a:p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Making</a:t>
            </a:r>
          </a:p>
        </p:txBody>
      </p:sp>
      <p:sp>
        <p:nvSpPr>
          <p:cNvPr id="32772" name="Rectangle 33"/>
          <p:cNvSpPr>
            <a:spLocks noChangeArrowheads="1"/>
          </p:cNvSpPr>
          <p:nvPr/>
        </p:nvSpPr>
        <p:spPr bwMode="auto">
          <a:xfrm>
            <a:off x="1573213" y="3619500"/>
            <a:ext cx="17224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600" b="1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Course work </a:t>
            </a:r>
          </a:p>
        </p:txBody>
      </p:sp>
      <p:sp>
        <p:nvSpPr>
          <p:cNvPr id="32773" name="Rectangle 34"/>
          <p:cNvSpPr>
            <a:spLocks noChangeArrowheads="1"/>
          </p:cNvSpPr>
          <p:nvPr/>
        </p:nvSpPr>
        <p:spPr bwMode="auto">
          <a:xfrm>
            <a:off x="4829175" y="3640138"/>
            <a:ext cx="19558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600" b="1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KIMEP credits</a:t>
            </a:r>
          </a:p>
        </p:txBody>
      </p:sp>
      <p:sp>
        <p:nvSpPr>
          <p:cNvPr id="32774" name="Rectangle 2"/>
          <p:cNvSpPr>
            <a:spLocks noGrp="1" noChangeArrowheads="1"/>
          </p:cNvSpPr>
          <p:nvPr>
            <p:ph type="title"/>
          </p:nvPr>
        </p:nvSpPr>
        <p:spPr>
          <a:xfrm>
            <a:off x="2600325" y="254000"/>
            <a:ext cx="6565900" cy="947738"/>
          </a:xfrm>
        </p:spPr>
        <p:txBody>
          <a:bodyPr/>
          <a:lstStyle/>
          <a:p>
            <a:pPr algn="ctr" eaLnBrk="1" hangingPunct="1"/>
            <a:r>
              <a:rPr lang="zh-CN" altLang="en-US" sz="4000" b="1" smtClean="0">
                <a:solidFill>
                  <a:srgbClr val="473984"/>
                </a:solidFill>
                <a:latin typeface="Times" pitchFamily="18" charset="0"/>
              </a:rPr>
              <a:t>设备先进的健身房</a:t>
            </a:r>
            <a:endParaRPr lang="en-US" altLang="en-US" sz="4000" b="1" smtClean="0">
              <a:solidFill>
                <a:srgbClr val="473984"/>
              </a:solidFill>
              <a:latin typeface="Times" pitchFamily="18" charset="0"/>
              <a:ea typeface="SimSun" pitchFamily="2" charset="-122"/>
            </a:endParaRPr>
          </a:p>
        </p:txBody>
      </p:sp>
      <p:pic>
        <p:nvPicPr>
          <p:cNvPr id="9" name="图片 2"/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1678409" y="1025525"/>
            <a:ext cx="3989387" cy="2593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0" name="图片 3"/>
          <p:cNvPicPr>
            <a:picLocks noChangeAspect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5933769" y="1025524"/>
            <a:ext cx="4267200" cy="2593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1" name="图片 4"/>
          <p:cNvPicPr>
            <a:picLocks noChangeAspect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1678409" y="3809206"/>
            <a:ext cx="3989387" cy="2660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2" name="图片 5"/>
          <p:cNvPicPr>
            <a:picLocks noChangeAspect="1"/>
          </p:cNvPicPr>
          <p:nvPr/>
        </p:nvPicPr>
        <p:blipFill>
          <a:blip r:embed="rId6">
            <a:extLst/>
          </a:blip>
          <a:srcRect/>
          <a:stretch>
            <a:fillRect/>
          </a:stretch>
        </p:blipFill>
        <p:spPr bwMode="auto">
          <a:xfrm>
            <a:off x="5933769" y="3812381"/>
            <a:ext cx="4221163" cy="26574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21105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4" name="Rectangle 1"/>
          <p:cNvSpPr>
            <a:spLocks noChangeArrowheads="1"/>
          </p:cNvSpPr>
          <p:nvPr/>
        </p:nvSpPr>
        <p:spPr bwMode="auto">
          <a:xfrm>
            <a:off x="531813" y="2549525"/>
            <a:ext cx="15113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Foundation</a:t>
            </a:r>
          </a:p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Management</a:t>
            </a:r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2293938" y="2416175"/>
            <a:ext cx="1730375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Management</a:t>
            </a:r>
          </a:p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Core</a:t>
            </a:r>
          </a:p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Concepts</a:t>
            </a:r>
          </a:p>
        </p:txBody>
      </p:sp>
      <p:sp>
        <p:nvSpPr>
          <p:cNvPr id="33796" name="Rectangle 24"/>
          <p:cNvSpPr>
            <a:spLocks noChangeArrowheads="1"/>
          </p:cNvSpPr>
          <p:nvPr/>
        </p:nvSpPr>
        <p:spPr bwMode="auto">
          <a:xfrm>
            <a:off x="6264275" y="2495550"/>
            <a:ext cx="16446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Decision </a:t>
            </a:r>
          </a:p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Making</a:t>
            </a:r>
          </a:p>
        </p:txBody>
      </p:sp>
      <p:sp>
        <p:nvSpPr>
          <p:cNvPr id="33797" name="Rectangle 33"/>
          <p:cNvSpPr>
            <a:spLocks noChangeArrowheads="1"/>
          </p:cNvSpPr>
          <p:nvPr/>
        </p:nvSpPr>
        <p:spPr bwMode="auto">
          <a:xfrm>
            <a:off x="1573213" y="3619500"/>
            <a:ext cx="17224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600" b="1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Course work </a:t>
            </a:r>
          </a:p>
        </p:txBody>
      </p:sp>
      <p:sp>
        <p:nvSpPr>
          <p:cNvPr id="33798" name="Rectangle 34"/>
          <p:cNvSpPr>
            <a:spLocks noChangeArrowheads="1"/>
          </p:cNvSpPr>
          <p:nvPr/>
        </p:nvSpPr>
        <p:spPr bwMode="auto">
          <a:xfrm>
            <a:off x="4829175" y="3640138"/>
            <a:ext cx="19558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600" b="1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KIMEP credits</a:t>
            </a:r>
          </a:p>
        </p:txBody>
      </p:sp>
      <p:sp>
        <p:nvSpPr>
          <p:cNvPr id="33799" name="Rectangle 2"/>
          <p:cNvSpPr>
            <a:spLocks noGrp="1" noChangeArrowheads="1"/>
          </p:cNvSpPr>
          <p:nvPr>
            <p:ph type="title"/>
          </p:nvPr>
        </p:nvSpPr>
        <p:spPr>
          <a:xfrm>
            <a:off x="2879725" y="254000"/>
            <a:ext cx="5029200" cy="933450"/>
          </a:xfrm>
        </p:spPr>
        <p:txBody>
          <a:bodyPr/>
          <a:lstStyle/>
          <a:p>
            <a:pPr algn="ctr" eaLnBrk="1" hangingPunct="1"/>
            <a:r>
              <a:rPr lang="zh-CN" altLang="en-US" sz="4000" b="1" smtClean="0">
                <a:solidFill>
                  <a:srgbClr val="473984"/>
                </a:solidFill>
              </a:rPr>
              <a:t>丰富多彩的校园生活</a:t>
            </a:r>
            <a:endParaRPr lang="en-US" altLang="en-US" sz="4000" b="1" smtClean="0">
              <a:solidFill>
                <a:srgbClr val="473984"/>
              </a:solidFill>
            </a:endParaRPr>
          </a:p>
        </p:txBody>
      </p:sp>
      <p:pic>
        <p:nvPicPr>
          <p:cNvPr id="9" name="图片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 bwMode="auto">
          <a:xfrm>
            <a:off x="1481923" y="3858412"/>
            <a:ext cx="3960812" cy="26754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0" name="图片 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 bwMode="auto">
          <a:xfrm>
            <a:off x="1481923" y="1077700"/>
            <a:ext cx="3960812" cy="26343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1" name="图片 1"/>
          <p:cNvPicPr>
            <a:picLocks noChangeAspect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5747535" y="1074068"/>
            <a:ext cx="4038600" cy="264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2" name="图片 2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 bwMode="auto">
          <a:xfrm>
            <a:off x="5747535" y="3858411"/>
            <a:ext cx="4038600" cy="26881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21105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8" name="Rectangle 1"/>
          <p:cNvSpPr>
            <a:spLocks noChangeArrowheads="1"/>
          </p:cNvSpPr>
          <p:nvPr/>
        </p:nvSpPr>
        <p:spPr bwMode="auto">
          <a:xfrm>
            <a:off x="531813" y="2549525"/>
            <a:ext cx="15113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Foundation</a:t>
            </a:r>
          </a:p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Management</a:t>
            </a:r>
          </a:p>
        </p:txBody>
      </p:sp>
      <p:sp>
        <p:nvSpPr>
          <p:cNvPr id="34819" name="Rectangle 24"/>
          <p:cNvSpPr>
            <a:spLocks noChangeArrowheads="1"/>
          </p:cNvSpPr>
          <p:nvPr/>
        </p:nvSpPr>
        <p:spPr bwMode="auto">
          <a:xfrm>
            <a:off x="6264275" y="2495550"/>
            <a:ext cx="16446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Decision </a:t>
            </a:r>
          </a:p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Making</a:t>
            </a:r>
          </a:p>
        </p:txBody>
      </p:sp>
      <p:sp>
        <p:nvSpPr>
          <p:cNvPr id="34820" name="Rectangle 33"/>
          <p:cNvSpPr>
            <a:spLocks noChangeArrowheads="1"/>
          </p:cNvSpPr>
          <p:nvPr/>
        </p:nvSpPr>
        <p:spPr bwMode="auto">
          <a:xfrm>
            <a:off x="1573213" y="3619500"/>
            <a:ext cx="17224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600" b="1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Course work </a:t>
            </a:r>
          </a:p>
        </p:txBody>
      </p:sp>
      <p:sp>
        <p:nvSpPr>
          <p:cNvPr id="34821" name="Rectangle 34"/>
          <p:cNvSpPr>
            <a:spLocks noChangeArrowheads="1"/>
          </p:cNvSpPr>
          <p:nvPr/>
        </p:nvSpPr>
        <p:spPr bwMode="auto">
          <a:xfrm>
            <a:off x="4829175" y="3640138"/>
            <a:ext cx="19558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600" b="1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KIMEP credits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7086600" y="3415995"/>
            <a:ext cx="4704203" cy="31361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5971143" y="350475"/>
            <a:ext cx="4527343" cy="30173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4824" name="矩形 4"/>
          <p:cNvSpPr>
            <a:spLocks noChangeArrowheads="1"/>
          </p:cNvSpPr>
          <p:nvPr/>
        </p:nvSpPr>
        <p:spPr bwMode="auto">
          <a:xfrm>
            <a:off x="1476375" y="455613"/>
            <a:ext cx="4087813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n-US" altLang="zh-CN" sz="2000" b="1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2015</a:t>
            </a:r>
            <a:r>
              <a:rPr lang="zh-CN" altLang="en-US" sz="2000" b="1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年</a:t>
            </a:r>
            <a:r>
              <a:rPr lang="en-US" altLang="zh-CN" sz="2000" b="1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4</a:t>
            </a:r>
            <a:r>
              <a:rPr lang="zh-CN" altLang="en-US" sz="2000" b="1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月</a:t>
            </a:r>
            <a:r>
              <a:rPr lang="en-US" altLang="zh-CN" sz="2000" b="1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1</a:t>
            </a:r>
            <a:r>
              <a:rPr lang="zh-CN" altLang="en-US" sz="2000" b="1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日中国驻阿拉木图总领事张伟应邀访问</a:t>
            </a:r>
            <a:r>
              <a:rPr lang="en-US" altLang="zh-CN" sz="2000" b="1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KIMEP</a:t>
            </a:r>
            <a:r>
              <a:rPr lang="zh-CN" altLang="en-US" sz="2000" b="1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大学并会见校长方灿荣博士。</a:t>
            </a:r>
            <a:endParaRPr lang="en-US" altLang="en-US" sz="2000" b="1">
              <a:solidFill>
                <a:srgbClr val="391D68"/>
              </a:solidFill>
              <a:latin typeface="Times" pitchFamily="18" charset="0"/>
              <a:ea typeface="SimSun" pitchFamily="2" charset="-122"/>
              <a:cs typeface="Segoe UI" pitchFamily="34" charset="0"/>
            </a:endParaRPr>
          </a:p>
        </p:txBody>
      </p:sp>
      <p:sp>
        <p:nvSpPr>
          <p:cNvPr id="34825" name="矩形 6"/>
          <p:cNvSpPr>
            <a:spLocks noChangeArrowheads="1"/>
          </p:cNvSpPr>
          <p:nvPr/>
        </p:nvSpPr>
        <p:spPr bwMode="auto">
          <a:xfrm>
            <a:off x="4600575" y="3644900"/>
            <a:ext cx="2413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altLang="zh-CN" sz="2000" b="1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2017</a:t>
            </a:r>
            <a:r>
              <a:rPr lang="zh-CN" altLang="en-US" sz="2000" b="1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年阿拉木图高校“欢乐春节”联欢晚会</a:t>
            </a:r>
          </a:p>
        </p:txBody>
      </p:sp>
      <p:pic>
        <p:nvPicPr>
          <p:cNvPr id="13" name="Picture 4" descr="PPT21"/>
          <p:cNvPicPr>
            <a:picLocks noChangeAspect="1" noChangeArrowheads="1"/>
          </p:cNvPicPr>
          <p:nvPr/>
        </p:nvPicPr>
        <p:blipFill rotWithShape="1">
          <a:blip r:embed="rId5" cstate="print">
            <a:extLst/>
          </a:blip>
          <a:srcRect t="18296" r="24201"/>
          <a:stretch/>
        </p:blipFill>
        <p:spPr bwMode="auto">
          <a:xfrm>
            <a:off x="385710" y="3482097"/>
            <a:ext cx="3816455" cy="30839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34827" name="矩形 7"/>
          <p:cNvSpPr>
            <a:spLocks noChangeArrowheads="1"/>
          </p:cNvSpPr>
          <p:nvPr/>
        </p:nvSpPr>
        <p:spPr bwMode="auto">
          <a:xfrm>
            <a:off x="227013" y="2970213"/>
            <a:ext cx="41481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/>
            <a:r>
              <a:rPr lang="en-US" altLang="zh-CN" sz="2000" b="1" dirty="0" smtClean="0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2014</a:t>
            </a:r>
            <a:r>
              <a:rPr lang="zh-CN" altLang="en-US" sz="2000" b="1" dirty="0" smtClean="0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年</a:t>
            </a:r>
            <a:r>
              <a:rPr lang="en-US" altLang="zh-CN" sz="2000" b="1" dirty="0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KIMEP</a:t>
            </a:r>
            <a:r>
              <a:rPr lang="zh-CN" altLang="en-US" sz="2000" b="1" dirty="0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大学中国办公室成立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21105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Rectangle 1"/>
          <p:cNvSpPr>
            <a:spLocks noChangeArrowheads="1"/>
          </p:cNvSpPr>
          <p:nvPr/>
        </p:nvSpPr>
        <p:spPr bwMode="auto">
          <a:xfrm>
            <a:off x="531813" y="2549525"/>
            <a:ext cx="15113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Foundation</a:t>
            </a:r>
          </a:p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Management</a:t>
            </a:r>
          </a:p>
        </p:txBody>
      </p:sp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2293938" y="2416175"/>
            <a:ext cx="1730375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Management</a:t>
            </a:r>
          </a:p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Core</a:t>
            </a:r>
          </a:p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Concepts</a:t>
            </a:r>
          </a:p>
        </p:txBody>
      </p:sp>
      <p:sp>
        <p:nvSpPr>
          <p:cNvPr id="35844" name="Rectangle 24"/>
          <p:cNvSpPr>
            <a:spLocks noChangeArrowheads="1"/>
          </p:cNvSpPr>
          <p:nvPr/>
        </p:nvSpPr>
        <p:spPr bwMode="auto">
          <a:xfrm>
            <a:off x="6264275" y="2495550"/>
            <a:ext cx="16446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Decision </a:t>
            </a:r>
          </a:p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Making</a:t>
            </a:r>
          </a:p>
        </p:txBody>
      </p:sp>
      <p:sp>
        <p:nvSpPr>
          <p:cNvPr id="35845" name="Rectangle 33"/>
          <p:cNvSpPr>
            <a:spLocks noChangeArrowheads="1"/>
          </p:cNvSpPr>
          <p:nvPr/>
        </p:nvSpPr>
        <p:spPr bwMode="auto">
          <a:xfrm>
            <a:off x="1573213" y="3619500"/>
            <a:ext cx="17224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600" b="1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Course work </a:t>
            </a:r>
          </a:p>
        </p:txBody>
      </p:sp>
      <p:sp>
        <p:nvSpPr>
          <p:cNvPr id="35846" name="Rectangle 34"/>
          <p:cNvSpPr>
            <a:spLocks noChangeArrowheads="1"/>
          </p:cNvSpPr>
          <p:nvPr/>
        </p:nvSpPr>
        <p:spPr bwMode="auto">
          <a:xfrm>
            <a:off x="4829175" y="3640138"/>
            <a:ext cx="19558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600" b="1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KIMEP credits</a:t>
            </a:r>
          </a:p>
        </p:txBody>
      </p:sp>
      <p:sp>
        <p:nvSpPr>
          <p:cNvPr id="35847" name="矩形 7"/>
          <p:cNvSpPr>
            <a:spLocks noChangeArrowheads="1"/>
          </p:cNvSpPr>
          <p:nvPr/>
        </p:nvSpPr>
        <p:spPr bwMode="auto">
          <a:xfrm>
            <a:off x="531813" y="400050"/>
            <a:ext cx="10245725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4000" b="1">
                <a:solidFill>
                  <a:srgbClr val="473984"/>
                </a:solidFill>
                <a:latin typeface="Calibri" pitchFamily="34" charset="0"/>
              </a:rPr>
              <a:t>国际学生节</a:t>
            </a:r>
            <a:endParaRPr lang="zh-CN" altLang="en-US" sz="4000">
              <a:latin typeface="Calibri" pitchFamily="34" charset="0"/>
            </a:endParaRPr>
          </a:p>
        </p:txBody>
      </p:sp>
      <p:pic>
        <p:nvPicPr>
          <p:cNvPr id="22" name="Picture 12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478335" y="1228725"/>
            <a:ext cx="4775200" cy="3581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35849" name="Rectangle 15"/>
          <p:cNvSpPr>
            <a:spLocks noChangeArrowheads="1"/>
          </p:cNvSpPr>
          <p:nvPr/>
        </p:nvSpPr>
        <p:spPr bwMode="auto">
          <a:xfrm>
            <a:off x="849313" y="4810125"/>
            <a:ext cx="23098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400" b="1">
                <a:solidFill>
                  <a:srgbClr val="473984"/>
                </a:solidFill>
                <a:latin typeface="Calibri" pitchFamily="34" charset="0"/>
              </a:rPr>
              <a:t>中国展台剪影</a:t>
            </a:r>
            <a:endParaRPr lang="en-US" sz="2400" b="1">
              <a:solidFill>
                <a:srgbClr val="473984"/>
              </a:solidFill>
              <a:latin typeface="Calibri" pitchFamily="34" charset="0"/>
              <a:ea typeface="SimSun" pitchFamily="2" charset="-122"/>
            </a:endParaRPr>
          </a:p>
        </p:txBody>
      </p:sp>
      <p:pic>
        <p:nvPicPr>
          <p:cNvPr id="19" name="Picture 14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3570068" y="3457187"/>
            <a:ext cx="4169177" cy="31261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35851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08925" y="1184275"/>
            <a:ext cx="3022600" cy="408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3" y="0"/>
            <a:ext cx="12182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6" name="图片 1"/>
          <p:cNvPicPr>
            <a:picLocks noChangeAspect="1"/>
          </p:cNvPicPr>
          <p:nvPr/>
        </p:nvPicPr>
        <p:blipFill>
          <a:blip r:embed="rId3"/>
          <a:srcRect l="6853" t="7079" r="6853" b="7079"/>
          <a:stretch>
            <a:fillRect/>
          </a:stretch>
        </p:blipFill>
        <p:spPr bwMode="auto">
          <a:xfrm>
            <a:off x="3476625" y="1915884"/>
            <a:ext cx="5638346" cy="4498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>
          <a:xfrm>
            <a:off x="2105025" y="800100"/>
            <a:ext cx="8229600" cy="901700"/>
          </a:xfrm>
        </p:spPr>
        <p:txBody>
          <a:bodyPr/>
          <a:lstStyle/>
          <a:p>
            <a:pPr algn="ctr" eaLnBrk="1" hangingPunct="1"/>
            <a:r>
              <a:rPr lang="en-US" altLang="en-US" sz="3200" b="1" dirty="0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KIMEP</a:t>
            </a:r>
            <a:r>
              <a:rPr lang="zh-CN" altLang="en-US" sz="3200" b="1" dirty="0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大学中文网</a:t>
            </a:r>
            <a:r>
              <a:rPr lang="en-US" altLang="zh-CN" sz="3200" b="1" dirty="0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/>
            </a:r>
            <a:br>
              <a:rPr lang="en-US" altLang="zh-CN" sz="3200" b="1" dirty="0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</a:br>
            <a:r>
              <a:rPr lang="en-US" altLang="zh-CN" sz="3200" b="1" dirty="0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www.kimep.kz/cn/</a:t>
            </a:r>
            <a:br>
              <a:rPr lang="en-US" altLang="zh-CN" sz="3200" b="1" dirty="0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</a:br>
            <a:r>
              <a:rPr lang="en-US" altLang="en-US" sz="3200" b="1" dirty="0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/>
            </a:r>
            <a:br>
              <a:rPr lang="en-US" altLang="en-US" sz="3200" b="1" dirty="0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</a:br>
            <a:r>
              <a:rPr lang="en-US" altLang="en-US" sz="3200" b="1" dirty="0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KIMEP </a:t>
            </a:r>
            <a:r>
              <a:rPr lang="zh-CN" altLang="en-US" sz="3200" b="1" dirty="0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大学微信公众平台</a:t>
            </a:r>
            <a:r>
              <a:rPr lang="en-US" altLang="zh-CN" sz="4000" dirty="0" smtClean="0"/>
              <a:t/>
            </a:r>
            <a:br>
              <a:rPr lang="en-US" altLang="zh-CN" sz="4000" dirty="0" smtClean="0"/>
            </a:br>
            <a:endParaRPr lang="en-US" altLang="en-US" sz="4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8"/>
            <a:ext cx="12176125" cy="684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07468" y="1300637"/>
            <a:ext cx="6566176" cy="42705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457201" y="2034789"/>
            <a:ext cx="331161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altLang="zh-CN" sz="2400" b="1" dirty="0">
                <a:solidFill>
                  <a:srgbClr val="49266C"/>
                </a:solidFill>
                <a:latin typeface="Times" pitchFamily="18" charset="0"/>
                <a:ea typeface="Cambria Math" pitchFamily="18" charset="0"/>
                <a:cs typeface="Segoe UI" pitchFamily="34" charset="0"/>
              </a:rPr>
              <a:t>1992</a:t>
            </a:r>
            <a:r>
              <a:rPr lang="zh-CN" altLang="en-US" sz="2400" b="1" dirty="0">
                <a:solidFill>
                  <a:srgbClr val="49266C"/>
                </a:solidFill>
                <a:latin typeface="Times" pitchFamily="18" charset="0"/>
                <a:cs typeface="Segoe UI" pitchFamily="34" charset="0"/>
              </a:rPr>
              <a:t>年</a:t>
            </a:r>
            <a:r>
              <a:rPr lang="en-US" altLang="zh-CN" sz="2400" b="1" dirty="0">
                <a:solidFill>
                  <a:srgbClr val="49266C"/>
                </a:solidFill>
                <a:latin typeface="Times" pitchFamily="18" charset="0"/>
                <a:ea typeface="Cambria Math" pitchFamily="18" charset="0"/>
                <a:cs typeface="Segoe UI" pitchFamily="34" charset="0"/>
              </a:rPr>
              <a:t>1</a:t>
            </a:r>
            <a:r>
              <a:rPr lang="zh-CN" altLang="en-US" sz="2400" b="1" dirty="0">
                <a:solidFill>
                  <a:srgbClr val="49266C"/>
                </a:solidFill>
                <a:latin typeface="Times" pitchFamily="18" charset="0"/>
                <a:cs typeface="Segoe UI" pitchFamily="34" charset="0"/>
              </a:rPr>
              <a:t>月</a:t>
            </a:r>
            <a:r>
              <a:rPr lang="en-US" altLang="zh-CN" sz="2400" b="1" dirty="0">
                <a:solidFill>
                  <a:srgbClr val="49266C"/>
                </a:solidFill>
                <a:latin typeface="Times" pitchFamily="18" charset="0"/>
                <a:ea typeface="Cambria Math" pitchFamily="18" charset="0"/>
                <a:cs typeface="Segoe UI" pitchFamily="34" charset="0"/>
              </a:rPr>
              <a:t>14</a:t>
            </a:r>
            <a:r>
              <a:rPr lang="zh-CN" altLang="en-US" sz="2400" b="1" dirty="0" smtClean="0">
                <a:solidFill>
                  <a:srgbClr val="49266C"/>
                </a:solidFill>
                <a:latin typeface="Times" pitchFamily="18" charset="0"/>
                <a:cs typeface="Segoe UI" pitchFamily="34" charset="0"/>
              </a:rPr>
              <a:t>日</a:t>
            </a:r>
            <a:endParaRPr lang="en-US" altLang="zh-CN" sz="2400" b="1" dirty="0">
              <a:solidFill>
                <a:srgbClr val="49266C"/>
              </a:solidFill>
              <a:latin typeface="Times" pitchFamily="18" charset="0"/>
              <a:ea typeface="Cambria Math" pitchFamily="18" charset="0"/>
              <a:cs typeface="Segoe UI" pitchFamily="34" charset="0"/>
            </a:endParaRPr>
          </a:p>
          <a:p>
            <a:pPr algn="just"/>
            <a:r>
              <a:rPr lang="zh-CN" altLang="en-US" sz="2400" b="1" dirty="0">
                <a:solidFill>
                  <a:srgbClr val="49266C"/>
                </a:solidFill>
                <a:latin typeface="Times" pitchFamily="18" charset="0"/>
                <a:cs typeface="Segoe UI" pitchFamily="34" charset="0"/>
              </a:rPr>
              <a:t>在哈萨克斯</a:t>
            </a:r>
            <a:r>
              <a:rPr lang="zh-CN" altLang="en-US" sz="2400" b="1" dirty="0" smtClean="0">
                <a:solidFill>
                  <a:srgbClr val="49266C"/>
                </a:solidFill>
                <a:latin typeface="Times" pitchFamily="18" charset="0"/>
                <a:cs typeface="Segoe UI" pitchFamily="34" charset="0"/>
              </a:rPr>
              <a:t>坦首任总</a:t>
            </a:r>
            <a:r>
              <a:rPr lang="zh-CN" altLang="en-US" sz="2400" b="1" dirty="0">
                <a:solidFill>
                  <a:srgbClr val="49266C"/>
                </a:solidFill>
                <a:latin typeface="Times" pitchFamily="18" charset="0"/>
                <a:cs typeface="Segoe UI" pitchFamily="34" charset="0"/>
              </a:rPr>
              <a:t>统纳扎尔巴耶夫的决议下，建立了</a:t>
            </a:r>
            <a:r>
              <a:rPr lang="en-US" altLang="zh-CN" sz="2400" b="1" dirty="0">
                <a:solidFill>
                  <a:srgbClr val="49266C"/>
                </a:solidFill>
                <a:latin typeface="Times" pitchFamily="18" charset="0"/>
                <a:ea typeface="Cambria Math" pitchFamily="18" charset="0"/>
                <a:cs typeface="Segoe UI" pitchFamily="34" charset="0"/>
              </a:rPr>
              <a:t>KIMEP</a:t>
            </a:r>
            <a:r>
              <a:rPr lang="zh-CN" altLang="en-US" sz="2400" b="1" dirty="0">
                <a:solidFill>
                  <a:srgbClr val="49266C"/>
                </a:solidFill>
                <a:latin typeface="Times" pitchFamily="18" charset="0"/>
                <a:cs typeface="Segoe UI" pitchFamily="34" charset="0"/>
              </a:rPr>
              <a:t>大学的前身，哈萨克斯坦管理、经济与战略研究院。</a:t>
            </a:r>
            <a:endParaRPr lang="en-US" altLang="en-US" sz="2400" b="1" dirty="0">
              <a:solidFill>
                <a:srgbClr val="49266C"/>
              </a:solidFill>
              <a:latin typeface="Times" pitchFamily="18" charset="0"/>
              <a:ea typeface="Cambria Math" pitchFamily="18" charset="0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Text Box 6"/>
          <p:cNvSpPr txBox="1">
            <a:spLocks noChangeArrowheads="1"/>
          </p:cNvSpPr>
          <p:nvPr/>
        </p:nvSpPr>
        <p:spPr bwMode="auto">
          <a:xfrm>
            <a:off x="5358993" y="3663950"/>
            <a:ext cx="6206932" cy="2214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zh-CN" altLang="en-US" sz="2400" b="1" dirty="0">
                <a:solidFill>
                  <a:srgbClr val="49266C"/>
                </a:solidFill>
                <a:latin typeface="Times" pitchFamily="18" charset="0"/>
                <a:cs typeface="Segoe UI" pitchFamily="34" charset="0"/>
              </a:rPr>
              <a:t>方灿荣 博士</a:t>
            </a:r>
            <a:endParaRPr lang="en-US" altLang="zh-CN" sz="2400" b="1" dirty="0">
              <a:solidFill>
                <a:srgbClr val="49266C"/>
              </a:solidFill>
              <a:latin typeface="Times" pitchFamily="18" charset="0"/>
              <a:cs typeface="Segoe UI" pitchFamily="34" charset="0"/>
            </a:endParaRPr>
          </a:p>
          <a:p>
            <a:pPr algn="just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en-US" altLang="zh-CN" sz="2400" b="1" dirty="0">
                <a:solidFill>
                  <a:srgbClr val="49266C"/>
                </a:solidFill>
                <a:latin typeface="Times" pitchFamily="18" charset="0"/>
                <a:cs typeface="Segoe UI" pitchFamily="34" charset="0"/>
              </a:rPr>
              <a:t>1936</a:t>
            </a:r>
            <a:r>
              <a:rPr lang="zh-CN" altLang="en-US" sz="2400" b="1" dirty="0">
                <a:solidFill>
                  <a:srgbClr val="49266C"/>
                </a:solidFill>
                <a:latin typeface="Times" pitchFamily="18" charset="0"/>
                <a:cs typeface="Segoe UI" pitchFamily="34" charset="0"/>
              </a:rPr>
              <a:t>年生美籍韩裔人士，加州大学洛杉矶分校经济学教授，旧金山大学终身荣誉教授，哈萨克斯</a:t>
            </a:r>
            <a:r>
              <a:rPr lang="zh-CN" altLang="en-US" sz="2400" b="1" dirty="0" smtClean="0">
                <a:solidFill>
                  <a:srgbClr val="49266C"/>
                </a:solidFill>
                <a:latin typeface="Times" pitchFamily="18" charset="0"/>
                <a:cs typeface="Segoe UI" pitchFamily="34" charset="0"/>
              </a:rPr>
              <a:t>坦首任总统经</a:t>
            </a:r>
            <a:r>
              <a:rPr lang="zh-CN" altLang="en-US" sz="2400" b="1" dirty="0">
                <a:solidFill>
                  <a:srgbClr val="49266C"/>
                </a:solidFill>
                <a:latin typeface="Times" pitchFamily="18" charset="0"/>
                <a:cs typeface="Segoe UI" pitchFamily="34" charset="0"/>
              </a:rPr>
              <a:t>济顾问，</a:t>
            </a:r>
            <a:r>
              <a:rPr lang="en-US" altLang="zh-CN" sz="2400" b="1" dirty="0">
                <a:solidFill>
                  <a:srgbClr val="49266C"/>
                </a:solidFill>
                <a:latin typeface="Times" pitchFamily="18" charset="0"/>
                <a:cs typeface="Segoe UI" pitchFamily="34" charset="0"/>
              </a:rPr>
              <a:t>KIMEP</a:t>
            </a:r>
            <a:r>
              <a:rPr lang="zh-CN" altLang="en-US" sz="2400" b="1" dirty="0">
                <a:solidFill>
                  <a:srgbClr val="49266C"/>
                </a:solidFill>
                <a:latin typeface="Times" pitchFamily="18" charset="0"/>
                <a:cs typeface="Segoe UI" pitchFamily="34" charset="0"/>
              </a:rPr>
              <a:t>大学前身董事会主席，</a:t>
            </a:r>
            <a:r>
              <a:rPr lang="en-US" altLang="zh-CN" sz="2400" b="1" dirty="0">
                <a:solidFill>
                  <a:srgbClr val="49266C"/>
                </a:solidFill>
                <a:latin typeface="Times" pitchFamily="18" charset="0"/>
                <a:cs typeface="Segoe UI" pitchFamily="34" charset="0"/>
              </a:rPr>
              <a:t>2000</a:t>
            </a:r>
            <a:r>
              <a:rPr lang="zh-CN" altLang="en-US" sz="2400" b="1" dirty="0">
                <a:solidFill>
                  <a:srgbClr val="49266C"/>
                </a:solidFill>
                <a:latin typeface="Times" pitchFamily="18" charset="0"/>
                <a:cs typeface="Segoe UI" pitchFamily="34" charset="0"/>
              </a:rPr>
              <a:t>年起任</a:t>
            </a:r>
            <a:r>
              <a:rPr lang="en-US" altLang="zh-CN" sz="2400" b="1" dirty="0">
                <a:solidFill>
                  <a:srgbClr val="49266C"/>
                </a:solidFill>
                <a:latin typeface="Times" pitchFamily="18" charset="0"/>
                <a:cs typeface="Segoe UI" pitchFamily="34" charset="0"/>
              </a:rPr>
              <a:t>KIMEP</a:t>
            </a:r>
            <a:r>
              <a:rPr lang="zh-CN" altLang="en-US" sz="2400" b="1" dirty="0">
                <a:solidFill>
                  <a:srgbClr val="49266C"/>
                </a:solidFill>
                <a:latin typeface="Times" pitchFamily="18" charset="0"/>
                <a:cs typeface="Segoe UI" pitchFamily="34" charset="0"/>
              </a:rPr>
              <a:t>大学校长至今。业余爱好健身，打乒乓球。</a:t>
            </a:r>
            <a:endParaRPr lang="en-US" altLang="zh-CN" sz="2400" b="1" dirty="0">
              <a:solidFill>
                <a:srgbClr val="49266C"/>
              </a:solidFill>
              <a:latin typeface="Times" pitchFamily="18" charset="0"/>
              <a:cs typeface="Segoe UI" pitchFamily="34" charset="0"/>
            </a:endParaRPr>
          </a:p>
        </p:txBody>
      </p:sp>
      <p:pic>
        <p:nvPicPr>
          <p:cNvPr id="22" name="图片 2"/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346317" y="720156"/>
            <a:ext cx="5012675" cy="3146142"/>
          </a:xfrm>
          <a:prstGeom prst="roundRect">
            <a:avLst>
              <a:gd name="adj" fmla="val 809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23" name="图片 1"/>
          <p:cNvPicPr>
            <a:picLocks noChangeAspect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544622" y="4019618"/>
            <a:ext cx="3685856" cy="24572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24" name="图片 3"/>
          <p:cNvPicPr>
            <a:picLocks noChangeAspect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6217185" y="720156"/>
            <a:ext cx="4063265" cy="27088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0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Rectangle 2"/>
          <p:cNvSpPr txBox="1">
            <a:spLocks noChangeArrowheads="1"/>
          </p:cNvSpPr>
          <p:nvPr/>
        </p:nvSpPr>
        <p:spPr bwMode="auto">
          <a:xfrm>
            <a:off x="6694488" y="703263"/>
            <a:ext cx="5210175" cy="163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zh-CN" altLang="en-US" sz="3200" b="1">
                <a:solidFill>
                  <a:srgbClr val="FFFFFF"/>
                </a:solidFill>
                <a:latin typeface="Calibri Light" pitchFamily="34" charset="0"/>
              </a:rPr>
              <a:t>哈萨克斯坦管理、</a:t>
            </a:r>
            <a:endParaRPr lang="en-US" altLang="zh-CN" sz="3200" b="1">
              <a:solidFill>
                <a:srgbClr val="FFFFFF"/>
              </a:solidFill>
              <a:latin typeface="Calibri Light" pitchFamily="34" charset="0"/>
            </a:endParaRPr>
          </a:p>
          <a:p>
            <a:pPr algn="ctr"/>
            <a:r>
              <a:rPr lang="zh-CN" altLang="en-US" sz="3200" b="1">
                <a:solidFill>
                  <a:srgbClr val="FFFFFF"/>
                </a:solidFill>
                <a:latin typeface="Calibri Light" pitchFamily="34" charset="0"/>
              </a:rPr>
              <a:t>经济与战略研究院</a:t>
            </a:r>
            <a:endParaRPr lang="en-US" altLang="en-US" sz="3200" b="1">
              <a:solidFill>
                <a:srgbClr val="FFFFFF"/>
              </a:solidFill>
              <a:latin typeface="Calibri Light" pitchFamily="34" charset="0"/>
            </a:endParaRPr>
          </a:p>
        </p:txBody>
      </p:sp>
      <p:pic>
        <p:nvPicPr>
          <p:cNvPr id="18435" name="图片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94200" y="2719388"/>
            <a:ext cx="7010400" cy="226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图片 4"/>
          <p:cNvPicPr>
            <a:picLocks noChangeAspect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5155901" y="694971"/>
            <a:ext cx="1647924" cy="1647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18437" name="TextBox 5"/>
          <p:cNvSpPr txBox="1">
            <a:spLocks noChangeArrowheads="1"/>
          </p:cNvSpPr>
          <p:nvPr/>
        </p:nvSpPr>
        <p:spPr bwMode="auto">
          <a:xfrm>
            <a:off x="5980113" y="5214938"/>
            <a:ext cx="4191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5400" b="1" dirty="0">
                <a:solidFill>
                  <a:schemeClr val="bg1"/>
                </a:solidFill>
                <a:latin typeface="Times New Roman" pitchFamily="18" charset="0"/>
              </a:rPr>
              <a:t>KIMEP </a:t>
            </a:r>
            <a:r>
              <a:rPr lang="zh-CN" altLang="en-US" sz="5400" b="1" dirty="0">
                <a:solidFill>
                  <a:schemeClr val="bg1"/>
                </a:solidFill>
                <a:latin typeface="Times New Roman" pitchFamily="18" charset="0"/>
              </a:rPr>
              <a:t>大学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" y="-9525"/>
            <a:ext cx="1221105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54300" y="1563688"/>
            <a:ext cx="7804150" cy="461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109538" y="2503488"/>
            <a:ext cx="2346325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zh-CN" altLang="en-US" sz="2200" b="1">
                <a:solidFill>
                  <a:srgbClr val="391D68"/>
                </a:solidFill>
                <a:latin typeface="Segoe UI" pitchFamily="34" charset="0"/>
                <a:cs typeface="Segoe UI" pitchFamily="34" charset="0"/>
              </a:rPr>
              <a:t>北美教育模式</a:t>
            </a:r>
          </a:p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zh-CN" altLang="en-US" sz="2200" b="1">
                <a:solidFill>
                  <a:srgbClr val="391D68"/>
                </a:solidFill>
                <a:latin typeface="Segoe UI" pitchFamily="34" charset="0"/>
                <a:cs typeface="Segoe UI" pitchFamily="34" charset="0"/>
              </a:rPr>
              <a:t>纯英文授课</a:t>
            </a:r>
          </a:p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zh-CN" altLang="en-US" sz="2200" b="1">
                <a:solidFill>
                  <a:srgbClr val="391D68"/>
                </a:solidFill>
                <a:latin typeface="Segoe UI" pitchFamily="34" charset="0"/>
                <a:cs typeface="Segoe UI" pitchFamily="34" charset="0"/>
              </a:rPr>
              <a:t>性价比</a:t>
            </a:r>
            <a:endParaRPr lang="en-US" altLang="zh-CN" sz="2200" b="1">
              <a:solidFill>
                <a:srgbClr val="391D68"/>
              </a:solidFill>
              <a:latin typeface="Segoe UI" pitchFamily="34" charset="0"/>
              <a:cs typeface="Segoe UI" pitchFamily="34" charset="0"/>
            </a:endParaRPr>
          </a:p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zh-CN" altLang="en-US" sz="2200" b="1">
                <a:solidFill>
                  <a:srgbClr val="391D68"/>
                </a:solidFill>
                <a:latin typeface="Segoe UI" pitchFamily="34" charset="0"/>
                <a:cs typeface="Segoe UI" pitchFamily="34" charset="0"/>
              </a:rPr>
              <a:t>教育品牌</a:t>
            </a:r>
            <a:endParaRPr lang="en-US" altLang="en-US" sz="2200" b="1">
              <a:solidFill>
                <a:srgbClr val="391D68"/>
              </a:solidFill>
              <a:latin typeface="Segoe UI" pitchFamily="34" charset="0"/>
              <a:ea typeface="SimSun" pitchFamily="2" charset="-122"/>
              <a:cs typeface="Segoe UI" pitchFamily="34" charset="0"/>
            </a:endParaRPr>
          </a:p>
        </p:txBody>
      </p:sp>
      <p:sp>
        <p:nvSpPr>
          <p:cNvPr id="19460" name="Rectangle 2"/>
          <p:cNvSpPr>
            <a:spLocks noChangeArrowheads="1"/>
          </p:cNvSpPr>
          <p:nvPr/>
        </p:nvSpPr>
        <p:spPr bwMode="auto">
          <a:xfrm>
            <a:off x="1754188" y="555625"/>
            <a:ext cx="7713662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3200" b="1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中亚范围内最具影响力的人文经济类高校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" y="-9525"/>
            <a:ext cx="1221105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831850" y="555625"/>
            <a:ext cx="9558338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800" b="1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2016</a:t>
            </a:r>
            <a:r>
              <a:rPr lang="zh-CN" altLang="en-US" sz="2800" b="1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年中国国家留学基金委可公派留学哈萨克斯坦院校名单</a:t>
            </a:r>
            <a:endParaRPr lang="en-US" altLang="zh-CN" sz="2800" b="1">
              <a:solidFill>
                <a:srgbClr val="391D68"/>
              </a:solidFill>
              <a:latin typeface="Times" pitchFamily="18" charset="0"/>
              <a:cs typeface="Segoe UI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zh-CN" altLang="en-US" sz="2800" b="1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新增</a:t>
            </a:r>
            <a:r>
              <a:rPr lang="en-US" altLang="zh-CN" sz="2800" b="1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KIMEP</a:t>
            </a:r>
            <a:r>
              <a:rPr lang="zh-CN" altLang="en-US" sz="2800" b="1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大学</a:t>
            </a:r>
            <a:endParaRPr lang="en-US" altLang="zh-CN" sz="2800" b="1">
              <a:solidFill>
                <a:srgbClr val="391D68"/>
              </a:solidFill>
              <a:latin typeface="Times" pitchFamily="18" charset="0"/>
              <a:cs typeface="Segoe UI" pitchFamily="34" charset="0"/>
            </a:endParaRPr>
          </a:p>
        </p:txBody>
      </p:sp>
      <p:pic>
        <p:nvPicPr>
          <p:cNvPr id="20483" name="图片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58938" y="1725613"/>
            <a:ext cx="8697912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" y="-9525"/>
            <a:ext cx="1221105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325438" y="1438275"/>
            <a:ext cx="3937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zh-CN" sz="2000" b="1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2018</a:t>
            </a:r>
            <a:r>
              <a:rPr lang="zh-CN" altLang="en-US" sz="2000" b="1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年起</a:t>
            </a:r>
            <a:r>
              <a:rPr lang="en-US" altLang="zh-CN" sz="2000" b="1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KIMEP</a:t>
            </a:r>
            <a:r>
              <a:rPr lang="zh-CN" altLang="en-US" sz="2000" b="1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大学正式成为中国国家外专局境外培训合作机构，机构编号</a:t>
            </a:r>
            <a:r>
              <a:rPr lang="en-US" altLang="zh-CN" sz="2000" b="1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187001</a:t>
            </a:r>
            <a:r>
              <a:rPr lang="zh-CN" altLang="en-US" sz="2000" b="1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。</a:t>
            </a:r>
            <a:endParaRPr lang="en-US" altLang="zh-CN" sz="2000" b="1">
              <a:solidFill>
                <a:srgbClr val="391D68"/>
              </a:solidFill>
              <a:latin typeface="Times" pitchFamily="18" charset="0"/>
              <a:cs typeface="Segoe UI" pitchFamily="34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36204" y="468711"/>
            <a:ext cx="4441935" cy="29538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72829" y="3422595"/>
            <a:ext cx="4432253" cy="29529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1509" name="矩形 20"/>
          <p:cNvSpPr>
            <a:spLocks noChangeArrowheads="1"/>
          </p:cNvSpPr>
          <p:nvPr/>
        </p:nvSpPr>
        <p:spPr bwMode="auto">
          <a:xfrm>
            <a:off x="2293938" y="4313238"/>
            <a:ext cx="459740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zh-CN" altLang="en-US" sz="2000" b="1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这也是目前中亚地区唯一一所与中国</a:t>
            </a:r>
            <a:endParaRPr lang="en-US" altLang="zh-CN" sz="2000" b="1">
              <a:solidFill>
                <a:srgbClr val="391D68"/>
              </a:solidFill>
              <a:latin typeface="Times" pitchFamily="18" charset="0"/>
              <a:cs typeface="Segoe UI" pitchFamily="34" charset="0"/>
            </a:endParaRPr>
          </a:p>
          <a:p>
            <a:pPr algn="just">
              <a:spcBef>
                <a:spcPct val="50000"/>
              </a:spcBef>
            </a:pPr>
            <a:r>
              <a:rPr lang="zh-CN" altLang="en-US" sz="2000" b="1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国家外专局进行境外合作培训的机构。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21105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5" name="矩形 1"/>
          <p:cNvSpPr>
            <a:spLocks noChangeArrowheads="1"/>
          </p:cNvSpPr>
          <p:nvPr/>
        </p:nvSpPr>
        <p:spPr bwMode="auto">
          <a:xfrm>
            <a:off x="3651250" y="533400"/>
            <a:ext cx="4008438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200" b="1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KIMEP</a:t>
            </a:r>
            <a:r>
              <a:rPr lang="zh-CN" altLang="en-US" sz="3200" b="1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大学院系设置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158" y="1477534"/>
            <a:ext cx="6610350" cy="4953000"/>
          </a:xfrm>
          <a:prstGeom prst="rect">
            <a:avLst/>
          </a:prstGeom>
        </p:spPr>
      </p:pic>
      <p:sp>
        <p:nvSpPr>
          <p:cNvPr id="22534" name="Rectangle 12"/>
          <p:cNvSpPr>
            <a:spLocks noChangeArrowheads="1"/>
          </p:cNvSpPr>
          <p:nvPr/>
        </p:nvSpPr>
        <p:spPr bwMode="auto">
          <a:xfrm>
            <a:off x="5794332" y="5503863"/>
            <a:ext cx="3305175" cy="646331"/>
          </a:xfrm>
          <a:prstGeom prst="rect">
            <a:avLst/>
          </a:prstGeom>
          <a:solidFill>
            <a:srgbClr val="D09E00">
              <a:alpha val="90195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</a:rPr>
              <a:t>College of Humanities </a:t>
            </a:r>
          </a:p>
          <a:p>
            <a:pPr algn="ctr"/>
            <a:r>
              <a:rPr lang="en-US" altLang="zh-CN" dirty="0" smtClean="0">
                <a:solidFill>
                  <a:schemeClr val="bg1"/>
                </a:solidFill>
              </a:rPr>
              <a:t>and Education</a:t>
            </a:r>
            <a:endParaRPr lang="en-US" altLang="zh-CN" dirty="0">
              <a:solidFill>
                <a:schemeClr val="bg1"/>
              </a:solidFill>
            </a:endParaRPr>
          </a:p>
        </p:txBody>
      </p:sp>
      <p:sp>
        <p:nvSpPr>
          <p:cNvPr id="22532" name="Rectangle 10"/>
          <p:cNvSpPr>
            <a:spLocks noChangeArrowheads="1"/>
          </p:cNvSpPr>
          <p:nvPr/>
        </p:nvSpPr>
        <p:spPr bwMode="auto">
          <a:xfrm>
            <a:off x="5988827" y="3024188"/>
            <a:ext cx="2916183" cy="369332"/>
          </a:xfrm>
          <a:prstGeom prst="rect">
            <a:avLst/>
          </a:prstGeom>
          <a:solidFill>
            <a:srgbClr val="D09E00">
              <a:alpha val="9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College of Social </a:t>
            </a:r>
            <a:r>
              <a:rPr lang="en-US" altLang="zh-CN" dirty="0" smtClean="0">
                <a:solidFill>
                  <a:schemeClr val="bg1"/>
                </a:solidFill>
              </a:rPr>
              <a:t>Sciences</a:t>
            </a:r>
            <a:endParaRPr lang="en-US" altLang="zh-CN" dirty="0">
              <a:solidFill>
                <a:schemeClr val="bg1"/>
              </a:solidFill>
            </a:endParaRPr>
          </a:p>
        </p:txBody>
      </p:sp>
      <p:sp>
        <p:nvSpPr>
          <p:cNvPr id="22531" name="Text Box 8"/>
          <p:cNvSpPr txBox="1">
            <a:spLocks noChangeArrowheads="1"/>
          </p:cNvSpPr>
          <p:nvPr/>
        </p:nvSpPr>
        <p:spPr bwMode="auto">
          <a:xfrm>
            <a:off x="2678113" y="3011488"/>
            <a:ext cx="2800350" cy="366712"/>
          </a:xfrm>
          <a:prstGeom prst="rect">
            <a:avLst/>
          </a:prstGeom>
          <a:solidFill>
            <a:srgbClr val="D09E00">
              <a:alpha val="89803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Bang College of Business</a:t>
            </a:r>
          </a:p>
        </p:txBody>
      </p:sp>
      <p:sp>
        <p:nvSpPr>
          <p:cNvPr id="22533" name="Rectangle 11"/>
          <p:cNvSpPr>
            <a:spLocks noChangeArrowheads="1"/>
          </p:cNvSpPr>
          <p:nvPr/>
        </p:nvSpPr>
        <p:spPr bwMode="auto">
          <a:xfrm>
            <a:off x="3351213" y="5530850"/>
            <a:ext cx="1365250" cy="366713"/>
          </a:xfrm>
          <a:prstGeom prst="rect">
            <a:avLst/>
          </a:prstGeom>
          <a:solidFill>
            <a:srgbClr val="D09E00">
              <a:alpha val="9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Law School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4020</TotalTime>
  <Words>773</Words>
  <Application>Microsoft Office PowerPoint</Application>
  <PresentationFormat>Widescreen</PresentationFormat>
  <Paragraphs>105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Batang</vt:lpstr>
      <vt:lpstr>宋体</vt:lpstr>
      <vt:lpstr>宋体</vt:lpstr>
      <vt:lpstr>Arial</vt:lpstr>
      <vt:lpstr>Arial Black</vt:lpstr>
      <vt:lpstr>Calibri</vt:lpstr>
      <vt:lpstr>Calibri Light</vt:lpstr>
      <vt:lpstr>Cambria Math</vt:lpstr>
      <vt:lpstr>Constantia</vt:lpstr>
      <vt:lpstr>Segoe UI</vt:lpstr>
      <vt:lpstr>Times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KIMEP 大学中方合作院校与机构</vt:lpstr>
      <vt:lpstr> 约30%的KIMEP 学生每年获得各类奖学金    2014年至今，中国留学生共获得约合$40,000奖学金</vt:lpstr>
      <vt:lpstr>PowerPoint Presentation</vt:lpstr>
      <vt:lpstr>KIMEP毕业生普遍就业于世界500强</vt:lpstr>
      <vt:lpstr>各式各样的学生组织</vt:lpstr>
      <vt:lpstr>PowerPoint Presentation</vt:lpstr>
      <vt:lpstr>KIMEP大学橄榄球队 巨人队 （TITANS）</vt:lpstr>
      <vt:lpstr>设备先进的健身房</vt:lpstr>
      <vt:lpstr>丰富多彩的校园生活</vt:lpstr>
      <vt:lpstr>PowerPoint Presentation</vt:lpstr>
      <vt:lpstr>PowerPoint Presentation</vt:lpstr>
      <vt:lpstr>KIMEP大学中文网 www.kimep.kz/cn/  KIMEP 大学微信公众平台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GRADUATION CEREMONY</dc:title>
  <dc:creator>Kuzmina Yekaterina</dc:creator>
  <cp:lastModifiedBy>Azhati Songkaer</cp:lastModifiedBy>
  <cp:revision>216</cp:revision>
  <cp:lastPrinted>2018-03-19T03:51:09Z</cp:lastPrinted>
  <dcterms:created xsi:type="dcterms:W3CDTF">2016-11-22T03:17:22Z</dcterms:created>
  <dcterms:modified xsi:type="dcterms:W3CDTF">2025-10-09T10:18:01Z</dcterms:modified>
</cp:coreProperties>
</file>