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300" r:id="rId2"/>
    <p:sldId id="328" r:id="rId3"/>
    <p:sldId id="279" r:id="rId4"/>
    <p:sldId id="309" r:id="rId5"/>
    <p:sldId id="303" r:id="rId6"/>
    <p:sldId id="310" r:id="rId7"/>
    <p:sldId id="325" r:id="rId8"/>
    <p:sldId id="326" r:id="rId9"/>
    <p:sldId id="327" r:id="rId10"/>
    <p:sldId id="312" r:id="rId11"/>
    <p:sldId id="307" r:id="rId12"/>
    <p:sldId id="324" r:id="rId13"/>
    <p:sldId id="313" r:id="rId14"/>
    <p:sldId id="315" r:id="rId15"/>
    <p:sldId id="314" r:id="rId16"/>
    <p:sldId id="311" r:id="rId17"/>
    <p:sldId id="304" r:id="rId18"/>
    <p:sldId id="316" r:id="rId19"/>
    <p:sldId id="317" r:id="rId20"/>
    <p:sldId id="320" r:id="rId21"/>
    <p:sldId id="318" r:id="rId22"/>
    <p:sldId id="323" r:id="rId23"/>
    <p:sldId id="308" r:id="rId24"/>
  </p:sldIdLst>
  <p:sldSz cx="12192000" cy="6858000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09E00"/>
    <a:srgbClr val="DAA600"/>
    <a:srgbClr val="FFC043"/>
    <a:srgbClr val="492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6" autoAdjust="0"/>
    <p:restoredTop sz="94660"/>
  </p:normalViewPr>
  <p:slideViewPr>
    <p:cSldViewPr snapToGrid="0">
      <p:cViewPr>
        <p:scale>
          <a:sx n="77" d="100"/>
          <a:sy n="77" d="100"/>
        </p:scale>
        <p:origin x="-19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464331-A85A-4FB5-BFAE-8524AE223723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BDE628-7B0B-41B3-84EB-85E8BEFDD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26B86-6280-419C-A351-F6F5006B7D1A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7463-3B05-4006-BF73-EF0D259B6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38509-53B7-4396-8B16-9C0EE64EFDAE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BA134-6EDF-4F5A-AE90-806B2B55B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BB517-A1B3-49B8-95CE-8A4AB10FD434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C8B73-BE2D-4C93-9DF8-55FD0AF30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261F1-2D60-42BB-AFCB-A701A21C0E78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7400E-3325-44B2-BD32-1D5B3879D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530C2-495E-47DB-B206-FD4403CCC841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5761F-2A3C-4AA8-935F-5E9F641D4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8DB27-3F57-409C-BAB6-64F56F274CA8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93D39-18BD-4877-86E1-0D7C97B18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F5F8B-A48D-4DFF-940A-25F246EECAB4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E6B0B-29D0-4166-B3F1-125FEF96B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7359-0557-4976-B62E-60286419BCD7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65BFF-EBD1-44E1-BC08-0AF531683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F0024-A669-4A02-B458-F113851927D7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27A75-6620-4CC8-91C3-C7326AB7E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81269-F9E8-4158-B7F7-13EC7487932E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D0C7E-F3D7-4BA3-ABD6-AE11C5444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14FA3-A49C-4B3D-A937-924C13C112B4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9E460-D599-49E6-9ACA-EF0786BB4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5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CE2DAB-1A11-4AAE-8917-E13D87437DC6}" type="datetimeFigureOut">
              <a:rPr lang="en-US"/>
              <a:pPr>
                <a:defRPr/>
              </a:pPr>
              <a:t>10/23/2019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EE5D55-E493-4285-89D2-85FE8C526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idx="4294967295"/>
          </p:nvPr>
        </p:nvSpPr>
        <p:spPr>
          <a:xfrm>
            <a:off x="0" y="5402263"/>
            <a:ext cx="9144000" cy="10541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  <a:latin typeface="Bebas Neue Bold"/>
              </a:rPr>
              <a:t>GRADUATION CEREMONY</a:t>
            </a: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4400" y="333375"/>
            <a:ext cx="17748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446088" y="2628900"/>
            <a:ext cx="10661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  <a:latin typeface="Constantia" pitchFamily="18" charset="0"/>
              </a:rPr>
              <a:t>欢迎代表团来访</a:t>
            </a:r>
          </a:p>
          <a:p>
            <a:pPr algn="ctr"/>
            <a:endParaRPr lang="zh-CN" altLang="en-US" sz="4000" b="1">
              <a:solidFill>
                <a:schemeClr val="bg1"/>
              </a:solidFill>
              <a:latin typeface="Constantia" pitchFamily="18" charset="0"/>
            </a:endParaRPr>
          </a:p>
          <a:p>
            <a:pPr algn="ctr"/>
            <a:r>
              <a:rPr lang="en-US" altLang="zh-CN" sz="4000" b="1">
                <a:solidFill>
                  <a:schemeClr val="bg1"/>
                </a:solidFill>
                <a:latin typeface="Constantia" pitchFamily="18" charset="0"/>
              </a:rPr>
              <a:t>Welcome Delegation</a:t>
            </a:r>
            <a:endParaRPr lang="zh-CN" altLang="en-US" sz="4000" b="1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5000" b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6300788" y="1709738"/>
            <a:ext cx="3827462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en-US" sz="1600">
              <a:solidFill>
                <a:srgbClr val="3B1C68"/>
              </a:solidFill>
              <a:latin typeface="Calibri" pitchFamily="34" charset="0"/>
            </a:endParaRPr>
          </a:p>
        </p:txBody>
      </p:sp>
      <p:pic>
        <p:nvPicPr>
          <p:cNvPr id="23556" name="Picture 4" descr="11"/>
          <p:cNvPicPr>
            <a:picLocks noChangeAspect="1" noChangeArrowheads="1"/>
          </p:cNvPicPr>
          <p:nvPr/>
        </p:nvPicPr>
        <p:blipFill>
          <a:blip r:embed="rId5"/>
          <a:srcRect l="-2751" t="25961" r="39418" b="24036"/>
          <a:stretch>
            <a:fillRect/>
          </a:stretch>
        </p:blipFill>
        <p:spPr bwMode="auto">
          <a:xfrm>
            <a:off x="198438" y="1603375"/>
            <a:ext cx="6389687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105525" y="1917700"/>
            <a:ext cx="441642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高级</a:t>
            </a:r>
            <a: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MBA</a:t>
            </a:r>
            <a:b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职业认证项目</a:t>
            </a:r>
            <a:b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迷你</a:t>
            </a:r>
            <a: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MBA</a:t>
            </a:r>
            <a:br>
              <a:rPr lang="en-US" altLang="zh-CN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领导力培训项目</a:t>
            </a:r>
            <a:b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</a:br>
            <a:r>
              <a:rPr lang="zh-CN" altLang="en-US" sz="2200" b="1">
                <a:solidFill>
                  <a:srgbClr val="391D68"/>
                </a:solidFill>
                <a:latin typeface="Constantia" pitchFamily="18" charset="0"/>
                <a:cs typeface="Segoe UI" pitchFamily="34" charset="0"/>
              </a:rPr>
              <a:t>企业管理培训项目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6838" y="520700"/>
            <a:ext cx="4443412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图片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0" y="520700"/>
            <a:ext cx="443071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图片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9188" y="3854450"/>
            <a:ext cx="6572250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0963" y="254000"/>
            <a:ext cx="6557962" cy="1143000"/>
          </a:xfrm>
        </p:spPr>
        <p:txBody>
          <a:bodyPr/>
          <a:lstStyle/>
          <a:p>
            <a:pPr eaLnBrk="1" hangingPunct="1"/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KIMEP 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大学中方合作院校与机构</a:t>
            </a:r>
            <a:endParaRPr lang="en-US" altLang="en-US" sz="3200" b="1" smtClean="0">
              <a:solidFill>
                <a:srgbClr val="473984"/>
              </a:solidFill>
              <a:latin typeface="Times" pitchFamily="18" charset="0"/>
            </a:endParaRPr>
          </a:p>
        </p:txBody>
      </p:sp>
      <p:pic>
        <p:nvPicPr>
          <p:cNvPr id="2560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353" y="4716463"/>
            <a:ext cx="1536957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图片 13"/>
          <p:cNvPicPr>
            <a:picLocks noChangeAspect="1"/>
          </p:cNvPicPr>
          <p:nvPr/>
        </p:nvPicPr>
        <p:blipFill>
          <a:blip r:embed="rId4"/>
          <a:srcRect l="9146" t="8702" r="9756" b="12877"/>
          <a:stretch>
            <a:fillRect/>
          </a:stretch>
        </p:blipFill>
        <p:spPr bwMode="auto">
          <a:xfrm>
            <a:off x="814388" y="361950"/>
            <a:ext cx="1727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0600" y="1109663"/>
            <a:ext cx="4479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图片 15"/>
          <p:cNvPicPr>
            <a:picLocks noChangeAspect="1"/>
          </p:cNvPicPr>
          <p:nvPr/>
        </p:nvPicPr>
        <p:blipFill>
          <a:blip r:embed="rId6"/>
          <a:srcRect l="21875" r="20433"/>
          <a:stretch>
            <a:fillRect/>
          </a:stretch>
        </p:blipFill>
        <p:spPr bwMode="auto">
          <a:xfrm>
            <a:off x="10063163" y="4840288"/>
            <a:ext cx="1651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图片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460" y="4656138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图片 16"/>
          <p:cNvPicPr>
            <a:picLocks noChangeAspect="1"/>
          </p:cNvPicPr>
          <p:nvPr/>
        </p:nvPicPr>
        <p:blipFill>
          <a:blip r:embed="rId8"/>
          <a:srcRect l="4042" t="3175" r="2959" b="8391"/>
          <a:stretch>
            <a:fillRect/>
          </a:stretch>
        </p:blipFill>
        <p:spPr bwMode="auto">
          <a:xfrm>
            <a:off x="2591197" y="4776658"/>
            <a:ext cx="1978025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图片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33863" y="2158871"/>
            <a:ext cx="20351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图片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255125" y="2613025"/>
            <a:ext cx="20447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图片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50175" y="4479926"/>
            <a:ext cx="18097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图片 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16713" y="2468564"/>
            <a:ext cx="179546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图片 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09270" y="2759075"/>
            <a:ext cx="1835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图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0825" y="2759075"/>
            <a:ext cx="1843088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图片 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591550" y="735013"/>
            <a:ext cx="186055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04863" y="609600"/>
            <a:ext cx="9702800" cy="1143000"/>
          </a:xfrm>
        </p:spPr>
        <p:txBody>
          <a:bodyPr/>
          <a:lstStyle/>
          <a:p>
            <a:pPr eaLnBrk="1" hangingPunct="1"/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 约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30</a:t>
            </a:r>
            <a:r>
              <a:rPr lang="en-US" altLang="zh-CN" sz="3200" b="1" smtClean="0">
                <a:solidFill>
                  <a:srgbClr val="473984"/>
                </a:solidFill>
              </a:rPr>
              <a:t>%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的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KIMEP 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学生每年获得各类奖学金</a:t>
            </a:r>
            <a:b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 </a:t>
            </a:r>
            <a:b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 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2014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年至今，中国留学生共获得约合</a:t>
            </a:r>
            <a:r>
              <a:rPr lang="en-US" altLang="zh-CN" sz="3200" b="1" smtClean="0">
                <a:solidFill>
                  <a:srgbClr val="473984"/>
                </a:solidFill>
                <a:latin typeface="Times" pitchFamily="18" charset="0"/>
              </a:rPr>
              <a:t>$40,000</a:t>
            </a:r>
            <a:r>
              <a:rPr lang="zh-CN" altLang="en-US" sz="3200" b="1" smtClean="0">
                <a:solidFill>
                  <a:srgbClr val="473984"/>
                </a:solidFill>
                <a:latin typeface="Times" pitchFamily="18" charset="0"/>
              </a:rPr>
              <a:t>奖学金</a:t>
            </a:r>
            <a:endParaRPr lang="en-US" altLang="en-US" sz="32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26627" name="图片 2"/>
          <p:cNvPicPr>
            <a:picLocks noChangeAspect="1"/>
          </p:cNvPicPr>
          <p:nvPr/>
        </p:nvPicPr>
        <p:blipFill>
          <a:blip r:embed="rId3"/>
          <a:srcRect l="2000" t="-4335" r="1001" b="4335"/>
          <a:stretch>
            <a:fillRect/>
          </a:stretch>
        </p:blipFill>
        <p:spPr bwMode="auto">
          <a:xfrm>
            <a:off x="1130300" y="1906588"/>
            <a:ext cx="8869363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 txBox="1">
            <a:spLocks noChangeArrowheads="1"/>
          </p:cNvSpPr>
          <p:nvPr/>
        </p:nvSpPr>
        <p:spPr bwMode="auto">
          <a:xfrm>
            <a:off x="2400300" y="228600"/>
            <a:ext cx="58658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zh-CN" altLang="en-US" sz="4000" b="1">
                <a:solidFill>
                  <a:srgbClr val="632B8D"/>
                </a:solidFill>
                <a:latin typeface="Calibri Light" pitchFamily="34" charset="0"/>
              </a:rPr>
              <a:t>荣获奖学金的中国留学生</a:t>
            </a:r>
            <a:endParaRPr lang="en-US" altLang="en-US" sz="4000" b="1">
              <a:solidFill>
                <a:srgbClr val="632B8D"/>
              </a:solidFill>
              <a:latin typeface="Calibri Light" pitchFamily="34" charset="0"/>
            </a:endParaRPr>
          </a:p>
        </p:txBody>
      </p:sp>
      <p:sp>
        <p:nvSpPr>
          <p:cNvPr id="27651" name="Text Placeholder 9"/>
          <p:cNvSpPr txBox="1">
            <a:spLocks noChangeArrowheads="1"/>
          </p:cNvSpPr>
          <p:nvPr/>
        </p:nvSpPr>
        <p:spPr bwMode="auto">
          <a:xfrm>
            <a:off x="254000" y="2114550"/>
            <a:ext cx="269875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>
                <a:solidFill>
                  <a:srgbClr val="632B8D"/>
                </a:solidFill>
                <a:latin typeface="Times" pitchFamily="18" charset="0"/>
              </a:rPr>
              <a:t>商学院学生 叶然</a:t>
            </a:r>
            <a:endParaRPr lang="en-US" altLang="zh-CN" sz="2600" b="1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endParaRPr lang="en-US" altLang="zh-CN" sz="2600" b="1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>
                <a:solidFill>
                  <a:srgbClr val="632B8D"/>
                </a:solidFill>
                <a:latin typeface="Times" pitchFamily="18" charset="0"/>
              </a:rPr>
              <a:t>（厦门大学学士，</a:t>
            </a:r>
            <a:endParaRPr lang="en-US" altLang="zh-CN" sz="2600" b="1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>
                <a:solidFill>
                  <a:srgbClr val="632B8D"/>
                </a:solidFill>
                <a:latin typeface="Times" pitchFamily="18" charset="0"/>
              </a:rPr>
              <a:t>获金融硕士专业</a:t>
            </a:r>
            <a:endParaRPr lang="en-US" altLang="zh-CN" sz="2600" b="1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>
                <a:solidFill>
                  <a:srgbClr val="632B8D"/>
                </a:solidFill>
                <a:latin typeface="Times" pitchFamily="18" charset="0"/>
              </a:rPr>
              <a:t>本年度</a:t>
            </a:r>
            <a:r>
              <a:rPr lang="en-US" altLang="zh-CN" sz="2600" b="1">
                <a:solidFill>
                  <a:srgbClr val="632B8D"/>
                </a:solidFill>
                <a:latin typeface="Times" pitchFamily="18" charset="0"/>
              </a:rPr>
              <a:t>50%</a:t>
            </a:r>
            <a:r>
              <a:rPr lang="zh-CN" altLang="en-US" sz="2600" b="1">
                <a:solidFill>
                  <a:srgbClr val="632B8D"/>
                </a:solidFill>
                <a:latin typeface="Times" pitchFamily="18" charset="0"/>
              </a:rPr>
              <a:t>奖学</a:t>
            </a:r>
            <a:endParaRPr lang="en-US" altLang="zh-CN" sz="2600" b="1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600" b="1">
                <a:solidFill>
                  <a:srgbClr val="632B8D"/>
                </a:solidFill>
                <a:latin typeface="Times" pitchFamily="18" charset="0"/>
              </a:rPr>
              <a:t>金）</a:t>
            </a:r>
            <a:endParaRPr lang="en-US" altLang="zh-CN" sz="2600" b="1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endParaRPr lang="en-US" altLang="zh-CN" sz="2600" b="1">
              <a:solidFill>
                <a:srgbClr val="632B8D"/>
              </a:solidFill>
              <a:latin typeface="Times" pitchFamily="18" charset="0"/>
            </a:endParaRPr>
          </a:p>
          <a:p>
            <a:pPr algn="just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“在</a:t>
            </a:r>
            <a:r>
              <a:rPr lang="en-US" altLang="zh-CN" sz="2000" b="1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真切的认识到了学习是自己的事。”</a:t>
            </a:r>
            <a:endParaRPr lang="en-US" altLang="en-US" sz="2000" b="1">
              <a:solidFill>
                <a:srgbClr val="632B8D"/>
              </a:solidFill>
              <a:latin typeface="Times" pitchFamily="18" charset="0"/>
            </a:endParaRPr>
          </a:p>
        </p:txBody>
      </p:sp>
      <p:sp>
        <p:nvSpPr>
          <p:cNvPr id="27652" name="Text Placeholder 10"/>
          <p:cNvSpPr txBox="1">
            <a:spLocks noChangeArrowheads="1"/>
          </p:cNvSpPr>
          <p:nvPr/>
        </p:nvSpPr>
        <p:spPr bwMode="auto">
          <a:xfrm>
            <a:off x="8069263" y="3433763"/>
            <a:ext cx="36195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zh-CN" sz="1600" b="1">
              <a:solidFill>
                <a:srgbClr val="632B8D"/>
              </a:solidFill>
              <a:latin typeface="Times" pitchFamily="18" charset="0"/>
            </a:endParaRP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“很荣幸进入</a:t>
            </a:r>
            <a:r>
              <a:rPr lang="en-US" altLang="zh-CN" sz="2000" b="1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大学深造，继续我的金融之梦。在</a:t>
            </a:r>
            <a:r>
              <a:rPr lang="en-US" altLang="zh-CN" sz="2000" b="1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每一位学生都是</a:t>
            </a:r>
            <a:r>
              <a:rPr lang="en-US" altLang="zh-CN" sz="2000" b="1">
                <a:solidFill>
                  <a:srgbClr val="632B8D"/>
                </a:solidFill>
                <a:latin typeface="Times" pitchFamily="18" charset="0"/>
              </a:rPr>
              <a:t>VIP</a:t>
            </a: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，去接受最好的教育和服务，享用最好的设施。我很高兴这里还有一个以</a:t>
            </a:r>
            <a:r>
              <a:rPr lang="en-US" altLang="zh-CN" sz="2000" b="1">
                <a:solidFill>
                  <a:srgbClr val="632B8D"/>
                </a:solidFill>
                <a:latin typeface="Times" pitchFamily="18" charset="0"/>
              </a:rPr>
              <a:t>KIMEP</a:t>
            </a:r>
            <a:r>
              <a:rPr lang="zh-CN" altLang="en-US" sz="2000" b="1">
                <a:solidFill>
                  <a:srgbClr val="632B8D"/>
                </a:solidFill>
                <a:latin typeface="Times" pitchFamily="18" charset="0"/>
              </a:rPr>
              <a:t>中国事务办公室为核心的大家庭。只要心在一起，梦想就从这里开始。我们继续加油！</a:t>
            </a:r>
            <a:r>
              <a:rPr lang="zh-CN" altLang="en-US" sz="1600" b="1">
                <a:solidFill>
                  <a:srgbClr val="632B8D"/>
                </a:solidFill>
                <a:latin typeface="Times" pitchFamily="18" charset="0"/>
              </a:rPr>
              <a:t>”</a:t>
            </a:r>
            <a:endParaRPr lang="en-US" altLang="en-US" sz="1600" b="1">
              <a:solidFill>
                <a:srgbClr val="632B8D"/>
              </a:solidFill>
              <a:latin typeface="Times" pitchFamily="18" charset="0"/>
            </a:endParaRP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en-US" altLang="en-US" sz="1600" b="1">
              <a:solidFill>
                <a:srgbClr val="632B8D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27653" name="Content Placeholder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043238" y="1554163"/>
            <a:ext cx="4732337" cy="4733925"/>
          </a:xfrm>
        </p:spPr>
      </p:pic>
      <p:sp>
        <p:nvSpPr>
          <p:cNvPr id="27654" name="TextBox 2"/>
          <p:cNvSpPr txBox="1">
            <a:spLocks noChangeArrowheads="1"/>
          </p:cNvSpPr>
          <p:nvPr/>
        </p:nvSpPr>
        <p:spPr bwMode="auto">
          <a:xfrm>
            <a:off x="8161338" y="1728788"/>
            <a:ext cx="3048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CN" altLang="en-US" sz="2400" b="1">
                <a:solidFill>
                  <a:srgbClr val="632B8D"/>
                </a:solidFill>
                <a:latin typeface="Times" pitchFamily="18" charset="0"/>
              </a:rPr>
              <a:t>商学院学生 唐努尔</a:t>
            </a:r>
            <a:endParaRPr lang="en-US" altLang="zh-CN" sz="2400" b="1">
              <a:solidFill>
                <a:srgbClr val="632B8D"/>
              </a:solidFill>
              <a:latin typeface="Times" pitchFamily="18" charset="0"/>
            </a:endParaRPr>
          </a:p>
          <a:p>
            <a:pPr algn="just"/>
            <a:endParaRPr lang="en-US" altLang="zh-CN" sz="2400" b="1">
              <a:solidFill>
                <a:srgbClr val="632B8D"/>
              </a:solidFill>
              <a:latin typeface="Times" pitchFamily="18" charset="0"/>
            </a:endParaRPr>
          </a:p>
          <a:p>
            <a:pPr algn="just"/>
            <a:r>
              <a:rPr lang="zh-CN" altLang="en-US" sz="2400" b="1">
                <a:solidFill>
                  <a:srgbClr val="632B8D"/>
                </a:solidFill>
                <a:latin typeface="Times" pitchFamily="18" charset="0"/>
              </a:rPr>
              <a:t>（对外经贸大学学士，获金融硕士专业本年度</a:t>
            </a:r>
            <a:r>
              <a:rPr lang="en-US" altLang="zh-CN" sz="2400" b="1">
                <a:solidFill>
                  <a:srgbClr val="632B8D"/>
                </a:solidFill>
                <a:latin typeface="Times" pitchFamily="18" charset="0"/>
              </a:rPr>
              <a:t>100%</a:t>
            </a:r>
            <a:r>
              <a:rPr lang="zh-CN" altLang="en-US" sz="2400" b="1">
                <a:solidFill>
                  <a:srgbClr val="632B8D"/>
                </a:solidFill>
                <a:latin typeface="Times" pitchFamily="18" charset="0"/>
              </a:rPr>
              <a:t>奖学金）</a:t>
            </a:r>
            <a:endParaRPr lang="en-US" altLang="zh-CN" sz="2400" b="1">
              <a:solidFill>
                <a:srgbClr val="632B8D"/>
              </a:solidFill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2663"/>
            <a:ext cx="3857625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4140200" y="1116013"/>
            <a:ext cx="6400800" cy="468312"/>
          </a:xfrm>
        </p:spPr>
        <p:txBody>
          <a:bodyPr/>
          <a:lstStyle/>
          <a:p>
            <a:pPr eaLnBrk="1" hangingPunct="1"/>
            <a:r>
              <a:rPr lang="en-US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KIMEP</a:t>
            </a:r>
            <a:r>
              <a:rPr lang="zh-CN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毕业生普遍就业于世界</a:t>
            </a:r>
            <a:r>
              <a:rPr lang="en-US" altLang="zh-CN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500</a:t>
            </a:r>
            <a:r>
              <a:rPr lang="zh-CN" altLang="en-US" sz="3000" b="1" smtClean="0">
                <a:solidFill>
                  <a:srgbClr val="3B1C68"/>
                </a:solidFill>
                <a:latin typeface="Times" pitchFamily="18" charset="0"/>
                <a:cs typeface="Arial" charset="0"/>
              </a:rPr>
              <a:t>强</a:t>
            </a:r>
            <a:endParaRPr lang="ru-RU" altLang="en-US" sz="3000" b="1" smtClean="0">
              <a:solidFill>
                <a:srgbClr val="3B1C68"/>
              </a:solidFill>
              <a:latin typeface="Arial" charset="0"/>
              <a:cs typeface="Arial" charset="0"/>
            </a:endParaRPr>
          </a:p>
        </p:txBody>
      </p:sp>
      <p:pic>
        <p:nvPicPr>
          <p:cNvPr id="28676" name="Picture 4" descr="Job fair"/>
          <p:cNvPicPr>
            <a:picLocks noChangeAspect="1" noChangeArrowheads="1"/>
          </p:cNvPicPr>
          <p:nvPr/>
        </p:nvPicPr>
        <p:blipFill>
          <a:blip r:embed="rId4"/>
          <a:srcRect t="2" b="29004"/>
          <a:stretch>
            <a:fillRect/>
          </a:stretch>
        </p:blipFill>
        <p:spPr bwMode="auto">
          <a:xfrm>
            <a:off x="4151313" y="2016125"/>
            <a:ext cx="6259512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6525" y="4772025"/>
            <a:ext cx="620713" cy="527050"/>
          </a:xfrm>
          <a:prstGeom prst="rect">
            <a:avLst/>
          </a:prstGeom>
          <a:noFill/>
          <a:ln w="3175" cap="sq">
            <a:solidFill>
              <a:srgbClr val="A6A6A6">
                <a:alpha val="34901"/>
              </a:srgbClr>
            </a:solidFill>
            <a:miter lim="800000"/>
            <a:headEnd/>
            <a:tailEnd/>
          </a:ln>
        </p:spPr>
      </p:pic>
      <p:pic>
        <p:nvPicPr>
          <p:cNvPr id="28678" name="图片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97563" y="4772025"/>
            <a:ext cx="588962" cy="527050"/>
          </a:xfrm>
          <a:prstGeom prst="rect">
            <a:avLst/>
          </a:prstGeom>
          <a:noFill/>
          <a:ln w="635" cap="sq">
            <a:solidFill>
              <a:srgbClr val="BFBFBF">
                <a:alpha val="45097"/>
              </a:srgbClr>
            </a:solidFill>
            <a:miter lim="800000"/>
            <a:headEnd/>
            <a:tailEnd/>
          </a:ln>
        </p:spPr>
      </p:pic>
      <p:pic>
        <p:nvPicPr>
          <p:cNvPr id="28679" name="图片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5588" y="4783138"/>
            <a:ext cx="561975" cy="515937"/>
          </a:xfrm>
          <a:prstGeom prst="rect">
            <a:avLst/>
          </a:prstGeom>
          <a:noFill/>
          <a:ln w="635" cap="sq">
            <a:solidFill>
              <a:srgbClr val="BFBFBF">
                <a:alpha val="45882"/>
              </a:srgbClr>
            </a:solidFill>
            <a:miter lim="800000"/>
            <a:headEnd/>
            <a:tailEnd/>
          </a:ln>
        </p:spPr>
      </p:pic>
      <p:pic>
        <p:nvPicPr>
          <p:cNvPr id="28680" name="图片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60913" y="4783138"/>
            <a:ext cx="574675" cy="515937"/>
          </a:xfrm>
          <a:prstGeom prst="rect">
            <a:avLst/>
          </a:prstGeom>
          <a:noFill/>
          <a:ln w="635">
            <a:solidFill>
              <a:srgbClr val="BFBFBF">
                <a:alpha val="38039"/>
              </a:srgbClr>
            </a:solidFill>
            <a:miter lim="800000"/>
            <a:headEnd/>
            <a:tailEnd/>
          </a:ln>
        </p:spPr>
      </p:pic>
      <p:pic>
        <p:nvPicPr>
          <p:cNvPr id="28681" name="图片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62425" y="4783138"/>
            <a:ext cx="549275" cy="515937"/>
          </a:xfrm>
          <a:prstGeom prst="rect">
            <a:avLst/>
          </a:prstGeom>
          <a:noFill/>
          <a:ln w="635">
            <a:solidFill>
              <a:srgbClr val="BFBFBF">
                <a:alpha val="49019"/>
              </a:srgb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 noChangeArrowheads="1"/>
          </p:cNvSpPr>
          <p:nvPr>
            <p:ph type="title"/>
          </p:nvPr>
        </p:nvSpPr>
        <p:spPr>
          <a:xfrm>
            <a:off x="4560888" y="827088"/>
            <a:ext cx="5235575" cy="315912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solidFill>
                  <a:srgbClr val="FFFFFF"/>
                </a:solidFill>
                <a:latin typeface="Times" pitchFamily="18" charset="0"/>
              </a:rPr>
              <a:t>各式各样的学生组织</a:t>
            </a:r>
            <a:endParaRPr lang="en-US" altLang="en-US" sz="4000" b="1" smtClean="0">
              <a:solidFill>
                <a:srgbClr val="FFFFFF"/>
              </a:solidFill>
              <a:latin typeface="Times" pitchFamily="18" charset="0"/>
            </a:endParaRPr>
          </a:p>
        </p:txBody>
      </p:sp>
      <p:pic>
        <p:nvPicPr>
          <p:cNvPr id="29699" name="Content Placeholder 1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11563" y="1665288"/>
            <a:ext cx="1489075" cy="2233612"/>
          </a:xfrm>
        </p:spPr>
      </p:pic>
      <p:pic>
        <p:nvPicPr>
          <p:cNvPr id="29700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6263" y="1868488"/>
            <a:ext cx="1824037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9975" y="1789113"/>
            <a:ext cx="198278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3863" y="4210050"/>
            <a:ext cx="1862137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93163" y="4846638"/>
            <a:ext cx="314960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5100" y="2162175"/>
            <a:ext cx="1789113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2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70675" y="4619625"/>
            <a:ext cx="161766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0724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0725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0726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pic>
        <p:nvPicPr>
          <p:cNvPr id="35" name="图片 1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98387" y="3761952"/>
            <a:ext cx="4308328" cy="272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120420" y="1196258"/>
            <a:ext cx="4308329" cy="242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>
            <a:off x="5629620" y="3791702"/>
            <a:ext cx="4384800" cy="26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8" name="图片 4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629620" y="1196258"/>
            <a:ext cx="4367318" cy="2423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0731" name="TextBox 5"/>
          <p:cNvSpPr txBox="1">
            <a:spLocks noChangeArrowheads="1"/>
          </p:cNvSpPr>
          <p:nvPr/>
        </p:nvSpPr>
        <p:spPr bwMode="auto">
          <a:xfrm>
            <a:off x="2043113" y="458788"/>
            <a:ext cx="716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473984"/>
                </a:solidFill>
                <a:latin typeface="Times" pitchFamily="18" charset="0"/>
              </a:rPr>
              <a:t>中亚规模最大的英文图书馆</a:t>
            </a:r>
            <a:endParaRPr lang="zh-CN" altLang="en-US" sz="400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1748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1749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1750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1751" name="Title 1"/>
          <p:cNvSpPr>
            <a:spLocks noGrp="1" noChangeArrowheads="1"/>
          </p:cNvSpPr>
          <p:nvPr>
            <p:ph type="title"/>
          </p:nvPr>
        </p:nvSpPr>
        <p:spPr>
          <a:xfrm>
            <a:off x="5111750" y="334963"/>
            <a:ext cx="4565650" cy="2590800"/>
          </a:xfrm>
        </p:spPr>
        <p:txBody>
          <a:bodyPr/>
          <a:lstStyle/>
          <a:p>
            <a:pPr algn="ctr" eaLnBrk="1" hangingPunct="1"/>
            <a:r>
              <a:rPr lang="en-US" altLang="zh-CN" sz="3600" b="1" smtClean="0">
                <a:solidFill>
                  <a:srgbClr val="473984"/>
                </a:solidFill>
                <a:latin typeface="Times" pitchFamily="18" charset="0"/>
              </a:rPr>
              <a:t>KIMEP</a:t>
            </a:r>
            <a:r>
              <a:rPr lang="zh-CN" altLang="en-US" sz="3600" b="1" smtClean="0">
                <a:solidFill>
                  <a:srgbClr val="473984"/>
                </a:solidFill>
                <a:latin typeface="Times" pitchFamily="18" charset="0"/>
              </a:rPr>
              <a:t>大学橄榄球队</a:t>
            </a:r>
            <a:r>
              <a:rPr lang="en-US" altLang="zh-CN" sz="3600" b="1" smtClean="0">
                <a:solidFill>
                  <a:srgbClr val="473984"/>
                </a:solidFill>
                <a:latin typeface="Times" pitchFamily="18" charset="0"/>
              </a:rPr>
              <a:t/>
            </a:r>
            <a:br>
              <a:rPr lang="en-US" altLang="zh-CN" sz="3600" b="1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3600" b="1" smtClean="0">
                <a:solidFill>
                  <a:srgbClr val="473984"/>
                </a:solidFill>
                <a:latin typeface="Times" pitchFamily="18" charset="0"/>
              </a:rPr>
              <a:t>巨人队</a:t>
            </a:r>
            <a:r>
              <a:rPr lang="en-US" altLang="zh-CN" sz="3600" b="1" smtClean="0">
                <a:solidFill>
                  <a:srgbClr val="473984"/>
                </a:solidFill>
                <a:latin typeface="Times" pitchFamily="18" charset="0"/>
              </a:rPr>
              <a:t/>
            </a:r>
            <a:br>
              <a:rPr lang="en-US" altLang="zh-CN" sz="3600" b="1" smtClean="0">
                <a:solidFill>
                  <a:srgbClr val="473984"/>
                </a:solidFill>
                <a:latin typeface="Times" pitchFamily="18" charset="0"/>
              </a:rPr>
            </a:br>
            <a:r>
              <a:rPr lang="zh-CN" altLang="en-US" sz="3600" b="1" smtClean="0">
                <a:solidFill>
                  <a:srgbClr val="473984"/>
                </a:solidFill>
                <a:latin typeface="Times" pitchFamily="18" charset="0"/>
              </a:rPr>
              <a:t>（</a:t>
            </a:r>
            <a:r>
              <a:rPr lang="en-US" altLang="zh-CN" sz="3600" b="1" smtClean="0">
                <a:solidFill>
                  <a:srgbClr val="473984"/>
                </a:solidFill>
                <a:latin typeface="Times" pitchFamily="18" charset="0"/>
              </a:rPr>
              <a:t>TITANS</a:t>
            </a:r>
            <a:r>
              <a:rPr lang="zh-CN" altLang="en-US" sz="3600" b="1" smtClean="0">
                <a:solidFill>
                  <a:srgbClr val="473984"/>
                </a:solidFill>
                <a:latin typeface="Times" pitchFamily="18" charset="0"/>
              </a:rPr>
              <a:t>）</a:t>
            </a:r>
            <a:endParaRPr lang="en-US" altLang="en-US" sz="36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29175" y="2640014"/>
            <a:ext cx="5227637" cy="3814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100137" y="451692"/>
            <a:ext cx="3590925" cy="3488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185862" y="4168775"/>
            <a:ext cx="3429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2771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2772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2773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27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00325" y="254000"/>
            <a:ext cx="6565900" cy="947738"/>
          </a:xfrm>
        </p:spPr>
        <p:txBody>
          <a:bodyPr/>
          <a:lstStyle/>
          <a:p>
            <a:pPr algn="ctr" eaLnBrk="1" hangingPunct="1"/>
            <a:r>
              <a:rPr lang="zh-CN" altLang="en-US" sz="4000" b="1" smtClean="0">
                <a:solidFill>
                  <a:srgbClr val="473984"/>
                </a:solidFill>
                <a:latin typeface="Times" pitchFamily="18" charset="0"/>
              </a:rPr>
              <a:t>设备先进的健身房</a:t>
            </a:r>
            <a:endParaRPr lang="en-US" altLang="en-US" sz="4000" b="1" smtClean="0">
              <a:solidFill>
                <a:srgbClr val="473984"/>
              </a:solidFill>
              <a:latin typeface="Times" pitchFamily="18" charset="0"/>
              <a:ea typeface="SimSun" pitchFamily="2" charset="-122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678409" y="1025525"/>
            <a:ext cx="3989387" cy="259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933769" y="1025524"/>
            <a:ext cx="4267200" cy="259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1678409" y="3809206"/>
            <a:ext cx="3989387" cy="266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933769" y="3812381"/>
            <a:ext cx="4221163" cy="265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3796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3797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3798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xfrm>
            <a:off x="2879725" y="254000"/>
            <a:ext cx="5029200" cy="933450"/>
          </a:xfrm>
        </p:spPr>
        <p:txBody>
          <a:bodyPr/>
          <a:lstStyle/>
          <a:p>
            <a:pPr algn="ctr" eaLnBrk="1" hangingPunct="1"/>
            <a:r>
              <a:rPr lang="zh-CN" altLang="en-US" sz="4000" b="1" smtClean="0">
                <a:solidFill>
                  <a:srgbClr val="473984"/>
                </a:solidFill>
              </a:rPr>
              <a:t>丰富多彩的校园生活</a:t>
            </a:r>
            <a:endParaRPr lang="en-US" altLang="en-US" sz="4000" b="1" smtClean="0">
              <a:solidFill>
                <a:srgbClr val="473984"/>
              </a:solidFill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 bwMode="auto">
          <a:xfrm>
            <a:off x="1481923" y="3858412"/>
            <a:ext cx="3960812" cy="2675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" name="图片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 bwMode="auto">
          <a:xfrm>
            <a:off x="1481923" y="1077700"/>
            <a:ext cx="3960812" cy="2634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747535" y="1074068"/>
            <a:ext cx="4038600" cy="264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 bwMode="auto">
          <a:xfrm>
            <a:off x="5747535" y="3858411"/>
            <a:ext cx="4038600" cy="268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4819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4820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4821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86600" y="3415995"/>
            <a:ext cx="4704203" cy="3136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971143" y="350475"/>
            <a:ext cx="4527343" cy="3017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824" name="矩形 4"/>
          <p:cNvSpPr>
            <a:spLocks noChangeArrowheads="1"/>
          </p:cNvSpPr>
          <p:nvPr/>
        </p:nvSpPr>
        <p:spPr bwMode="auto">
          <a:xfrm>
            <a:off x="1476375" y="455613"/>
            <a:ext cx="40878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2015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4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月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日中国驻阿拉木图总领事张伟应邀访问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大学并会见校长方灿荣博士。</a:t>
            </a:r>
            <a:endParaRPr lang="en-US" altLang="en-US" sz="2000" b="1">
              <a:solidFill>
                <a:srgbClr val="391D68"/>
              </a:solidFill>
              <a:latin typeface="Times" pitchFamily="18" charset="0"/>
              <a:ea typeface="SimSun" pitchFamily="2" charset="-122"/>
              <a:cs typeface="Segoe UI" pitchFamily="34" charset="0"/>
            </a:endParaRPr>
          </a:p>
        </p:txBody>
      </p:sp>
      <p:sp>
        <p:nvSpPr>
          <p:cNvPr id="34825" name="矩形 6"/>
          <p:cNvSpPr>
            <a:spLocks noChangeArrowheads="1"/>
          </p:cNvSpPr>
          <p:nvPr/>
        </p:nvSpPr>
        <p:spPr bwMode="auto">
          <a:xfrm>
            <a:off x="4600575" y="3644900"/>
            <a:ext cx="2413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2017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年阿拉木图高校“欢乐春节”联欢晚会</a:t>
            </a:r>
          </a:p>
        </p:txBody>
      </p:sp>
      <p:pic>
        <p:nvPicPr>
          <p:cNvPr id="13" name="Picture 4" descr="PPT21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t="18296" r="24201"/>
          <a:stretch/>
        </p:blipFill>
        <p:spPr bwMode="auto">
          <a:xfrm>
            <a:off x="385710" y="3482097"/>
            <a:ext cx="3816455" cy="3083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4827" name="矩形 7"/>
          <p:cNvSpPr>
            <a:spLocks noChangeArrowheads="1"/>
          </p:cNvSpPr>
          <p:nvPr/>
        </p:nvSpPr>
        <p:spPr bwMode="auto">
          <a:xfrm>
            <a:off x="227013" y="2970213"/>
            <a:ext cx="4148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en-US" altLang="zh-CN" sz="20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2014</a:t>
            </a:r>
            <a:r>
              <a:rPr lang="zh-CN" altLang="en-US" sz="2000" b="1" dirty="0" smtClean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CN" sz="20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000" b="1" dirty="0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大学中国办公室成立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531813" y="2549525"/>
            <a:ext cx="1511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Foundation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93938" y="2416175"/>
            <a:ext cx="17303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Management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Core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Concepts</a:t>
            </a:r>
          </a:p>
        </p:txBody>
      </p:sp>
      <p:sp>
        <p:nvSpPr>
          <p:cNvPr id="35844" name="Rectangle 24"/>
          <p:cNvSpPr>
            <a:spLocks noChangeArrowheads="1"/>
          </p:cNvSpPr>
          <p:nvPr/>
        </p:nvSpPr>
        <p:spPr bwMode="auto">
          <a:xfrm>
            <a:off x="6264275" y="2495550"/>
            <a:ext cx="1644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Decision </a:t>
            </a:r>
          </a:p>
          <a:p>
            <a:pPr algn="ctr"/>
            <a:r>
              <a:rPr lang="en-US" altLang="en-US" sz="140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Making</a:t>
            </a:r>
          </a:p>
        </p:txBody>
      </p:sp>
      <p:sp>
        <p:nvSpPr>
          <p:cNvPr id="35845" name="Rectangle 33"/>
          <p:cNvSpPr>
            <a:spLocks noChangeArrowheads="1"/>
          </p:cNvSpPr>
          <p:nvPr/>
        </p:nvSpPr>
        <p:spPr bwMode="auto">
          <a:xfrm>
            <a:off x="1573213" y="3619500"/>
            <a:ext cx="17224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Course work </a:t>
            </a:r>
          </a:p>
        </p:txBody>
      </p:sp>
      <p:sp>
        <p:nvSpPr>
          <p:cNvPr id="35846" name="Rectangle 34"/>
          <p:cNvSpPr>
            <a:spLocks noChangeArrowheads="1"/>
          </p:cNvSpPr>
          <p:nvPr/>
        </p:nvSpPr>
        <p:spPr bwMode="auto">
          <a:xfrm>
            <a:off x="4829175" y="3640138"/>
            <a:ext cx="195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KIMEP credits</a:t>
            </a:r>
          </a:p>
        </p:txBody>
      </p:sp>
      <p:sp>
        <p:nvSpPr>
          <p:cNvPr id="35847" name="矩形 7"/>
          <p:cNvSpPr>
            <a:spLocks noChangeArrowheads="1"/>
          </p:cNvSpPr>
          <p:nvPr/>
        </p:nvSpPr>
        <p:spPr bwMode="auto">
          <a:xfrm>
            <a:off x="531813" y="400050"/>
            <a:ext cx="102457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4000" b="1">
                <a:solidFill>
                  <a:srgbClr val="473984"/>
                </a:solidFill>
                <a:latin typeface="Calibri" pitchFamily="34" charset="0"/>
              </a:rPr>
              <a:t>国际学生节</a:t>
            </a:r>
            <a:endParaRPr lang="zh-CN" altLang="en-US" sz="4000">
              <a:latin typeface="Calibri" pitchFamily="34" charset="0"/>
            </a:endParaRPr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8335" y="1228725"/>
            <a:ext cx="477520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5849" name="Rectangle 15"/>
          <p:cNvSpPr>
            <a:spLocks noChangeArrowheads="1"/>
          </p:cNvSpPr>
          <p:nvPr/>
        </p:nvSpPr>
        <p:spPr bwMode="auto">
          <a:xfrm>
            <a:off x="849313" y="4810125"/>
            <a:ext cx="2309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473984"/>
                </a:solidFill>
                <a:latin typeface="Calibri" pitchFamily="34" charset="0"/>
              </a:rPr>
              <a:t>中国展台剪影</a:t>
            </a:r>
            <a:endParaRPr lang="en-US" sz="2400" b="1">
              <a:solidFill>
                <a:srgbClr val="473984"/>
              </a:solidFill>
              <a:latin typeface="Calibri" pitchFamily="34" charset="0"/>
              <a:ea typeface="SimSun" pitchFamily="2" charset="-122"/>
            </a:endParaRPr>
          </a:p>
        </p:txBody>
      </p:sp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570068" y="3457187"/>
            <a:ext cx="4169177" cy="3126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58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8925" y="1184275"/>
            <a:ext cx="3022600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图片 1"/>
          <p:cNvPicPr>
            <a:picLocks noChangeAspect="1"/>
          </p:cNvPicPr>
          <p:nvPr/>
        </p:nvPicPr>
        <p:blipFill>
          <a:blip r:embed="rId3"/>
          <a:srcRect l="6853" t="7079" r="6853" b="7079"/>
          <a:stretch>
            <a:fillRect/>
          </a:stretch>
        </p:blipFill>
        <p:spPr bwMode="auto">
          <a:xfrm>
            <a:off x="3581400" y="1943100"/>
            <a:ext cx="5276850" cy="452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2105025" y="800100"/>
            <a:ext cx="8229600" cy="901700"/>
          </a:xfrm>
        </p:spPr>
        <p:txBody>
          <a:bodyPr/>
          <a:lstStyle/>
          <a:p>
            <a:pPr algn="ctr" eaLnBrk="1" hangingPunct="1"/>
            <a:r>
              <a:rPr lang="en-US" altLang="en-US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KIMEP</a:t>
            </a:r>
            <a:r>
              <a:rPr lang="zh-CN" altLang="en-US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大学中文网</a:t>
            </a:r>
            <a:r>
              <a:rPr lang="en-US" altLang="zh-CN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en-US" altLang="zh-CN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zh-CN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www.kimep.kz/cn/</a:t>
            </a:r>
            <a:br>
              <a:rPr lang="en-US" altLang="zh-CN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en-US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en-US" altLang="en-US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</a:br>
            <a:r>
              <a:rPr lang="en-US" altLang="en-US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KIMEP </a:t>
            </a:r>
            <a:r>
              <a:rPr lang="zh-CN" altLang="en-US" sz="3200" b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大学微信公众平台</a:t>
            </a:r>
            <a:r>
              <a:rPr lang="en-US" altLang="zh-CN" sz="4000" smtClean="0"/>
              <a:t/>
            </a:r>
            <a:br>
              <a:rPr lang="en-US" altLang="zh-CN" sz="4000" smtClean="0"/>
            </a:br>
            <a:endParaRPr lang="en-US" altLang="en-US" sz="40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8"/>
            <a:ext cx="12176125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7468" y="1300637"/>
            <a:ext cx="6566176" cy="4270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1" y="2034789"/>
            <a:ext cx="33116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1992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年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1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月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14</a:t>
            </a:r>
            <a:r>
              <a:rPr lang="zh-CN" altLang="en-US" sz="2400" b="1" dirty="0" smtClean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日</a:t>
            </a:r>
            <a:endParaRPr lang="en-US" altLang="zh-CN" sz="2400" b="1" dirty="0">
              <a:solidFill>
                <a:srgbClr val="49266C"/>
              </a:solidFill>
              <a:latin typeface="Times" pitchFamily="18" charset="0"/>
              <a:ea typeface="Cambria Math" pitchFamily="18" charset="0"/>
              <a:cs typeface="Segoe UI" pitchFamily="34" charset="0"/>
            </a:endParaRPr>
          </a:p>
          <a:p>
            <a:pPr algn="just"/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在哈萨克斯</a:t>
            </a:r>
            <a:r>
              <a:rPr lang="zh-CN" altLang="en-US" sz="2400" b="1" dirty="0" smtClean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坦首任总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统纳扎尔巴耶夫的决议下，建立了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ea typeface="Cambria Math" pitchFamily="18" charset="0"/>
                <a:cs typeface="Segoe UI" pitchFamily="34" charset="0"/>
              </a:rPr>
              <a:t>KIMEP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大学的前身，哈萨克斯坦管理、经济与战略研究院。</a:t>
            </a:r>
            <a:endParaRPr lang="en-US" altLang="en-US" sz="2400" b="1" dirty="0">
              <a:solidFill>
                <a:srgbClr val="49266C"/>
              </a:solidFill>
              <a:latin typeface="Times" pitchFamily="18" charset="0"/>
              <a:ea typeface="Cambria Math" pitchFamily="18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5358993" y="3663950"/>
            <a:ext cx="6206932" cy="221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方灿荣 博士</a:t>
            </a:r>
            <a:endParaRPr lang="en-US" altLang="zh-CN" sz="2400" b="1" dirty="0">
              <a:solidFill>
                <a:srgbClr val="49266C"/>
              </a:solidFill>
              <a:latin typeface="Times" pitchFamily="18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1936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年生美籍韩裔人士，加州大学洛杉矶分校经济学教授，旧金山大学终身荣誉教授，哈萨克斯</a:t>
            </a:r>
            <a:r>
              <a:rPr lang="zh-CN" altLang="en-US" sz="2400" b="1" dirty="0" smtClean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坦首任总统经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济顾问，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大学前身董事会主席，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2000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年起任</a:t>
            </a:r>
            <a:r>
              <a:rPr lang="en-US" altLang="zh-CN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400" b="1" dirty="0">
                <a:solidFill>
                  <a:srgbClr val="49266C"/>
                </a:solidFill>
                <a:latin typeface="Times" pitchFamily="18" charset="0"/>
                <a:cs typeface="Segoe UI" pitchFamily="34" charset="0"/>
              </a:rPr>
              <a:t>大学校长至今。业余爱好健身，打乒乓球。</a:t>
            </a:r>
            <a:endParaRPr lang="en-US" altLang="zh-CN" sz="2400" b="1" dirty="0">
              <a:solidFill>
                <a:srgbClr val="49266C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46317" y="720156"/>
            <a:ext cx="5012675" cy="3146142"/>
          </a:xfrm>
          <a:prstGeom prst="roundRect">
            <a:avLst>
              <a:gd name="adj" fmla="val 80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44622" y="4019618"/>
            <a:ext cx="3685856" cy="2457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4" name="图片 3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217185" y="720156"/>
            <a:ext cx="4063265" cy="2708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6694488" y="703263"/>
            <a:ext cx="5210175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3200" b="1">
                <a:solidFill>
                  <a:srgbClr val="FFFFFF"/>
                </a:solidFill>
                <a:latin typeface="Calibri Light" pitchFamily="34" charset="0"/>
              </a:rPr>
              <a:t>哈萨克斯坦管理、</a:t>
            </a:r>
            <a:endParaRPr lang="en-US" altLang="zh-CN" sz="3200" b="1">
              <a:solidFill>
                <a:srgbClr val="FFFFFF"/>
              </a:solidFill>
              <a:latin typeface="Calibri Light" pitchFamily="34" charset="0"/>
            </a:endParaRPr>
          </a:p>
          <a:p>
            <a:pPr algn="ctr"/>
            <a:r>
              <a:rPr lang="zh-CN" altLang="en-US" sz="3200" b="1">
                <a:solidFill>
                  <a:srgbClr val="FFFFFF"/>
                </a:solidFill>
                <a:latin typeface="Calibri Light" pitchFamily="34" charset="0"/>
              </a:rPr>
              <a:t>经济与战略研究院</a:t>
            </a:r>
            <a:endParaRPr lang="en-US" altLang="en-US" sz="3200" b="1">
              <a:solidFill>
                <a:srgbClr val="FFFFFF"/>
              </a:solidFill>
              <a:latin typeface="Calibri Light" pitchFamily="34" charset="0"/>
            </a:endParaRPr>
          </a:p>
        </p:txBody>
      </p:sp>
      <p:pic>
        <p:nvPicPr>
          <p:cNvPr id="18435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200" y="2719388"/>
            <a:ext cx="70104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155901" y="694971"/>
            <a:ext cx="1647924" cy="1647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5980113" y="5214938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5400" b="1">
                <a:solidFill>
                  <a:schemeClr val="bg1"/>
                </a:solidFill>
                <a:latin typeface="Times New Roman" pitchFamily="18" charset="0"/>
              </a:rPr>
              <a:t>KIMEP </a:t>
            </a:r>
            <a:r>
              <a:rPr lang="zh-CN" altLang="en-US" sz="5400" b="1">
                <a:solidFill>
                  <a:schemeClr val="bg1"/>
                </a:solidFill>
                <a:latin typeface="Times New Roman" pitchFamily="18" charset="0"/>
              </a:rPr>
              <a:t>大学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300" y="1563688"/>
            <a:ext cx="780415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09538" y="2503488"/>
            <a:ext cx="23463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北美教育模式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纯英文授课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性价比</a:t>
            </a:r>
            <a:endParaRPr lang="en-US" altLang="zh-CN" sz="2200" b="1">
              <a:solidFill>
                <a:srgbClr val="391D68"/>
              </a:solidFill>
              <a:latin typeface="Segoe UI" pitchFamily="34" charset="0"/>
              <a:cs typeface="Segoe UI" pitchFamily="34" charset="0"/>
            </a:endParaRPr>
          </a:p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zh-CN" altLang="en-US" sz="2200" b="1">
                <a:solidFill>
                  <a:srgbClr val="391D68"/>
                </a:solidFill>
                <a:latin typeface="Segoe UI" pitchFamily="34" charset="0"/>
                <a:cs typeface="Segoe UI" pitchFamily="34" charset="0"/>
              </a:rPr>
              <a:t>教育品牌</a:t>
            </a:r>
            <a:endParaRPr lang="en-US" altLang="en-US" sz="2200" b="1">
              <a:solidFill>
                <a:srgbClr val="391D68"/>
              </a:solidFill>
              <a:latin typeface="Segoe UI" pitchFamily="34" charset="0"/>
              <a:ea typeface="SimSun" pitchFamily="2" charset="-122"/>
              <a:cs typeface="Segoe UI" pitchFamily="34" charset="0"/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754188" y="555625"/>
            <a:ext cx="77136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中亚范围内最具影响力的人文经济类高校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31850" y="555625"/>
            <a:ext cx="955833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2016</a:t>
            </a:r>
            <a:r>
              <a:rPr lang="zh-CN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年中国国家留学基金委可公派留学哈萨克斯坦院校名单</a:t>
            </a:r>
            <a:endParaRPr lang="en-US" altLang="zh-CN" sz="28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zh-CN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新增</a:t>
            </a:r>
            <a:r>
              <a:rPr lang="en-US" altLang="zh-CN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8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</a:t>
            </a:r>
            <a:endParaRPr lang="en-US" altLang="zh-CN" sz="28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20483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938" y="1725613"/>
            <a:ext cx="8697912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-9525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25438" y="1438275"/>
            <a:ext cx="3937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2018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年起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大学正式成为中国国家外专局境外培训合作机构，机构编号</a:t>
            </a:r>
            <a:r>
              <a:rPr lang="en-US" altLang="zh-CN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187001</a:t>
            </a: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。</a:t>
            </a:r>
            <a:endParaRPr lang="en-US" altLang="zh-CN" sz="20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6204" y="468711"/>
            <a:ext cx="4441935" cy="295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2829" y="3422595"/>
            <a:ext cx="4432253" cy="2952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09" name="矩形 20"/>
          <p:cNvSpPr>
            <a:spLocks noChangeArrowheads="1"/>
          </p:cNvSpPr>
          <p:nvPr/>
        </p:nvSpPr>
        <p:spPr bwMode="auto">
          <a:xfrm>
            <a:off x="2293938" y="4313238"/>
            <a:ext cx="45974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这也是目前中亚地区唯一一所与中国</a:t>
            </a:r>
            <a:endParaRPr lang="en-US" altLang="zh-CN" sz="2000" b="1">
              <a:solidFill>
                <a:srgbClr val="391D68"/>
              </a:solidFill>
              <a:latin typeface="Times" pitchFamily="18" charset="0"/>
              <a:cs typeface="Segoe UI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zh-CN" altLang="en-US" sz="20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国家外专局进行境外合作培训的机构。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110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矩形 1"/>
          <p:cNvSpPr>
            <a:spLocks noChangeArrowheads="1"/>
          </p:cNvSpPr>
          <p:nvPr/>
        </p:nvSpPr>
        <p:spPr bwMode="auto">
          <a:xfrm>
            <a:off x="3651250" y="533400"/>
            <a:ext cx="4008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KIMEP</a:t>
            </a:r>
            <a:r>
              <a:rPr lang="zh-CN" altLang="en-US" sz="3200" b="1">
                <a:solidFill>
                  <a:srgbClr val="391D68"/>
                </a:solidFill>
                <a:latin typeface="Times" pitchFamily="18" charset="0"/>
                <a:cs typeface="Segoe UI" pitchFamily="34" charset="0"/>
              </a:rPr>
              <a:t>大学院系设置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58" y="1477534"/>
            <a:ext cx="6610350" cy="4953000"/>
          </a:xfrm>
          <a:prstGeom prst="rect">
            <a:avLst/>
          </a:prstGeom>
        </p:spPr>
      </p:pic>
      <p:sp>
        <p:nvSpPr>
          <p:cNvPr id="22534" name="Rectangle 12"/>
          <p:cNvSpPr>
            <a:spLocks noChangeArrowheads="1"/>
          </p:cNvSpPr>
          <p:nvPr/>
        </p:nvSpPr>
        <p:spPr bwMode="auto">
          <a:xfrm>
            <a:off x="5794332" y="5503863"/>
            <a:ext cx="3305175" cy="646331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College of Humanities </a:t>
            </a: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and Education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5988827" y="3024188"/>
            <a:ext cx="2916183" cy="369332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College of Social </a:t>
            </a:r>
            <a:r>
              <a:rPr lang="en-US" altLang="zh-CN" dirty="0" smtClean="0">
                <a:solidFill>
                  <a:schemeClr val="bg1"/>
                </a:solidFill>
              </a:rPr>
              <a:t>Sciences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2678113" y="3011488"/>
            <a:ext cx="2800350" cy="366712"/>
          </a:xfrm>
          <a:prstGeom prst="rect">
            <a:avLst/>
          </a:prstGeom>
          <a:solidFill>
            <a:srgbClr val="D09E00">
              <a:alpha val="8980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Bang College of Business</a:t>
            </a:r>
          </a:p>
        </p:txBody>
      </p:sp>
      <p:sp>
        <p:nvSpPr>
          <p:cNvPr id="22533" name="Rectangle 11"/>
          <p:cNvSpPr>
            <a:spLocks noChangeArrowheads="1"/>
          </p:cNvSpPr>
          <p:nvPr/>
        </p:nvSpPr>
        <p:spPr bwMode="auto">
          <a:xfrm>
            <a:off x="3351213" y="5530850"/>
            <a:ext cx="1365250" cy="366713"/>
          </a:xfrm>
          <a:prstGeom prst="rect">
            <a:avLst/>
          </a:prstGeom>
          <a:solidFill>
            <a:srgbClr val="D09E00">
              <a:alpha val="9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Law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3456</TotalTime>
  <Words>758</Words>
  <Application>Microsoft Office PowerPoint</Application>
  <PresentationFormat>Custom</PresentationFormat>
  <Paragraphs>105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GRADUATION CEREMONY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KIMEP 大学中方合作院校与机构</vt:lpstr>
      <vt:lpstr> 约30%的KIMEP 学生每年获得各类奖学金    2014年至今，中国留学生共获得约合$40,000奖学金</vt:lpstr>
      <vt:lpstr>PowerPoint Presentation</vt:lpstr>
      <vt:lpstr>KIMEP毕业生普遍就业于世界500强</vt:lpstr>
      <vt:lpstr>各式各样的学生组织</vt:lpstr>
      <vt:lpstr>PowerPoint Presentation</vt:lpstr>
      <vt:lpstr>KIMEP大学橄榄球队 巨人队 （TITANS）</vt:lpstr>
      <vt:lpstr>设备先进的健身房</vt:lpstr>
      <vt:lpstr>丰富多彩的校园生活</vt:lpstr>
      <vt:lpstr>PowerPoint Presentation</vt:lpstr>
      <vt:lpstr>PowerPoint Presentation</vt:lpstr>
      <vt:lpstr>KIMEP大学中文网 www.kimep.kz/cn/  KIMEP 大学微信公众平台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GRADUATION CEREMONY</dc:title>
  <dc:creator>Kuzmina Yekaterina</dc:creator>
  <cp:lastModifiedBy>Kairat Kaisar</cp:lastModifiedBy>
  <cp:revision>193</cp:revision>
  <cp:lastPrinted>2018-03-19T03:51:09Z</cp:lastPrinted>
  <dcterms:created xsi:type="dcterms:W3CDTF">2016-11-22T03:17:22Z</dcterms:created>
  <dcterms:modified xsi:type="dcterms:W3CDTF">2019-10-23T10:13:35Z</dcterms:modified>
</cp:coreProperties>
</file>